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Inter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Inter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In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11c94af4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11c94af4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d245f3bf4_1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cd245f3bf4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11c94af4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e11c94af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33333"/>
                </a:solidFill>
              </a:rPr>
              <a:t>La naissance de la Crypto Valley en Suisse se repose sur de nombreuses actions individuelles, d’agence gouvernementales, et de société qui résulte d’un ensemble unique de circonstances historiques à travers le temps. Ces actions ont eu un impact sur la réglementation ainsi que sur la promotion de milliers d’entrepreneurs à travers le monde!</a:t>
            </a:r>
            <a:endParaRPr sz="13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11c94af4e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e11c94af4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1c94af4e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e11c94af4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11c94af4e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e11c94af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d245f3bf4_1_4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cd245f3bf4_1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82296" y="-9144"/>
            <a:ext cx="187200" cy="5162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7350" y="-18680"/>
            <a:ext cx="640080" cy="63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2700006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-82296" y="-9144"/>
            <a:ext cx="187200" cy="5162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7350" y="-18680"/>
            <a:ext cx="640080" cy="63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-82296" y="-9144"/>
            <a:ext cx="187200" cy="5162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87350" y="-18680"/>
            <a:ext cx="640080" cy="63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s://twitter.com/STORM_Partners" TargetMode="External"/><Relationship Id="rId9" Type="http://schemas.openxmlformats.org/officeDocument/2006/relationships/hyperlink" Target="https://www.instagram.com/storm_partners/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linkedin.com/company/stormpartners/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://contact@storm.partn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177EE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 amt="8000"/>
          </a:blip>
          <a:srcRect b="2498" l="0" r="0" t="1310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18483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Crypto, tu </a:t>
            </a:r>
            <a:r>
              <a:rPr b="1" i="1" lang="en" sz="5200">
                <a:solidFill>
                  <a:schemeClr val="lt1"/>
                </a:solidFill>
              </a:rPr>
              <a:t>trades</a:t>
            </a:r>
            <a:endParaRPr sz="5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quoi en ce moment?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115" name="Google Shape;115;p27"/>
          <p:cNvSpPr txBox="1"/>
          <p:nvPr>
            <p:ph idx="4294967295" type="subTitle"/>
          </p:nvPr>
        </p:nvSpPr>
        <p:spPr>
          <a:xfrm>
            <a:off x="569425" y="30780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Présentation JRAM 2021 | Champéry, 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600225"/>
            <a:ext cx="1111624" cy="111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8425" y="3617250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4367" y="3870637"/>
            <a:ext cx="253526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/>
          <p:nvPr/>
        </p:nvSpPr>
        <p:spPr>
          <a:xfrm>
            <a:off x="5077575" y="1439500"/>
            <a:ext cx="3392400" cy="28068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314325" rotWithShape="0" algn="bl" dir="5400000" dist="209550">
              <a:srgbClr val="000000">
                <a:alpha val="1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/>
          <p:nvPr/>
        </p:nvSpPr>
        <p:spPr>
          <a:xfrm>
            <a:off x="5187914" y="1406888"/>
            <a:ext cx="3392400" cy="4020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/>
          <p:nvPr/>
        </p:nvSpPr>
        <p:spPr>
          <a:xfrm>
            <a:off x="4762680" y="1308947"/>
            <a:ext cx="599041" cy="599041"/>
          </a:xfrm>
          <a:custGeom>
            <a:rect b="b" l="l" r="r" t="t"/>
            <a:pathLst>
              <a:path extrusionOk="0" h="1152002" w="1152002">
                <a:moveTo>
                  <a:pt x="0" y="576001"/>
                </a:moveTo>
                <a:cubicBezTo>
                  <a:pt x="0" y="257884"/>
                  <a:pt x="257884" y="0"/>
                  <a:pt x="576001" y="0"/>
                </a:cubicBezTo>
                <a:cubicBezTo>
                  <a:pt x="894118" y="0"/>
                  <a:pt x="1152002" y="257884"/>
                  <a:pt x="1152002" y="576001"/>
                </a:cubicBezTo>
                <a:cubicBezTo>
                  <a:pt x="1152002" y="894118"/>
                  <a:pt x="894118" y="1152002"/>
                  <a:pt x="576001" y="1152002"/>
                </a:cubicBezTo>
                <a:cubicBezTo>
                  <a:pt x="257884" y="1152002"/>
                  <a:pt x="0" y="894118"/>
                  <a:pt x="0" y="57600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5850" lIns="185850" spcFirstLastPara="1" rIns="185850" wrap="square" tIns="185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5444664" y="1417615"/>
            <a:ext cx="2774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Crypto Valley Association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767525" y="1436175"/>
            <a:ext cx="3156000" cy="2806800"/>
          </a:xfrm>
          <a:prstGeom prst="rect">
            <a:avLst/>
          </a:prstGeom>
          <a:gradFill>
            <a:gsLst>
              <a:gs pos="0">
                <a:srgbClr val="002060"/>
              </a:gs>
              <a:gs pos="12000">
                <a:srgbClr val="002060"/>
              </a:gs>
              <a:gs pos="100000">
                <a:srgbClr val="0070C0"/>
              </a:gs>
            </a:gsLst>
            <a:lin ang="16800000" scaled="0"/>
          </a:gradFill>
          <a:ln>
            <a:noFill/>
          </a:ln>
          <a:effectLst>
            <a:outerShdw blurRad="314325" rotWithShape="0" algn="bl" dir="5400000" dist="209550">
              <a:srgbClr val="000000">
                <a:alpha val="1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958325" y="1925225"/>
            <a:ext cx="30801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07317" rtl="0" algn="l">
              <a:lnSpc>
                <a:spcPct val="115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</a:rPr>
              <a:t>Fondateur &amp; Associé Gérant</a:t>
            </a:r>
            <a:endParaRPr sz="1300" u="sng">
              <a:solidFill>
                <a:schemeClr val="lt1"/>
              </a:solidFill>
            </a:endParaRPr>
          </a:p>
          <a:p>
            <a:pPr indent="0" lvl="0" marL="0" marR="707317" rtl="0" algn="l">
              <a:lnSpc>
                <a:spcPct val="115000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</a:rPr>
              <a:t>Prestataire</a:t>
            </a:r>
            <a:r>
              <a:rPr i="1" lang="en" sz="1200">
                <a:solidFill>
                  <a:schemeClr val="lt1"/>
                </a:solidFill>
              </a:rPr>
              <a:t> de service 360° de l’univers des crypto-monnaies ainsi que de la blockchain.</a:t>
            </a:r>
            <a:br>
              <a:rPr lang="en" sz="1300">
                <a:solidFill>
                  <a:schemeClr val="lt1"/>
                </a:solidFill>
              </a:rPr>
            </a:br>
            <a:endParaRPr sz="1300">
              <a:solidFill>
                <a:schemeClr val="lt1"/>
              </a:solidFill>
            </a:endParaRPr>
          </a:p>
          <a:p>
            <a:pPr indent="-311150" lvl="0" marL="457200" marR="70731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Marketing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70731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</a:rPr>
              <a:t>Legal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marR="70731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Finance 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marR="70731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Transformation Digital</a:t>
            </a:r>
            <a:endParaRPr sz="1300">
              <a:solidFill>
                <a:schemeClr val="lt1"/>
              </a:solidFill>
            </a:endParaRPr>
          </a:p>
          <a:p>
            <a:pPr indent="0" lvl="0" marL="457200" marR="707317" rtl="0" algn="l">
              <a:lnSpc>
                <a:spcPct val="115000"/>
              </a:lnSpc>
              <a:spcBef>
                <a:spcPts val="1049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922009" y="1406889"/>
            <a:ext cx="3116400" cy="4020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5169450" y="1897475"/>
            <a:ext cx="3392400" cy="22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</a:rPr>
              <a:t>Directeur du Développement des Affaires</a:t>
            </a:r>
            <a:endParaRPr sz="1300" u="sng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 u="sng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</a:rPr>
              <a:t>Mission de stimuler la croissance, la collaboration et l’intégrité de l’écosystème Blockchain mondiale.</a:t>
            </a:r>
            <a:endParaRPr i="1" sz="12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</a:rPr>
              <a:t>Fondé en 2017, à Zug CH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</a:rPr>
              <a:t>+7100 Membres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lt1"/>
                </a:solidFill>
              </a:rPr>
              <a:t>Conférence CV - 28-29 Oct. 2021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292608" y="271272"/>
            <a:ext cx="58377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Sheraz Ahmed</a:t>
            </a:r>
            <a:endParaRPr b="1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467279" y="1308399"/>
            <a:ext cx="599041" cy="599041"/>
          </a:xfrm>
          <a:custGeom>
            <a:rect b="b" l="l" r="r" t="t"/>
            <a:pathLst>
              <a:path extrusionOk="0" h="1152002" w="1152002">
                <a:moveTo>
                  <a:pt x="0" y="576001"/>
                </a:moveTo>
                <a:cubicBezTo>
                  <a:pt x="0" y="257884"/>
                  <a:pt x="257884" y="0"/>
                  <a:pt x="576001" y="0"/>
                </a:cubicBezTo>
                <a:cubicBezTo>
                  <a:pt x="894118" y="0"/>
                  <a:pt x="1152002" y="257884"/>
                  <a:pt x="1152002" y="576001"/>
                </a:cubicBezTo>
                <a:cubicBezTo>
                  <a:pt x="1152002" y="894118"/>
                  <a:pt x="894118" y="1152002"/>
                  <a:pt x="576001" y="1152002"/>
                </a:cubicBezTo>
                <a:cubicBezTo>
                  <a:pt x="257884" y="1152002"/>
                  <a:pt x="0" y="894118"/>
                  <a:pt x="0" y="57600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5850" lIns="185850" spcFirstLastPara="1" rIns="185850" wrap="square" tIns="185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1149263" y="1417067"/>
            <a:ext cx="27744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STORM Partners Sàrl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64" y="1411672"/>
            <a:ext cx="39587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737" y="1425012"/>
            <a:ext cx="366925" cy="3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9"/>
          <p:cNvSpPr txBox="1"/>
          <p:nvPr/>
        </p:nvSpPr>
        <p:spPr>
          <a:xfrm>
            <a:off x="292597" y="271275"/>
            <a:ext cx="76974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Naissance 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et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Évolution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 de la Crypto Valley</a:t>
            </a:r>
            <a:endParaRPr b="1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377075" y="941700"/>
            <a:ext cx="82320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2013 - Bitcoin Suisse </a:t>
            </a:r>
            <a:r>
              <a:rPr lang="en">
                <a:solidFill>
                  <a:srgbClr val="333333"/>
                </a:solidFill>
              </a:rPr>
              <a:t>installe</a:t>
            </a:r>
            <a:r>
              <a:rPr lang="en">
                <a:solidFill>
                  <a:srgbClr val="333333"/>
                </a:solidFill>
              </a:rPr>
              <a:t> ses opérations en Suisse et </a:t>
            </a:r>
            <a:r>
              <a:rPr lang="en">
                <a:solidFill>
                  <a:srgbClr val="333333"/>
                </a:solidFill>
              </a:rPr>
              <a:t>attire</a:t>
            </a:r>
            <a:r>
              <a:rPr lang="en">
                <a:solidFill>
                  <a:srgbClr val="333333"/>
                </a:solidFill>
              </a:rPr>
              <a:t> les enthousiastes à Zug </a:t>
            </a:r>
            <a:endParaRPr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2015 - Vitalik Buterin, et ses </a:t>
            </a:r>
            <a:r>
              <a:rPr lang="en">
                <a:solidFill>
                  <a:srgbClr val="333333"/>
                </a:solidFill>
              </a:rPr>
              <a:t>collègues</a:t>
            </a:r>
            <a:r>
              <a:rPr lang="en">
                <a:solidFill>
                  <a:srgbClr val="333333"/>
                </a:solidFill>
              </a:rPr>
              <a:t> fondent Ethereum.</a:t>
            </a:r>
            <a:endParaRPr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2016 - La ville de </a:t>
            </a:r>
            <a:r>
              <a:rPr lang="en">
                <a:solidFill>
                  <a:srgbClr val="333333"/>
                </a:solidFill>
              </a:rPr>
              <a:t>Zoug</a:t>
            </a:r>
            <a:r>
              <a:rPr lang="en">
                <a:solidFill>
                  <a:srgbClr val="333333"/>
                </a:solidFill>
              </a:rPr>
              <a:t> a reconnu le Bitcoin comme moyen de paiement  </a:t>
            </a:r>
            <a:endParaRPr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2017 - Le plein essor des “ICO” attira de nombreux projets dans la Crypto Valley.</a:t>
            </a:r>
            <a:endParaRPr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2018 - FINMA fournit une classification et une définition du type d’actifs que sont les tokens. </a:t>
            </a:r>
            <a:endParaRPr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2019 - Autorisation d’exercer à SEBA et Sygnum en tant que deux Banques d’actifs digitaux </a:t>
            </a:r>
            <a:endParaRPr>
              <a:solidFill>
                <a:srgbClr val="33333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>
                <a:solidFill>
                  <a:srgbClr val="333333"/>
                </a:solidFill>
              </a:rPr>
              <a:t>2021 - FINMA approuve le droit de valeur mobilière au “</a:t>
            </a:r>
            <a:r>
              <a:rPr lang="en">
                <a:solidFill>
                  <a:srgbClr val="333333"/>
                </a:solidFill>
              </a:rPr>
              <a:t>Security</a:t>
            </a:r>
            <a:r>
              <a:rPr lang="en">
                <a:solidFill>
                  <a:srgbClr val="333333"/>
                </a:solidFill>
              </a:rPr>
              <a:t> token”</a:t>
            </a:r>
            <a:endParaRPr b="1" sz="1900" u="sng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30"/>
          <p:cNvSpPr txBox="1"/>
          <p:nvPr/>
        </p:nvSpPr>
        <p:spPr>
          <a:xfrm>
            <a:off x="292608" y="271272"/>
            <a:ext cx="58377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cosystème de la Crypto Valley</a:t>
            </a:r>
            <a:endParaRPr b="1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377075" y="941700"/>
            <a:ext cx="76128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800" u="sng">
                <a:solidFill>
                  <a:srgbClr val="333333"/>
                </a:solidFill>
              </a:rPr>
              <a:t>+960 </a:t>
            </a:r>
            <a:r>
              <a:rPr lang="en" sz="1800" u="sng">
                <a:solidFill>
                  <a:srgbClr val="333333"/>
                </a:solidFill>
              </a:rPr>
              <a:t>sociétés</a:t>
            </a:r>
            <a:r>
              <a:rPr lang="en" sz="1800">
                <a:solidFill>
                  <a:srgbClr val="333333"/>
                </a:solidFill>
              </a:rPr>
              <a:t> de blockchain/crypto-monnaie en Suisse et Liechtenstein.</a:t>
            </a:r>
            <a:endParaRPr b="0" i="0" sz="18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013" y="1321700"/>
            <a:ext cx="5249974" cy="37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001" y="1014200"/>
            <a:ext cx="6891851" cy="38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/>
        </p:nvSpPr>
        <p:spPr>
          <a:xfrm>
            <a:off x="292600" y="271275"/>
            <a:ext cx="81267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latin typeface="Roboto"/>
                <a:ea typeface="Roboto"/>
                <a:cs typeface="Roboto"/>
                <a:sym typeface="Roboto"/>
              </a:rPr>
              <a:t>Universités engagées dans la Blockchain et DLT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2"/>
          <p:cNvSpPr txBox="1"/>
          <p:nvPr/>
        </p:nvSpPr>
        <p:spPr>
          <a:xfrm>
            <a:off x="874500" y="871550"/>
            <a:ext cx="3989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Emplois</a:t>
            </a:r>
            <a:r>
              <a:rPr b="1" lang="en" sz="1700"/>
              <a:t> par les entreprises </a:t>
            </a:r>
            <a:r>
              <a:rPr b="1" lang="en" sz="1700"/>
              <a:t>blockchain en Suisse = </a:t>
            </a:r>
            <a:r>
              <a:rPr b="1" lang="en" sz="3200" u="sng">
                <a:solidFill>
                  <a:srgbClr val="FF9900"/>
                </a:solidFill>
              </a:rPr>
              <a:t>5,184</a:t>
            </a:r>
            <a:r>
              <a:rPr b="1" lang="en" sz="1700"/>
              <a:t> </a:t>
            </a:r>
            <a:r>
              <a:rPr b="1" lang="en" sz="1700">
                <a:solidFill>
                  <a:srgbClr val="FF9900"/>
                </a:solidFill>
              </a:rPr>
              <a:t> </a:t>
            </a:r>
            <a:endParaRPr b="1" sz="2400" u="sng"/>
          </a:p>
        </p:txBody>
      </p:sp>
      <p:sp>
        <p:nvSpPr>
          <p:cNvPr id="166" name="Google Shape;166;p32"/>
          <p:cNvSpPr txBox="1"/>
          <p:nvPr/>
        </p:nvSpPr>
        <p:spPr>
          <a:xfrm>
            <a:off x="5133039" y="3591275"/>
            <a:ext cx="3465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1"/>
                </a:solidFill>
              </a:rPr>
              <a:t>11 L</a:t>
            </a:r>
            <a:r>
              <a:rPr b="1" lang="en" sz="3000" u="sng">
                <a:solidFill>
                  <a:schemeClr val="accent1"/>
                </a:solidFill>
              </a:rPr>
              <a:t>icornes</a:t>
            </a:r>
            <a:r>
              <a:rPr b="1" lang="en" sz="3000">
                <a:solidFill>
                  <a:schemeClr val="accent1"/>
                </a:solidFill>
              </a:rPr>
              <a:t> </a:t>
            </a:r>
            <a:r>
              <a:rPr b="1" lang="en" sz="1700"/>
              <a:t>= Projets 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évalués à plus de$ 1’000’000 </a:t>
            </a:r>
            <a:endParaRPr b="1" sz="3000" u="sng">
              <a:solidFill>
                <a:schemeClr val="accent1"/>
              </a:solidFill>
            </a:endParaRPr>
          </a:p>
        </p:txBody>
      </p:sp>
      <p:cxnSp>
        <p:nvCxnSpPr>
          <p:cNvPr id="167" name="Google Shape;167;p32"/>
          <p:cNvCxnSpPr/>
          <p:nvPr/>
        </p:nvCxnSpPr>
        <p:spPr>
          <a:xfrm flipH="1">
            <a:off x="2836425" y="1038675"/>
            <a:ext cx="3465600" cy="3345900"/>
          </a:xfrm>
          <a:prstGeom prst="straightConnector1">
            <a:avLst/>
          </a:prstGeom>
          <a:noFill/>
          <a:ln cap="flat" cmpd="sng" w="9525">
            <a:solidFill>
              <a:srgbClr val="3177E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275" y="1902275"/>
            <a:ext cx="1776451" cy="177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425" y="1826075"/>
            <a:ext cx="1592050" cy="15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604000" y="614625"/>
            <a:ext cx="8260200" cy="16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219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Call to action</a:t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5219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5219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Thank you note</a:t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5219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\\Mac\Home\Documents\STORM\Branding\STORM Pitch Deck\Pitch-deck-back-1.png" id="175" name="Google Shape;1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" y="0"/>
            <a:ext cx="91283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s8-twitter.png" id="176" name="Google Shape;176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1501" y="4008014"/>
            <a:ext cx="300575" cy="30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s8-linkedin.png" id="177" name="Google Shape;177;p3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5741" y="4008034"/>
            <a:ext cx="300571" cy="3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3148188" y="4755250"/>
            <a:ext cx="3000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0" i="0" lang="en" sz="85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contact@storm.partners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3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97636" y="3986950"/>
            <a:ext cx="548700" cy="3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