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61" r:id="rId2"/>
    <p:sldId id="346" r:id="rId3"/>
    <p:sldId id="374" r:id="rId4"/>
    <p:sldId id="364" r:id="rId5"/>
    <p:sldId id="372" r:id="rId6"/>
    <p:sldId id="352" r:id="rId7"/>
    <p:sldId id="373" r:id="rId8"/>
    <p:sldId id="334" r:id="rId9"/>
    <p:sldId id="359" r:id="rId10"/>
    <p:sldId id="336" r:id="rId11"/>
    <p:sldId id="369" r:id="rId12"/>
    <p:sldId id="376" r:id="rId13"/>
    <p:sldId id="367" r:id="rId14"/>
  </p:sldIdLst>
  <p:sldSz cx="9144000" cy="6858000" type="screen4x3"/>
  <p:notesSz cx="6797675" cy="9926638"/>
  <p:custDataLst>
    <p:tags r:id="rId17"/>
  </p:custDataLst>
  <p:defaultTextStyle>
    <a:defPPr>
      <a:defRPr lang="de-DE"/>
    </a:defPPr>
    <a:lvl1pPr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1pPr>
    <a:lvl2pPr marL="4572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2pPr>
    <a:lvl3pPr marL="9144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3pPr>
    <a:lvl4pPr marL="13716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4pPr>
    <a:lvl5pPr marL="18288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5pPr>
    <a:lvl6pPr marL="2286000" algn="l" defTabSz="914400" rtl="0" eaLnBrk="1" latinLnBrk="0" hangingPunct="1">
      <a:defRPr sz="2000" kern="1200">
        <a:solidFill>
          <a:schemeClr val="tx1"/>
        </a:solidFill>
        <a:latin typeface="Arial" charset="0"/>
        <a:ea typeface="ＭＳ Ｐゴシック" pitchFamily="-112" charset="-128"/>
        <a:cs typeface="+mn-cs"/>
      </a:defRPr>
    </a:lvl6pPr>
    <a:lvl7pPr marL="2743200" algn="l" defTabSz="914400" rtl="0" eaLnBrk="1" latinLnBrk="0" hangingPunct="1">
      <a:defRPr sz="2000" kern="1200">
        <a:solidFill>
          <a:schemeClr val="tx1"/>
        </a:solidFill>
        <a:latin typeface="Arial" charset="0"/>
        <a:ea typeface="ＭＳ Ｐゴシック" pitchFamily="-112" charset="-128"/>
        <a:cs typeface="+mn-cs"/>
      </a:defRPr>
    </a:lvl7pPr>
    <a:lvl8pPr marL="3200400" algn="l" defTabSz="914400" rtl="0" eaLnBrk="1" latinLnBrk="0" hangingPunct="1">
      <a:defRPr sz="2000" kern="1200">
        <a:solidFill>
          <a:schemeClr val="tx1"/>
        </a:solidFill>
        <a:latin typeface="Arial" charset="0"/>
        <a:ea typeface="ＭＳ Ｐゴシック" pitchFamily="-112" charset="-128"/>
        <a:cs typeface="+mn-cs"/>
      </a:defRPr>
    </a:lvl8pPr>
    <a:lvl9pPr marL="3657600" algn="l" defTabSz="914400" rtl="0" eaLnBrk="1" latinLnBrk="0" hangingPunct="1">
      <a:defRPr sz="20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xmlns="">
        <p15:guide id="1" orient="horz" pos="4110">
          <p15:clr>
            <a:srgbClr val="A4A3A4"/>
          </p15:clr>
        </p15:guide>
        <p15:guide id="2" orient="horz" pos="442">
          <p15:clr>
            <a:srgbClr val="A4A3A4"/>
          </p15:clr>
        </p15:guide>
        <p15:guide id="3" orient="horz" pos="1026">
          <p15:clr>
            <a:srgbClr val="A4A3A4"/>
          </p15:clr>
        </p15:guide>
        <p15:guide id="4" orient="horz">
          <p15:clr>
            <a:srgbClr val="A4A3A4"/>
          </p15:clr>
        </p15:guide>
        <p15:guide id="5" orient="horz" pos="197">
          <p15:clr>
            <a:srgbClr val="A4A3A4"/>
          </p15:clr>
        </p15:guide>
        <p15:guide id="6" orient="horz" pos="3786">
          <p15:clr>
            <a:srgbClr val="A4A3A4"/>
          </p15:clr>
        </p15:guide>
        <p15:guide id="7" pos="5489">
          <p15:clr>
            <a:srgbClr val="A4A3A4"/>
          </p15:clr>
        </p15:guide>
        <p15:guide id="8"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CC"/>
    <a:srgbClr val="7F7F7F"/>
    <a:srgbClr val="97233F"/>
    <a:srgbClr val="9966FF"/>
    <a:srgbClr val="33CC33"/>
    <a:srgbClr val="99CC00"/>
    <a:srgbClr val="339933"/>
    <a:srgbClr val="CC6600"/>
    <a:srgbClr val="00CC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1223" autoAdjust="0"/>
  </p:normalViewPr>
  <p:slideViewPr>
    <p:cSldViewPr snapToObjects="1" showGuides="1">
      <p:cViewPr>
        <p:scale>
          <a:sx n="66" d="100"/>
          <a:sy n="66" d="100"/>
        </p:scale>
        <p:origin x="-2076" y="-60"/>
      </p:cViewPr>
      <p:guideLst>
        <p:guide orient="horz" pos="4110"/>
        <p:guide orient="horz" pos="442"/>
        <p:guide orient="horz" pos="1026"/>
        <p:guide orient="horz"/>
        <p:guide orient="horz" pos="197"/>
        <p:guide orient="horz" pos="3786"/>
        <p:guide pos="5489"/>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45E573C-F6D7-47D7-99B3-943DCC32BE52}" type="datetimeFigureOut">
              <a:rPr lang="fr-CH" smtClean="0"/>
              <a:t>24.06.2018</a:t>
            </a:fld>
            <a:endParaRPr lang="fr-CH"/>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8632ECD-F164-4BEE-B59B-578A5FC2E3FC}" type="slidenum">
              <a:rPr lang="fr-CH" smtClean="0"/>
              <a:t>‹N°›</a:t>
            </a:fld>
            <a:endParaRPr lang="fr-CH"/>
          </a:p>
        </p:txBody>
      </p:sp>
    </p:spTree>
    <p:extLst>
      <p:ext uri="{BB962C8B-B14F-4D97-AF65-F5344CB8AC3E}">
        <p14:creationId xmlns:p14="http://schemas.microsoft.com/office/powerpoint/2010/main" val="57728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lgn="l">
              <a:defRPr sz="1200">
                <a:latin typeface="Calibri" pitchFamily="34" charset="0"/>
              </a:defRPr>
            </a:lvl1pPr>
          </a:lstStyle>
          <a:p>
            <a:endParaRPr lang="fr-CH" dirty="0"/>
          </a:p>
        </p:txBody>
      </p:sp>
      <p:sp>
        <p:nvSpPr>
          <p:cNvPr id="3" name="Datumsplatzhalt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032694F-FD2E-45AC-9D43-536C462D8729}" type="datetime1">
              <a:rPr lang="fr-CH" smtClean="0"/>
              <a:pPr/>
              <a:t>24.06.2018</a:t>
            </a:fld>
            <a:endParaRPr lang="fr-CH"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fr-CH"/>
              <a:t>Textmasterformate durch Klicken bearbeiten</a:t>
            </a:r>
          </a:p>
          <a:p>
            <a:pPr lvl="1"/>
            <a:r>
              <a:rPr lang="fr-CH"/>
              <a:t>Zweite Ebene</a:t>
            </a:r>
          </a:p>
          <a:p>
            <a:pPr lvl="2"/>
            <a:r>
              <a:rPr lang="fr-CH"/>
              <a:t>Dritte Ebene</a:t>
            </a:r>
          </a:p>
          <a:p>
            <a:pPr lvl="3"/>
            <a:r>
              <a:rPr lang="fr-CH"/>
              <a:t>Vierte Ebene</a:t>
            </a:r>
          </a:p>
          <a:p>
            <a:pPr lvl="4"/>
            <a:r>
              <a:rPr lang="fr-CH"/>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pitchFamily="34" charset="0"/>
              </a:defRPr>
            </a:lvl1pPr>
          </a:lstStyle>
          <a:p>
            <a:endParaRPr lang="fr-CH"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1870A02-3A71-4083-BCC0-4D14A98E74AD}" type="slidenum">
              <a:rPr lang="fr-CH" smtClean="0"/>
              <a:pPr/>
              <a:t>‹N°›</a:t>
            </a:fld>
            <a:endParaRPr lang="fr-CH" dirty="0"/>
          </a:p>
        </p:txBody>
      </p:sp>
    </p:spTree>
    <p:extLst>
      <p:ext uri="{BB962C8B-B14F-4D97-AF65-F5344CB8AC3E}">
        <p14:creationId xmlns:p14="http://schemas.microsoft.com/office/powerpoint/2010/main" val="3949457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sz="1600" dirty="0" smtClean="0"/>
              <a:t>Merci pour l’invitation</a:t>
            </a:r>
          </a:p>
          <a:p>
            <a:endParaRPr lang="fr-CH" sz="1600" dirty="0" smtClean="0"/>
          </a:p>
          <a:p>
            <a:r>
              <a:rPr lang="fr-CH" sz="1600" dirty="0" smtClean="0"/>
              <a:t>L’agriculture entre dans sa 4</a:t>
            </a:r>
            <a:r>
              <a:rPr lang="fr-CH" sz="1600" baseline="30000" dirty="0" smtClean="0"/>
              <a:t>ème</a:t>
            </a:r>
            <a:r>
              <a:rPr lang="fr-CH" sz="1600" dirty="0" smtClean="0"/>
              <a:t> révolution. </a:t>
            </a:r>
            <a:endParaRPr lang="fr-CH" sz="1600"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a:t>
            </a:fld>
            <a:endParaRPr lang="fr-CH" dirty="0"/>
          </a:p>
        </p:txBody>
      </p:sp>
    </p:spTree>
    <p:extLst>
      <p:ext uri="{BB962C8B-B14F-4D97-AF65-F5344CB8AC3E}">
        <p14:creationId xmlns:p14="http://schemas.microsoft.com/office/powerpoint/2010/main" val="2920616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H" b="1" dirty="0" smtClean="0"/>
              <a:t>Mettre à disposition</a:t>
            </a:r>
            <a:r>
              <a:rPr lang="fr-CH" b="1" baseline="0" dirty="0" smtClean="0"/>
              <a:t> des personnes souhaitant produire des denrées alimentaires le savoir-faire nécessaire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sz="120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H" sz="1200" dirty="0" smtClean="0">
                <a:latin typeface="Arial" panose="020B0604020202020204" pitchFamily="34" charset="0"/>
                <a:cs typeface="Arial" panose="020B0604020202020204" pitchFamily="34" charset="0"/>
              </a:rPr>
              <a:t>Notre population mondiale continue de croire. Le défi futur sera de nourrir cette population grandissante. Aujourd’hui de plus en plus d’initiatives liées à la création de jardins urbains,</a:t>
            </a:r>
            <a:r>
              <a:rPr lang="fr-CH" sz="1200" baseline="0" dirty="0" smtClean="0">
                <a:latin typeface="Arial" panose="020B0604020202020204" pitchFamily="34" charset="0"/>
                <a:cs typeface="Arial" panose="020B0604020202020204" pitchFamily="34" charset="0"/>
              </a:rPr>
              <a:t> de fermes verticales ou de jardins sur les toits voient le jour. Le savoir-faire ancestral de l’agriculture à savoir «PRODUIRE» pourrait être mis à disposition de ce type de porteurs de projets. Transmettre un savoir-faire permettrait de professionnaliser l’objectif commun à savoir : produire des denrées saines locales. </a:t>
            </a:r>
          </a:p>
          <a:p>
            <a:endParaRPr lang="fr-CH" b="1" dirty="0" smtClean="0"/>
          </a:p>
          <a:p>
            <a:r>
              <a:rPr lang="fr-CH" b="1" dirty="0" smtClean="0"/>
              <a:t>Développer des compétences permettant de déceler les nouvelles opportunités dans un contexte</a:t>
            </a:r>
            <a:r>
              <a:rPr lang="fr-CH" b="1" baseline="0" dirty="0" smtClean="0"/>
              <a:t> en changement.</a:t>
            </a:r>
          </a:p>
          <a:p>
            <a:r>
              <a:rPr lang="fr-CH" b="0" baseline="0" dirty="0" smtClean="0"/>
              <a:t>Et ceci en fonction des forces et faiblesses de leurs entreprises.</a:t>
            </a:r>
          </a:p>
          <a:p>
            <a:endParaRPr lang="fr-CH" b="1" baseline="0" dirty="0" smtClean="0"/>
          </a:p>
          <a:p>
            <a:r>
              <a:rPr lang="fr-CH" b="1" baseline="0" dirty="0" smtClean="0"/>
              <a:t>Travailler en réseau et de mettre à profit de projets les compétences disponibles auprès des agriculteurs.</a:t>
            </a:r>
            <a:endParaRPr lang="fr-CH" b="1" dirty="0" smtClean="0"/>
          </a:p>
          <a:p>
            <a:endParaRPr lang="fr-CH" b="1" dirty="0" smtClean="0"/>
          </a:p>
          <a:p>
            <a:pPr marL="0" indent="0">
              <a:buFont typeface="Wingdings" panose="05000000000000000000" pitchFamily="2" charset="2"/>
              <a:buNone/>
            </a:pPr>
            <a:r>
              <a:rPr lang="fr-CH" b="1" baseline="0" dirty="0" smtClean="0"/>
              <a:t>Faire preuve de curiosité </a:t>
            </a:r>
          </a:p>
          <a:p>
            <a:pPr marL="0" indent="0">
              <a:buFont typeface="Wingdings" panose="05000000000000000000" pitchFamily="2" charset="2"/>
              <a:buNone/>
            </a:pPr>
            <a:endParaRPr lang="fr-CH" b="1" baseline="0" dirty="0" smtClean="0"/>
          </a:p>
          <a:p>
            <a:pPr marL="0" indent="0">
              <a:buFont typeface="Wingdings" panose="05000000000000000000" pitchFamily="2" charset="2"/>
              <a:buNone/>
            </a:pPr>
            <a:endParaRPr lang="fr-CH" b="1" baseline="0" dirty="0" smtClean="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10</a:t>
            </a:fld>
            <a:endParaRPr lang="fr-CH" dirty="0"/>
          </a:p>
        </p:txBody>
      </p:sp>
    </p:spTree>
    <p:extLst>
      <p:ext uri="{BB962C8B-B14F-4D97-AF65-F5344CB8AC3E}">
        <p14:creationId xmlns:p14="http://schemas.microsoft.com/office/powerpoint/2010/main" val="385673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H" dirty="0" smtClean="0"/>
              <a:t>Avec l’arrivée de jeunes de la </a:t>
            </a:r>
            <a:r>
              <a:rPr lang="fr-CH" dirty="0" err="1" smtClean="0"/>
              <a:t>Generation</a:t>
            </a:r>
            <a:r>
              <a:rPr lang="fr-CH" baseline="0" dirty="0" smtClean="0"/>
              <a:t> Z</a:t>
            </a:r>
            <a:r>
              <a:rPr lang="fr-CH" dirty="0" smtClean="0"/>
              <a:t> dont les ambitions dépassent celles de leurs aînés, le monde du travail va subir de profondes mutations. Exit le management vertical, la génération Z prône l’égalité, avec un rapport plus direct, plus personnel. Ecoute, confiance, transparence sont ses principales attentes, le manager se devra d’être accessible, et les feedback sont très appréciés</a:t>
            </a:r>
            <a:endParaRPr lang="fr-CH" b="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b="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CH" b="0" dirty="0" smtClean="0"/>
              <a:t>Dans des structures grandissantes, ou l’épouse travaille aujourd’hui souvent à l’extérieur, la place de l’apprenti n’est plus</a:t>
            </a:r>
            <a:r>
              <a:rPr lang="fr-CH" b="0" baseline="0" dirty="0" smtClean="0"/>
              <a:t> la même.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H" sz="1200" b="0" baseline="0" dirty="0" smtClean="0">
                <a:latin typeface="Arial" panose="020B0604020202020204" pitchFamily="34" charset="0"/>
                <a:cs typeface="Arial" panose="020B0604020202020204" pitchFamily="34" charset="0"/>
              </a:rPr>
              <a:t>Pour garantir un développement propice de l’apprenti, il est important que les formateurs en entreprise renforce leur intelligence affective. Les compétences sociales, l’empathie et la capacité à fédérer et à motiver constituent leurs clés d’un environnement favorables aux idées nouvelles.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sz="1200" b="0" baseline="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H" sz="1200" b="0" baseline="0" dirty="0" smtClean="0">
                <a:latin typeface="Arial" panose="020B0604020202020204" pitchFamily="34" charset="0"/>
                <a:cs typeface="Arial" panose="020B0604020202020204" pitchFamily="34" charset="0"/>
              </a:rPr>
              <a:t>Chacun possède un smartphone aujourd’hui. Afin d’éviter que les apprentis se referment sur eux et sur leurs conversations digitales, une fois les travaux terminées, le relationnel et les échanges directes entre personnes doivent être renforcer. Se donner du temps pour parler, pour échanger, pour apprendre à se connaitre.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sz="1200" b="0" baseline="0" dirty="0" smtClean="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Wingdings"/>
              <a:buChar char="à"/>
              <a:tabLst/>
              <a:defRPr/>
            </a:pPr>
            <a:r>
              <a:rPr lang="fr-CH" sz="1200" b="0" baseline="0" dirty="0" smtClean="0">
                <a:latin typeface="Arial" panose="020B0604020202020204" pitchFamily="34" charset="0"/>
                <a:cs typeface="Arial" panose="020B0604020202020204" pitchFamily="34" charset="0"/>
                <a:sym typeface="Wingdings" panose="05000000000000000000" pitchFamily="2" charset="2"/>
              </a:rPr>
              <a:t>Créer un lien, renforcer la confiance mutuelle  ceci permet de consolider la relation et de réduire les ruptures de contrats</a:t>
            </a:r>
          </a:p>
          <a:p>
            <a:pPr marL="0" marR="0" lvl="0" indent="0" algn="l" defTabSz="914400" rtl="0" eaLnBrk="0" fontAlgn="base" latinLnBrk="0" hangingPunct="0">
              <a:lnSpc>
                <a:spcPct val="100000"/>
              </a:lnSpc>
              <a:spcBef>
                <a:spcPct val="30000"/>
              </a:spcBef>
              <a:spcAft>
                <a:spcPct val="0"/>
              </a:spcAft>
              <a:buClrTx/>
              <a:buSzTx/>
              <a:buFont typeface="Wingdings"/>
              <a:buNone/>
              <a:tabLst/>
              <a:defRPr/>
            </a:pPr>
            <a:endParaRPr lang="fr-CH" sz="1200" b="0" baseline="0" dirty="0" smtClean="0">
              <a:latin typeface="Arial" panose="020B0604020202020204" pitchFamily="34" charset="0"/>
              <a:cs typeface="Arial" panose="020B0604020202020204" pitchFamily="34" charset="0"/>
            </a:endParaRPr>
          </a:p>
          <a:p>
            <a:endParaRPr lang="fr-CH" b="1" dirty="0" smtClean="0"/>
          </a:p>
          <a:p>
            <a:endParaRPr lang="fr-CH" b="1" dirty="0" smtClean="0"/>
          </a:p>
          <a:p>
            <a:endParaRPr lang="fr-CH" b="1" dirty="0" smtClean="0"/>
          </a:p>
          <a:p>
            <a:pPr marL="0" indent="0">
              <a:buFont typeface="Wingdings" panose="05000000000000000000" pitchFamily="2" charset="2"/>
              <a:buNone/>
            </a:pPr>
            <a:endParaRPr lang="fr-CH" baseline="0" dirty="0" smtClean="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11</a:t>
            </a:fld>
            <a:endParaRPr lang="fr-CH" dirty="0"/>
          </a:p>
        </p:txBody>
      </p:sp>
    </p:spTree>
    <p:extLst>
      <p:ext uri="{BB962C8B-B14F-4D97-AF65-F5344CB8AC3E}">
        <p14:creationId xmlns:p14="http://schemas.microsoft.com/office/powerpoint/2010/main" val="385673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Wingdings" panose="05000000000000000000" pitchFamily="2" charset="2"/>
              <a:buNone/>
            </a:pPr>
            <a:r>
              <a:rPr lang="fr-CH" baseline="0" dirty="0" smtClean="0"/>
              <a:t>En conclusion, l’agriculture aborde sa 4</a:t>
            </a:r>
            <a:r>
              <a:rPr lang="fr-CH" baseline="30000" dirty="0" smtClean="0"/>
              <a:t>ème</a:t>
            </a:r>
            <a:r>
              <a:rPr lang="fr-CH" baseline="0" dirty="0" smtClean="0"/>
              <a:t> révolution. Après la domestication, la mécanisation, et l’augmentation de productivité, l’agriculture dans un contexte en changement rapide doit s’adapter et ceci afin de tenter de répondre aux attentes de ses clients, en les mettant aux centres </a:t>
            </a:r>
            <a:r>
              <a:rPr lang="fr-CH" baseline="0" smtClean="0"/>
              <a:t>des réflexions. </a:t>
            </a:r>
            <a:r>
              <a:rPr lang="fr-CH" baseline="0" dirty="0" smtClean="0"/>
              <a:t>Au travers des nouvelles technologies, elle devrait pouvoir réduire son impact sur les ressources et l’environnement tout en répondant au défi de nourrir une population croissante. </a:t>
            </a:r>
          </a:p>
          <a:p>
            <a:pPr marL="0" indent="0">
              <a:buFont typeface="Wingdings" panose="05000000000000000000" pitchFamily="2" charset="2"/>
              <a:buNone/>
            </a:pPr>
            <a:endParaRPr lang="fr-CH" baseline="0" dirty="0" smtClean="0"/>
          </a:p>
          <a:p>
            <a:pPr marL="0" indent="0">
              <a:buFont typeface="Wingdings" panose="05000000000000000000" pitchFamily="2" charset="2"/>
              <a:buNone/>
            </a:pPr>
            <a:r>
              <a:rPr lang="fr-CH" baseline="0" dirty="0" smtClean="0"/>
              <a:t>Pour que l’agriculture suisse puisse toujours garantir sa mission première qui est de produire, il est important d’investir dans la formation et ceci à différents niveaux</a:t>
            </a:r>
          </a:p>
          <a:p>
            <a:pPr marL="0" indent="0">
              <a:buFont typeface="Wingdings" panose="05000000000000000000" pitchFamily="2" charset="2"/>
              <a:buNone/>
            </a:pPr>
            <a:endParaRPr lang="fr-CH" baseline="0" dirty="0" smtClean="0"/>
          </a:p>
          <a:p>
            <a:pPr marL="171450" indent="-171450">
              <a:buFontTx/>
              <a:buChar char="-"/>
            </a:pPr>
            <a:r>
              <a:rPr lang="fr-CH" baseline="0" dirty="0" smtClean="0"/>
              <a:t>Formateurs en entreprise et personnel enseignant dans les Ecoles professionnelles </a:t>
            </a:r>
            <a:r>
              <a:rPr lang="fr-CH" baseline="0" dirty="0" smtClean="0">
                <a:sym typeface="Wingdings" panose="05000000000000000000" pitchFamily="2" charset="2"/>
              </a:rPr>
              <a:t> prendre en compte les caractéristiques personnelles des nouvelles générations et ceci pour renforcer le lien avec eux. </a:t>
            </a:r>
          </a:p>
          <a:p>
            <a:pPr marL="171450" indent="-171450">
              <a:buFontTx/>
              <a:buChar char="-"/>
            </a:pPr>
            <a:r>
              <a:rPr lang="fr-CH" baseline="0" dirty="0" smtClean="0">
                <a:sym typeface="Wingdings" panose="05000000000000000000" pitchFamily="2" charset="2"/>
              </a:rPr>
              <a:t>A nous de les inspirer pour qu’il développe la passion de leur métier</a:t>
            </a:r>
          </a:p>
          <a:p>
            <a:pPr marL="171450" indent="-171450">
              <a:buFontTx/>
              <a:buChar char="-"/>
            </a:pPr>
            <a:endParaRPr lang="fr-CH" baseline="0" dirty="0" smtClean="0">
              <a:sym typeface="Wingdings" panose="05000000000000000000" pitchFamily="2" charset="2"/>
            </a:endParaRPr>
          </a:p>
          <a:p>
            <a:endParaRPr lang="fr-CH" sz="1200" dirty="0" smtClean="0"/>
          </a:p>
          <a:p>
            <a:r>
              <a:rPr lang="fr-CH" sz="1200" dirty="0" smtClean="0"/>
              <a:t>En conclusion,</a:t>
            </a:r>
            <a:r>
              <a:rPr lang="fr-CH" sz="1200" baseline="0" dirty="0" smtClean="0"/>
              <a:t> le monde agricole doit prendre conscience du changement de contexte.</a:t>
            </a:r>
          </a:p>
          <a:p>
            <a:r>
              <a:rPr lang="fr-CH" sz="1200" baseline="0" dirty="0" smtClean="0"/>
              <a:t>Les attentes vers l’agriculture suisse évolue et il est important de saisir ces changements.</a:t>
            </a:r>
          </a:p>
          <a:p>
            <a:endParaRPr lang="fr-CH" sz="1200" baseline="0" dirty="0" smtClean="0"/>
          </a:p>
          <a:p>
            <a:r>
              <a:rPr lang="fr-CH" sz="1200" baseline="0" dirty="0" smtClean="0"/>
              <a:t>Au travers de la formation, les élèves doivent être sensibilisés à de nouveaux aspects et ceci afin de leur permettre de saisir l’importance du changement que la quatrième révolution agricole pourrait amener dans leur métier.</a:t>
            </a:r>
          </a:p>
          <a:p>
            <a:endParaRPr lang="fr-CH" sz="1200" baseline="0" dirty="0" smtClean="0"/>
          </a:p>
          <a:p>
            <a:r>
              <a:rPr lang="fr-CH" sz="1200" baseline="0" dirty="0" smtClean="0"/>
              <a:t>Afin de garantir une formation de qualité, les formateurs en entreprise mais également les enseignants au sein des Centre de formation professionnelle comme </a:t>
            </a:r>
            <a:r>
              <a:rPr lang="fr-CH" sz="1200" baseline="0" dirty="0" err="1" smtClean="0"/>
              <a:t>Grangeneuve</a:t>
            </a:r>
            <a:r>
              <a:rPr lang="fr-CH" sz="1200" baseline="0" dirty="0" smtClean="0"/>
              <a:t> doit développer de nouvelles compétences et particulièrement les aspects en lien avec la personne.</a:t>
            </a:r>
          </a:p>
          <a:p>
            <a:r>
              <a:rPr lang="fr-CH" sz="1200" baseline="0" dirty="0" smtClean="0"/>
              <a:t>Pour garantir le développement d’un apprenti, il est important que ce dernier se sent en confiance. C’est l’une des clés pour réduire les conflits, l’isolement et les ruptures de contrats.</a:t>
            </a:r>
          </a:p>
          <a:p>
            <a:pPr marL="0" indent="0">
              <a:buFontTx/>
              <a:buNone/>
            </a:pPr>
            <a:endParaRPr lang="fr-CH" baseline="0" dirty="0" smtClean="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12</a:t>
            </a:fld>
            <a:endParaRPr lang="fr-CH" dirty="0"/>
          </a:p>
        </p:txBody>
      </p:sp>
    </p:spTree>
    <p:extLst>
      <p:ext uri="{BB962C8B-B14F-4D97-AF65-F5344CB8AC3E}">
        <p14:creationId xmlns:p14="http://schemas.microsoft.com/office/powerpoint/2010/main" val="3856731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endParaRPr lang="fr-CH" sz="1600" baseline="0" dirty="0" smtClean="0"/>
          </a:p>
          <a:p>
            <a:r>
              <a:rPr lang="fr-CH" sz="1600" baseline="0" dirty="0" smtClean="0"/>
              <a:t>Si vous aussi, vous souhaiteriez, l’espace d’un WE,  titiller votre curiosité en vous rapprochant de la terre et de ses productions, je vous convie les 15 et 16 septembre à visite </a:t>
            </a:r>
            <a:r>
              <a:rPr lang="fr-CH" sz="1600" baseline="0" dirty="0" err="1" smtClean="0"/>
              <a:t>Grangeneuve</a:t>
            </a:r>
            <a:r>
              <a:rPr lang="fr-CH" sz="1600" baseline="0" dirty="0" smtClean="0"/>
              <a:t> sous l’angle «côté Jardin».</a:t>
            </a:r>
          </a:p>
          <a:p>
            <a:endParaRPr lang="fr-CH" sz="1600" baseline="0" dirty="0" smtClean="0"/>
          </a:p>
          <a:p>
            <a:r>
              <a:rPr lang="fr-CH" sz="1600" baseline="0" dirty="0" smtClean="0"/>
              <a:t>Pour plus d’infos, www.grangeneuve-jardin.ch </a:t>
            </a:r>
          </a:p>
          <a:p>
            <a:endParaRPr lang="fr-CH" sz="1600" baseline="0" dirty="0" smtClean="0"/>
          </a:p>
          <a:p>
            <a:r>
              <a:rPr lang="fr-CH" sz="1600" baseline="0" dirty="0" smtClean="0"/>
              <a:t>Merci pour votre attention. </a:t>
            </a:r>
          </a:p>
          <a:p>
            <a:endParaRPr lang="fr-CH" sz="1600" baseline="0" dirty="0" smtClean="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13</a:t>
            </a:fld>
            <a:endParaRPr lang="fr-CH" dirty="0"/>
          </a:p>
        </p:txBody>
      </p:sp>
    </p:spTree>
    <p:extLst>
      <p:ext uri="{BB962C8B-B14F-4D97-AF65-F5344CB8AC3E}">
        <p14:creationId xmlns:p14="http://schemas.microsoft.com/office/powerpoint/2010/main" val="408893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sz="1600"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2</a:t>
            </a:fld>
            <a:endParaRPr lang="fr-CH" dirty="0"/>
          </a:p>
        </p:txBody>
      </p:sp>
    </p:spTree>
    <p:extLst>
      <p:ext uri="{BB962C8B-B14F-4D97-AF65-F5344CB8AC3E}">
        <p14:creationId xmlns:p14="http://schemas.microsoft.com/office/powerpoint/2010/main" val="256370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2% de la</a:t>
            </a:r>
            <a:r>
              <a:rPr lang="fr-CH" baseline="0" dirty="0" smtClean="0"/>
              <a:t> population soit 154’000 personnes en 2016 dont 45% travaillent à plein temps.</a:t>
            </a:r>
          </a:p>
          <a:p>
            <a:r>
              <a:rPr lang="fr-CH" baseline="0" dirty="0" smtClean="0"/>
              <a:t>Diversification </a:t>
            </a:r>
            <a:r>
              <a:rPr lang="fr-CH" baseline="0" dirty="0" smtClean="0">
                <a:sym typeface="Wingdings" panose="05000000000000000000" pitchFamily="2" charset="2"/>
              </a:rPr>
              <a:t> recherche de revenus annexes</a:t>
            </a:r>
          </a:p>
          <a:p>
            <a:endParaRPr lang="fr-CH" baseline="0" dirty="0" smtClean="0">
              <a:sym typeface="Wingdings" panose="05000000000000000000"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H" baseline="0" dirty="0" smtClean="0">
                <a:sym typeface="Wingdings" panose="05000000000000000000" pitchFamily="2" charset="2"/>
              </a:rPr>
              <a:t>Passer de 63’000 à 52’000 exploitations en 10ans. Les surfaces moyennes sont passées de 17ha à 21ha.</a:t>
            </a:r>
          </a:p>
          <a:p>
            <a:endParaRPr lang="fr-CH" baseline="0" dirty="0" smtClean="0">
              <a:sym typeface="Wingdings" panose="05000000000000000000" pitchFamily="2" charset="2"/>
            </a:endParaRPr>
          </a:p>
          <a:p>
            <a:r>
              <a:rPr lang="fr-CH" baseline="0" dirty="0" smtClean="0">
                <a:sym typeface="Wingdings" panose="05000000000000000000" pitchFamily="2" charset="2"/>
              </a:rPr>
              <a:t>24% + 12% = 36% des surfaces suisses sont utilisées par l’agriculture. La Suisse est un pays fortement herbager où la production animale est d’importance et ceci pour mettre en valeur les herbages disponibles. </a:t>
            </a:r>
          </a:p>
          <a:p>
            <a:endParaRPr lang="fr-CH" baseline="0" dirty="0" smtClean="0">
              <a:sym typeface="Wingdings" panose="05000000000000000000" pitchFamily="2" charset="2"/>
            </a:endParaRPr>
          </a:p>
          <a:p>
            <a:r>
              <a:rPr lang="fr-CH" baseline="0" dirty="0" smtClean="0">
                <a:sym typeface="Wingdings" panose="05000000000000000000" pitchFamily="2" charset="2"/>
              </a:rPr>
              <a:t>La production suisse permet de couvrir 60% des besoins en denrées alimentaires de la population suisse. Le 40% restant étant importés.</a:t>
            </a:r>
          </a:p>
          <a:p>
            <a:endParaRPr lang="fr-CH" baseline="0" dirty="0" smtClean="0">
              <a:sym typeface="Wingdings" panose="05000000000000000000" pitchFamily="2" charset="2"/>
            </a:endParaRPr>
          </a:p>
          <a:p>
            <a:endParaRPr lang="fr-CH" baseline="0" dirty="0" smtClean="0">
              <a:sym typeface="Wingdings" panose="05000000000000000000" pitchFamily="2" charset="2"/>
            </a:endParaRPr>
          </a:p>
          <a:p>
            <a:endParaRPr lang="fr-CH" baseline="0" dirty="0" smtClean="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3</a:t>
            </a:fld>
            <a:endParaRPr lang="fr-CH" dirty="0"/>
          </a:p>
        </p:txBody>
      </p:sp>
    </p:spTree>
    <p:extLst>
      <p:ext uri="{BB962C8B-B14F-4D97-AF65-F5344CB8AC3E}">
        <p14:creationId xmlns:p14="http://schemas.microsoft.com/office/powerpoint/2010/main" val="280794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http://www.hec.fr/Knowledge/Technologies-et-Operations/IT-et-Systemes-d-Information/Reseaux-de-communication-Comment-l-information-se-transmet-elle</a:t>
            </a:r>
          </a:p>
          <a:p>
            <a:endParaRPr lang="fr-CH" sz="1600" dirty="0" smtClean="0"/>
          </a:p>
          <a:p>
            <a:r>
              <a:rPr lang="fr-CH" sz="1600" baseline="0" dirty="0" smtClean="0"/>
              <a:t>Dans un contexte en changement, l’agriculture doit faire preuve d’agilité et de dynamisme pour s’adapter. Quels sont les éléments qui influencent aujourd’hui l’agriculture dont la mission première est de produire des matières premières de qualité répondant aux attentes des transformateurs et consommateurs</a:t>
            </a:r>
          </a:p>
          <a:p>
            <a:endParaRPr lang="fr-CH" sz="1600" baseline="0" dirty="0" smtClean="0"/>
          </a:p>
          <a:p>
            <a:endParaRPr lang="fr-CH" sz="1600" baseline="0" dirty="0" smtClean="0"/>
          </a:p>
          <a:p>
            <a:endParaRPr lang="fr-CH"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4</a:t>
            </a:fld>
            <a:endParaRPr lang="fr-CH" dirty="0"/>
          </a:p>
        </p:txBody>
      </p:sp>
    </p:spTree>
    <p:extLst>
      <p:ext uri="{BB962C8B-B14F-4D97-AF65-F5344CB8AC3E}">
        <p14:creationId xmlns:p14="http://schemas.microsoft.com/office/powerpoint/2010/main" val="249491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r>
              <a:rPr lang="fr-CH" sz="1600" dirty="0" smtClean="0"/>
              <a:t>Aujourd’hui, la nourriture est une nouvelle manière de regrouper les gens. </a:t>
            </a:r>
          </a:p>
          <a:p>
            <a:endParaRPr lang="fr-CH" sz="1600" baseline="0" dirty="0" smtClean="0"/>
          </a:p>
          <a:p>
            <a:r>
              <a:rPr lang="fr-CH" sz="1600" baseline="0" dirty="0" smtClean="0"/>
              <a:t>Aujourd’hui l’alimentation est ce qui fait vivre une expérience, crée des communautés (je mange bio, local… je suis </a:t>
            </a:r>
            <a:r>
              <a:rPr lang="fr-CH" sz="1600" baseline="0" dirty="0" err="1" smtClean="0"/>
              <a:t>flexitarienne</a:t>
            </a:r>
            <a:r>
              <a:rPr lang="fr-CH" sz="1600" baseline="0" dirty="0" smtClean="0"/>
              <a:t>, végétarienne)</a:t>
            </a:r>
          </a:p>
          <a:p>
            <a:r>
              <a:rPr lang="fr-CH" sz="1600" baseline="0" dirty="0" smtClean="0"/>
              <a:t>L’agriculture se doit de donner réponse aux différents types de consommateurs. Elle doit également s’engager à renforcer la transparence sur l’ensemble de la chaine.</a:t>
            </a:r>
          </a:p>
          <a:p>
            <a:endParaRPr lang="fr-CH" sz="1600" baseline="0" dirty="0" smtClean="0"/>
          </a:p>
          <a:p>
            <a:r>
              <a:rPr lang="fr-CH" sz="1600" baseline="0" dirty="0" smtClean="0"/>
              <a:t>Il est important de mettre le consommateur au centre des réflexions afin de lui fournir les produits qu’il souhaite. Le client est roi.</a:t>
            </a:r>
          </a:p>
          <a:p>
            <a:endParaRPr lang="fr-CH" sz="1600" baseline="0" dirty="0" smtClean="0"/>
          </a:p>
          <a:p>
            <a:pPr lvl="0">
              <a:buFont typeface="Wingdings"/>
              <a:buChar char="Ø"/>
              <a:tabLst>
                <a:tab pos="271463" algn="l"/>
              </a:tabLst>
            </a:pPr>
            <a:r>
              <a:rPr lang="fr-CH" sz="1400" dirty="0" smtClean="0"/>
              <a:t>La nourriture et les régimes alimentaires regroupent les consommateurs (comme hier la musique)</a:t>
            </a:r>
          </a:p>
          <a:p>
            <a:pPr lvl="0">
              <a:buFont typeface="Wingdings"/>
              <a:buChar char="Ø"/>
              <a:tabLst>
                <a:tab pos="271463" algn="l"/>
              </a:tabLst>
            </a:pPr>
            <a:r>
              <a:rPr lang="fr-CH" sz="1400" dirty="0" smtClean="0"/>
              <a:t>Le consommateur veut vivre une expérience</a:t>
            </a:r>
          </a:p>
          <a:p>
            <a:pPr lvl="0">
              <a:buFont typeface="Wingdings"/>
              <a:buChar char="Ø"/>
              <a:tabLst>
                <a:tab pos="271463" algn="l"/>
              </a:tabLst>
            </a:pPr>
            <a:r>
              <a:rPr lang="fr-CH" sz="1400" dirty="0" smtClean="0"/>
              <a:t>Le consommateur veut plus de transparence afin de se sentir en sécurité (provenance, mode de production, producteurs)</a:t>
            </a:r>
          </a:p>
          <a:p>
            <a:pPr lvl="0">
              <a:buFont typeface="Wingdings"/>
              <a:buChar char="Ø"/>
              <a:tabLst>
                <a:tab pos="271463" algn="l"/>
              </a:tabLst>
            </a:pPr>
            <a:r>
              <a:rPr lang="fr-CH" sz="1400" dirty="0" smtClean="0"/>
              <a:t>Le consommateur recherche des produits répondant à diverses manières de vivre</a:t>
            </a:r>
          </a:p>
          <a:p>
            <a:pPr lvl="2">
              <a:buFont typeface="Wingdings"/>
              <a:buChar char="Ø"/>
              <a:tabLst>
                <a:tab pos="271463" algn="l"/>
              </a:tabLst>
            </a:pPr>
            <a:r>
              <a:rPr lang="fr-CH" sz="1400" dirty="0" err="1" smtClean="0"/>
              <a:t>Convenience</a:t>
            </a:r>
            <a:r>
              <a:rPr lang="fr-CH" sz="1400" dirty="0" smtClean="0"/>
              <a:t> – durant les périodes stressantes</a:t>
            </a:r>
          </a:p>
          <a:p>
            <a:pPr lvl="2">
              <a:buFont typeface="Wingdings"/>
              <a:buChar char="Ø"/>
              <a:tabLst>
                <a:tab pos="271463" algn="l"/>
              </a:tabLst>
            </a:pPr>
            <a:r>
              <a:rPr lang="fr-CH" sz="1400" dirty="0" err="1" smtClean="0"/>
              <a:t>Lifestyle</a:t>
            </a:r>
            <a:r>
              <a:rPr lang="fr-CH" sz="1400" dirty="0" smtClean="0"/>
              <a:t> – lorsqu’il accueille des amis</a:t>
            </a:r>
          </a:p>
          <a:p>
            <a:endParaRPr lang="fr-CH" sz="1600" dirty="0" smtClean="0"/>
          </a:p>
          <a:p>
            <a:r>
              <a:rPr lang="fr-CH" sz="1600" dirty="0" smtClean="0"/>
              <a:t>Au niveau politique, il</a:t>
            </a:r>
            <a:r>
              <a:rPr lang="fr-CH" sz="1600" baseline="0" dirty="0" smtClean="0"/>
              <a:t> y a également des attentes. Produire mais de manière durable. Protéger les ressources naturelles et permettre de nourrir une population grandissante. Ceci implique des changements dans les modes de production.</a:t>
            </a:r>
          </a:p>
          <a:p>
            <a:r>
              <a:rPr lang="fr-CH" sz="1600" baseline="0" dirty="0" smtClean="0"/>
              <a:t>Des attentes sont aussi liées à la vision de certaines regroupements de personnes. Produire mais sans phytosanitaires, produire sans antibiotiques. Produire BIO </a:t>
            </a:r>
            <a:r>
              <a:rPr lang="fr-CH" sz="1600" baseline="0" dirty="0" smtClean="0">
                <a:sym typeface="Wingdings" panose="05000000000000000000" pitchFamily="2" charset="2"/>
              </a:rPr>
              <a:t> En lien avec les expériences que veulent vivre les consommateurs  en lien avec leur philosophie de vie.</a:t>
            </a:r>
          </a:p>
          <a:p>
            <a:endParaRPr lang="fr-CH" sz="1600" baseline="0" dirty="0" smtClean="0"/>
          </a:p>
          <a:p>
            <a:r>
              <a:rPr lang="fr-CH" sz="1600" baseline="0" dirty="0" smtClean="0"/>
              <a:t>Au niveau économique, l’agriculture suisse représente 0.7 % du PIB Suisse. Afin de garantir des débouchés commerciaux à l’économie suisse, des accords peuvent être trouvés en mettant l’agriculture dans le panier</a:t>
            </a:r>
            <a:endParaRPr lang="fr-CH" sz="1600"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5</a:t>
            </a:fld>
            <a:endParaRPr lang="fr-CH" dirty="0"/>
          </a:p>
        </p:txBody>
      </p:sp>
    </p:spTree>
    <p:extLst>
      <p:ext uri="{BB962C8B-B14F-4D97-AF65-F5344CB8AC3E}">
        <p14:creationId xmlns:p14="http://schemas.microsoft.com/office/powerpoint/2010/main" val="236380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H" sz="1200" dirty="0" smtClean="0"/>
              <a:t>https://www.people-base-cbm.com/fr/p-politique-remuneration-strategie-audit-ingenierie.html</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H" sz="1600" dirty="0" smtClean="0">
                <a:latin typeface="Arial" panose="020B0604020202020204" pitchFamily="34" charset="0"/>
                <a:cs typeface="Arial" panose="020B0604020202020204" pitchFamily="34" charset="0"/>
              </a:rPr>
              <a:t>Pour ce faire, la formation agricole est d’importance. Elle doit permettre de former des professionnels prêts</a:t>
            </a:r>
            <a:r>
              <a:rPr lang="fr-CH" sz="1600" baseline="0" dirty="0" smtClean="0">
                <a:latin typeface="Arial" panose="020B0604020202020204" pitchFamily="34" charset="0"/>
                <a:cs typeface="Arial" panose="020B0604020202020204" pitchFamily="34" charset="0"/>
              </a:rPr>
              <a:t> à relever les défis d’un contexte changeant.</a:t>
            </a:r>
          </a:p>
          <a:p>
            <a:pPr marL="0" marR="0" indent="0" algn="l" defTabSz="914400" rtl="0" eaLnBrk="0" fontAlgn="base" latinLnBrk="0" hangingPunct="0">
              <a:lnSpc>
                <a:spcPct val="100000"/>
              </a:lnSpc>
              <a:spcBef>
                <a:spcPct val="30000"/>
              </a:spcBef>
              <a:spcAft>
                <a:spcPct val="0"/>
              </a:spcAft>
              <a:buClrTx/>
              <a:buSzTx/>
              <a:buFontTx/>
              <a:buNone/>
              <a:tabLst/>
              <a:defRPr/>
            </a:pPr>
            <a:r>
              <a:rPr lang="fr-CH" sz="1600" baseline="0" dirty="0" smtClean="0">
                <a:latin typeface="Arial" panose="020B0604020202020204" pitchFamily="34" charset="0"/>
                <a:cs typeface="Arial" panose="020B0604020202020204" pitchFamily="34" charset="0"/>
              </a:rPr>
              <a:t>Le Canton de Fribourg via </a:t>
            </a:r>
            <a:r>
              <a:rPr lang="fr-CH" sz="1600" baseline="0" dirty="0" err="1" smtClean="0">
                <a:latin typeface="Arial" panose="020B0604020202020204" pitchFamily="34" charset="0"/>
                <a:cs typeface="Arial" panose="020B0604020202020204" pitchFamily="34" charset="0"/>
              </a:rPr>
              <a:t>Grangeneuve</a:t>
            </a:r>
            <a:r>
              <a:rPr lang="fr-CH" sz="1600" baseline="0" dirty="0" smtClean="0">
                <a:latin typeface="Arial" panose="020B0604020202020204" pitchFamily="34" charset="0"/>
                <a:cs typeface="Arial" panose="020B0604020202020204" pitchFamily="34" charset="0"/>
              </a:rPr>
              <a:t> s’investit depuis 125 ans dans cette mission. Prêt de 300 jeunes seront formés en 2018/2019 en formation initiale et supérieure dans le domaine agricole.</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6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6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H" sz="1600" dirty="0" smtClean="0">
                <a:latin typeface="Arial" panose="020B0604020202020204" pitchFamily="34" charset="0"/>
                <a:cs typeface="Arial" panose="020B0604020202020204" pitchFamily="34" charset="0"/>
              </a:rPr>
              <a:t>La Canton de Fribourg</a:t>
            </a:r>
            <a:r>
              <a:rPr lang="fr-CH" sz="1600" baseline="0" dirty="0" smtClean="0">
                <a:latin typeface="Arial" panose="020B0604020202020204" pitchFamily="34" charset="0"/>
                <a:cs typeface="Arial" panose="020B0604020202020204" pitchFamily="34" charset="0"/>
              </a:rPr>
              <a:t> se doit d’accompagner la nouvelle révolution agricole afin de générer de la valeur ajoutée supplémentaire dans le domaine primaire.</a:t>
            </a:r>
            <a:endParaRPr lang="fr-CH" baseline="0" dirty="0" smtClean="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6</a:t>
            </a:fld>
            <a:endParaRPr lang="fr-CH" dirty="0"/>
          </a:p>
        </p:txBody>
      </p:sp>
    </p:spTree>
    <p:extLst>
      <p:ext uri="{BB962C8B-B14F-4D97-AF65-F5344CB8AC3E}">
        <p14:creationId xmlns:p14="http://schemas.microsoft.com/office/powerpoint/2010/main" val="70774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sz="1600"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7</a:t>
            </a:fld>
            <a:endParaRPr lang="fr-CH" dirty="0"/>
          </a:p>
        </p:txBody>
      </p:sp>
    </p:spTree>
    <p:extLst>
      <p:ext uri="{BB962C8B-B14F-4D97-AF65-F5344CB8AC3E}">
        <p14:creationId xmlns:p14="http://schemas.microsoft.com/office/powerpoint/2010/main" val="236380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lvl="0">
              <a:buFont typeface="Wingdings"/>
              <a:buNone/>
              <a:tabLst>
                <a:tab pos="271463" algn="l"/>
              </a:tabLst>
            </a:pPr>
            <a:r>
              <a:rPr lang="fr-CH" b="0" dirty="0" smtClean="0"/>
              <a:t>Comprendre les bases techniques est essentiel.</a:t>
            </a:r>
            <a:r>
              <a:rPr lang="fr-CH" b="0" baseline="0" dirty="0" smtClean="0"/>
              <a:t> Savoir produire s’apprend. Les bonnes pratiques sont enseignées sur les exploitations formatrices mais également au sein du Centre de formation à </a:t>
            </a:r>
            <a:r>
              <a:rPr lang="fr-CH" b="0" baseline="0" dirty="0" err="1" smtClean="0"/>
              <a:t>Grangeneuve</a:t>
            </a:r>
            <a:r>
              <a:rPr lang="fr-CH" b="0" baseline="0" dirty="0" smtClean="0"/>
              <a:t>.</a:t>
            </a:r>
          </a:p>
          <a:p>
            <a:pPr marL="0" marR="0" lvl="0" indent="0" algn="l" defTabSz="914400" rtl="0" eaLnBrk="0" fontAlgn="base" latinLnBrk="0" hangingPunct="0">
              <a:lnSpc>
                <a:spcPct val="100000"/>
              </a:lnSpc>
              <a:spcBef>
                <a:spcPct val="30000"/>
              </a:spcBef>
              <a:spcAft>
                <a:spcPct val="0"/>
              </a:spcAft>
              <a:buClrTx/>
              <a:buSzTx/>
              <a:buFont typeface="Wingdings"/>
              <a:buNone/>
              <a:tabLst>
                <a:tab pos="271463" algn="l"/>
              </a:tabLst>
              <a:defRPr/>
            </a:pPr>
            <a:r>
              <a:rPr lang="fr-CH" b="0" baseline="0" dirty="0" smtClean="0"/>
              <a:t>Pour renforcer leur compréhension de la 4</a:t>
            </a:r>
            <a:r>
              <a:rPr lang="fr-CH" b="0" baseline="30000" dirty="0" smtClean="0"/>
              <a:t>ème</a:t>
            </a:r>
            <a:r>
              <a:rPr lang="fr-CH" b="0" baseline="0" dirty="0" smtClean="0"/>
              <a:t> révolution agricole, les nouvelles technologies doivent être appréhendées et ceci afin de leur permettre de prendre les bonnes décisions et ceci en connaissance de causes. Robot et autres technologiques.</a:t>
            </a:r>
          </a:p>
          <a:p>
            <a:pPr lvl="0">
              <a:buFont typeface="Wingdings"/>
              <a:buNone/>
              <a:tabLst>
                <a:tab pos="271463" algn="l"/>
              </a:tabLst>
            </a:pPr>
            <a:endParaRPr lang="fr-CH" b="0" baseline="0" dirty="0" smtClean="0"/>
          </a:p>
          <a:p>
            <a:pPr lvl="0">
              <a:buFont typeface="Wingdings"/>
              <a:buNone/>
              <a:tabLst>
                <a:tab pos="271463" algn="l"/>
              </a:tabLst>
            </a:pPr>
            <a:endParaRPr lang="fr-CH" b="0" baseline="0" dirty="0" smtClean="0"/>
          </a:p>
          <a:p>
            <a:pPr lvl="0">
              <a:buFont typeface="Wingdings"/>
              <a:buNone/>
              <a:tabLst>
                <a:tab pos="271463" algn="l"/>
              </a:tabLst>
            </a:pPr>
            <a:r>
              <a:rPr lang="fr-CH" b="0" baseline="0" dirty="0" smtClean="0"/>
              <a:t>Produire c’est bien, mais gagner sa vie en produisant c’est encore mieux. Pour ce faire, les aspects technico-économiques sont également des éléments cruciaux au niveau de la formation supérieure.</a:t>
            </a:r>
          </a:p>
          <a:p>
            <a:pPr lvl="0">
              <a:buFont typeface="Wingdings"/>
              <a:buNone/>
              <a:tabLst>
                <a:tab pos="271463" algn="l"/>
              </a:tabLst>
            </a:pPr>
            <a:r>
              <a:rPr lang="fr-CH" b="0" baseline="0" dirty="0" smtClean="0"/>
              <a:t>Afin de faire des choix cohérents, les élèves en formation supérieure sont également encadrés afin de développer dans compétences entrepreneuriales basées sur des outils comme la SWOT, la vision, la gestion de projet.</a:t>
            </a:r>
          </a:p>
          <a:p>
            <a:pPr lvl="0">
              <a:buFont typeface="Wingdings"/>
              <a:buNone/>
              <a:tabLst>
                <a:tab pos="271463" algn="l"/>
              </a:tabLst>
            </a:pPr>
            <a:endParaRPr lang="fr-CH" b="0" baseline="0" dirty="0" smtClean="0"/>
          </a:p>
          <a:p>
            <a:pPr lvl="0">
              <a:buFont typeface="Wingdings"/>
              <a:buNone/>
              <a:tabLst>
                <a:tab pos="271463" algn="l"/>
              </a:tabLst>
            </a:pPr>
            <a:endParaRPr lang="fr-CH" b="0" baseline="0" dirty="0" smtClean="0"/>
          </a:p>
          <a:p>
            <a:pPr marL="171450" lvl="0" indent="-171450">
              <a:buFont typeface="Wingdings"/>
              <a:buChar char="à"/>
              <a:tabLst>
                <a:tab pos="271463" algn="l"/>
              </a:tabLst>
            </a:pPr>
            <a:r>
              <a:rPr lang="fr-CH" b="0" baseline="0" dirty="0" smtClean="0">
                <a:sym typeface="Wingdings" panose="05000000000000000000" pitchFamily="2" charset="2"/>
              </a:rPr>
              <a:t>Développer la sensibilisation notamment sur la notion de protection des données</a:t>
            </a:r>
          </a:p>
          <a:p>
            <a:pPr marL="171450" lvl="0" indent="-171450">
              <a:buFont typeface="Wingdings"/>
              <a:buChar char="à"/>
              <a:tabLst>
                <a:tab pos="271463" algn="l"/>
              </a:tabLst>
            </a:pPr>
            <a:r>
              <a:rPr lang="fr-CH" b="0" baseline="0" dirty="0" smtClean="0">
                <a:sym typeface="Wingdings" panose="05000000000000000000" pitchFamily="2" charset="2"/>
              </a:rPr>
              <a:t>Développer la compréhension du jargon 4.0 (qu’est-ce qu’un </a:t>
            </a:r>
            <a:r>
              <a:rPr lang="fr-CH" b="0" baseline="0" dirty="0" err="1" smtClean="0">
                <a:sym typeface="Wingdings" panose="05000000000000000000" pitchFamily="2" charset="2"/>
              </a:rPr>
              <a:t>Big</a:t>
            </a:r>
            <a:r>
              <a:rPr lang="fr-CH" b="0" baseline="0" dirty="0" smtClean="0">
                <a:sym typeface="Wingdings" panose="05000000000000000000" pitchFamily="2" charset="2"/>
              </a:rPr>
              <a:t> Data, qu’est-ce qu’un </a:t>
            </a:r>
            <a:r>
              <a:rPr lang="fr-CH" b="0" baseline="0" dirty="0" err="1" smtClean="0">
                <a:sym typeface="Wingdings" panose="05000000000000000000" pitchFamily="2" charset="2"/>
              </a:rPr>
              <a:t>blockchain</a:t>
            </a:r>
            <a:r>
              <a:rPr lang="fr-CH" b="0" baseline="0" dirty="0" smtClean="0">
                <a:sym typeface="Wingdings" panose="05000000000000000000" pitchFamily="2" charset="2"/>
              </a:rPr>
              <a:t>? A quoi ça sert?)</a:t>
            </a:r>
            <a:endParaRPr lang="fr-CH" b="0" dirty="0" smtClean="0"/>
          </a:p>
          <a:p>
            <a:pPr lvl="0">
              <a:buFont typeface="Wingdings"/>
              <a:buNone/>
              <a:tabLst>
                <a:tab pos="271463" algn="l"/>
              </a:tabLst>
            </a:pPr>
            <a:endParaRPr lang="fr-CH" b="1" dirty="0" smtClean="0"/>
          </a:p>
          <a:p>
            <a:pPr lvl="0">
              <a:buFont typeface="Wingdings"/>
              <a:buNone/>
              <a:tabLst>
                <a:tab pos="271463" algn="l"/>
              </a:tabLst>
            </a:pPr>
            <a:r>
              <a:rPr lang="fr-CH" b="1" dirty="0" smtClean="0"/>
              <a:t>Dans un deuxième temps, </a:t>
            </a:r>
          </a:p>
          <a:p>
            <a:pPr lvl="0">
              <a:buFont typeface="Wingdings"/>
              <a:buNone/>
              <a:tabLst>
                <a:tab pos="271463" algn="l"/>
              </a:tabLst>
            </a:pPr>
            <a:r>
              <a:rPr lang="fr-CH" baseline="0" dirty="0" smtClean="0">
                <a:sym typeface="Wingdings" panose="05000000000000000000" pitchFamily="2" charset="2"/>
              </a:rPr>
              <a:t> </a:t>
            </a:r>
            <a:r>
              <a:rPr lang="fr-CH" baseline="0" dirty="0" smtClean="0"/>
              <a:t>Utiliser les infrastructures actuelles pour tester des procédés. Pour mettre en comparaison et permettre aux élèves de s’immerger dans la pratique. De toucher à la réalité.</a:t>
            </a:r>
          </a:p>
          <a:p>
            <a:pPr lvl="0">
              <a:buFont typeface="Wingdings"/>
              <a:buNone/>
              <a:tabLst>
                <a:tab pos="271463" algn="l"/>
              </a:tabLst>
            </a:pPr>
            <a:endParaRPr lang="fr-CH" dirty="0" smtClean="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8</a:t>
            </a:fld>
            <a:endParaRPr lang="fr-CH" dirty="0"/>
          </a:p>
        </p:txBody>
      </p:sp>
    </p:spTree>
    <p:extLst>
      <p:ext uri="{BB962C8B-B14F-4D97-AF65-F5344CB8AC3E}">
        <p14:creationId xmlns:p14="http://schemas.microsoft.com/office/powerpoint/2010/main" val="146314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Wingdings" panose="05000000000000000000" pitchFamily="2" charset="2"/>
              <a:buNone/>
            </a:pPr>
            <a:r>
              <a:rPr lang="fr-CH" dirty="0" smtClean="0"/>
              <a:t>Afin de comprendre le marché dans lequel ils sont acteurs, les jeunes en formation</a:t>
            </a:r>
            <a:r>
              <a:rPr lang="fr-CH" baseline="0" dirty="0" smtClean="0"/>
              <a:t> supérieure doivent développer des compétences en marketing.</a:t>
            </a:r>
          </a:p>
          <a:p>
            <a:pPr marL="0" indent="0">
              <a:buFont typeface="Wingdings" panose="05000000000000000000" pitchFamily="2" charset="2"/>
              <a:buNone/>
            </a:pPr>
            <a:endParaRPr lang="fr-CH" baseline="0" dirty="0" smtClean="0">
              <a:sym typeface="Wingdings" panose="05000000000000000000" pitchFamily="2" charset="2"/>
            </a:endParaRPr>
          </a:p>
          <a:p>
            <a:pPr marL="0" indent="0">
              <a:buFont typeface="Wingdings" panose="05000000000000000000" pitchFamily="2" charset="2"/>
              <a:buNone/>
            </a:pPr>
            <a:r>
              <a:rPr lang="fr-CH" baseline="0" dirty="0" smtClean="0">
                <a:sym typeface="Wingdings" panose="05000000000000000000" pitchFamily="2" charset="2"/>
              </a:rPr>
              <a:t>Les notions de client, de différenciation, de segmentation sont abordées avec eux.</a:t>
            </a:r>
          </a:p>
          <a:p>
            <a:pPr marL="0" indent="0">
              <a:buFont typeface="Wingdings" panose="05000000000000000000" pitchFamily="2" charset="2"/>
              <a:buNone/>
            </a:pPr>
            <a:r>
              <a:rPr lang="fr-CH" baseline="0" dirty="0" smtClean="0">
                <a:sym typeface="Wingdings" panose="05000000000000000000" pitchFamily="2" charset="2"/>
              </a:rPr>
              <a:t>De plus, la compréhension des trends consommateurs est également étudiée. </a:t>
            </a:r>
          </a:p>
          <a:p>
            <a:pPr marL="171450" indent="-171450">
              <a:buFont typeface="Wingdings"/>
              <a:buChar char="à"/>
            </a:pPr>
            <a:endParaRPr lang="fr-CH" dirty="0" smtClean="0"/>
          </a:p>
          <a:p>
            <a:pPr marL="0" indent="0">
              <a:buFont typeface="Wingdings" panose="05000000000000000000" pitchFamily="2" charset="2"/>
              <a:buNone/>
            </a:pPr>
            <a:r>
              <a:rPr lang="fr-CH" dirty="0" smtClean="0"/>
              <a:t>Dans un contexte où</a:t>
            </a:r>
            <a:r>
              <a:rPr lang="fr-CH" baseline="0" dirty="0" smtClean="0"/>
              <a:t> le client est de plus en plus au centre, il est important d’apprendre à le connaitre et à tenter de le satisfaire au travers de son offre.</a:t>
            </a:r>
          </a:p>
          <a:p>
            <a:pPr marL="0" indent="0">
              <a:buFont typeface="Wingdings" panose="05000000000000000000" pitchFamily="2" charset="2"/>
              <a:buNone/>
            </a:pPr>
            <a:endParaRPr lang="fr-CH" baseline="0" dirty="0" smtClean="0"/>
          </a:p>
          <a:p>
            <a:pPr marL="171450" indent="-171450">
              <a:buFont typeface="Wingdings"/>
              <a:buChar char="à"/>
            </a:pPr>
            <a:r>
              <a:rPr lang="fr-CH" baseline="0" dirty="0" smtClean="0">
                <a:sym typeface="Wingdings" panose="05000000000000000000" pitchFamily="2" charset="2"/>
              </a:rPr>
              <a:t>Des cours de formation continue axées sur la vente directe existe également</a:t>
            </a:r>
          </a:p>
          <a:p>
            <a:pPr marL="171450" indent="-171450">
              <a:buFont typeface="Wingdings"/>
              <a:buChar char="à"/>
            </a:pPr>
            <a:endParaRPr lang="fr-CH" baseline="0" dirty="0" smtClean="0">
              <a:sym typeface="Wingdings" panose="05000000000000000000" pitchFamily="2" charset="2"/>
            </a:endParaRPr>
          </a:p>
          <a:p>
            <a:pPr marL="0" indent="0">
              <a:buFont typeface="Wingdings"/>
              <a:buNone/>
            </a:pPr>
            <a:r>
              <a:rPr lang="fr-CH" b="1" baseline="0" dirty="0" smtClean="0">
                <a:sym typeface="Wingdings" panose="05000000000000000000" pitchFamily="2" charset="2"/>
              </a:rPr>
              <a:t>A développer</a:t>
            </a:r>
            <a:r>
              <a:rPr lang="fr-CH" baseline="0" dirty="0" smtClean="0">
                <a:sym typeface="Wingdings" panose="05000000000000000000" pitchFamily="2" charset="2"/>
              </a:rPr>
              <a:t/>
            </a:r>
            <a:br>
              <a:rPr lang="fr-CH" baseline="0" dirty="0" smtClean="0">
                <a:sym typeface="Wingdings" panose="05000000000000000000" pitchFamily="2" charset="2"/>
              </a:rPr>
            </a:br>
            <a:r>
              <a:rPr lang="fr-CH" baseline="0" dirty="0" smtClean="0">
                <a:sym typeface="Wingdings" panose="05000000000000000000" pitchFamily="2" charset="2"/>
              </a:rPr>
              <a:t> Utilisation des réseaux sociaux pour ma communication</a:t>
            </a:r>
          </a:p>
          <a:p>
            <a:pPr marL="0" indent="0">
              <a:buFont typeface="Wingdings"/>
              <a:buNone/>
            </a:pPr>
            <a:r>
              <a:rPr lang="fr-CH" baseline="0" dirty="0" smtClean="0">
                <a:sym typeface="Wingdings" panose="05000000000000000000" pitchFamily="2" charset="2"/>
              </a:rPr>
              <a:t> Création et utilisation de plateformes online</a:t>
            </a:r>
            <a:endParaRPr lang="fr-CH" baseline="0" dirty="0" smtClean="0"/>
          </a:p>
          <a:p>
            <a:pPr marL="0" indent="0">
              <a:buFont typeface="Wingdings" panose="05000000000000000000" pitchFamily="2" charset="2"/>
              <a:buNone/>
            </a:pPr>
            <a:endParaRPr lang="fr-CH"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9</a:t>
            </a:fld>
            <a:endParaRPr lang="fr-CH" dirty="0"/>
          </a:p>
        </p:txBody>
      </p:sp>
    </p:spTree>
    <p:extLst>
      <p:ext uri="{BB962C8B-B14F-4D97-AF65-F5344CB8AC3E}">
        <p14:creationId xmlns:p14="http://schemas.microsoft.com/office/powerpoint/2010/main" val="38877215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6.xml"/><Relationship Id="rId7" Type="http://schemas.openxmlformats.org/officeDocument/2006/relationships/oleObject" Target="../embeddings/oleObject2.bin"/><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4171" name="think-cell Slide" r:id="rId7" imgW="0" imgH="0" progId="">
                  <p:embed/>
                </p:oleObj>
              </mc:Choice>
              <mc:Fallback>
                <p:oleObj name="think-cell Slide" r:id="rId7" imgW="0" imgH="0" progId="">
                  <p:embed/>
                  <p:pic>
                    <p:nvPicPr>
                      <p:cNvPr id="0" name="Rectangle 1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12" descr="logo_etat_FR_vers_compacte.jpg"/>
          <p:cNvPicPr>
            <a:picLocks noChangeAspect="1"/>
          </p:cNvPicPr>
          <p:nvPr userDrawn="1">
            <p:custDataLst>
              <p:tags r:id="rId2"/>
            </p:custDataLst>
          </p:nvPr>
        </p:nvPicPr>
        <p:blipFill>
          <a:blip r:embed="rId8"/>
          <a:stretch>
            <a:fillRect/>
          </a:stretch>
        </p:blipFill>
        <p:spPr>
          <a:xfrm>
            <a:off x="468000" y="417600"/>
            <a:ext cx="1584000" cy="607789"/>
          </a:xfrm>
          <a:prstGeom prst="rect">
            <a:avLst/>
          </a:prstGeom>
        </p:spPr>
      </p:pic>
      <p:sp>
        <p:nvSpPr>
          <p:cNvPr id="9" name="TextBox 8"/>
          <p:cNvSpPr txBox="1"/>
          <p:nvPr userDrawn="1">
            <p:custDataLst>
              <p:tags r:id="rId3"/>
            </p:custDataLst>
          </p:nvPr>
        </p:nvSpPr>
        <p:spPr>
          <a:xfrm>
            <a:off x="2514600" y="363600"/>
            <a:ext cx="5164138" cy="538609"/>
          </a:xfrm>
          <a:prstGeom prst="rect">
            <a:avLst/>
          </a:prstGeom>
        </p:spPr>
        <p:txBody>
          <a:bodyPr vert="horz" wrap="square" lIns="0" tIns="0" rIns="0" bIns="0" rtlCol="0">
            <a:spAutoFit/>
          </a:bodyPr>
          <a:lstStyle/>
          <a:p>
            <a:pPr algn="l">
              <a:lnSpc>
                <a:spcPts val="1350"/>
              </a:lnSpc>
              <a:spcAft>
                <a:spcPts val="0"/>
              </a:spcAft>
              <a:buClr>
                <a:srgbClr val="074EA1"/>
              </a:buClr>
            </a:pPr>
            <a:r>
              <a:rPr lang="fr-CH" sz="1000" b="1" dirty="0"/>
              <a:t>Grangeneuve</a:t>
            </a:r>
          </a:p>
          <a:p>
            <a:pPr algn="l">
              <a:lnSpc>
                <a:spcPts val="1350"/>
              </a:lnSpc>
              <a:spcAft>
                <a:spcPts val="0"/>
              </a:spcAft>
              <a:buClr>
                <a:srgbClr val="074EA1"/>
              </a:buClr>
            </a:pPr>
            <a:r>
              <a:rPr lang="fr-CH" sz="1000" b="0" baseline="0" dirty="0"/>
              <a:t>Institut agricole de l’Etat de Fribourg IAG</a:t>
            </a:r>
            <a:endParaRPr lang="fr-CH" sz="1000" b="0" i="0" dirty="0"/>
          </a:p>
          <a:p>
            <a:pPr algn="l">
              <a:lnSpc>
                <a:spcPts val="1350"/>
              </a:lnSpc>
              <a:spcAft>
                <a:spcPts val="0"/>
              </a:spcAft>
              <a:buClr>
                <a:srgbClr val="074EA1"/>
              </a:buClr>
            </a:pPr>
            <a:r>
              <a:rPr lang="fr-CH" sz="1000" b="0" i="0" dirty="0"/>
              <a:t>Landwirtschaftliches</a:t>
            </a:r>
            <a:r>
              <a:rPr lang="fr-CH" sz="1000" b="0" i="0" baseline="0" dirty="0"/>
              <a:t> Institut des Kantons Freiburg LIG</a:t>
            </a:r>
            <a:endParaRPr lang="fr-CH" sz="1000" b="0" i="0" dirty="0"/>
          </a:p>
        </p:txBody>
      </p:sp>
      <p:sp>
        <p:nvSpPr>
          <p:cNvPr id="10" name="TextBox 9"/>
          <p:cNvSpPr txBox="1"/>
          <p:nvPr userDrawn="1">
            <p:custDataLst>
              <p:tags r:id="rId4"/>
            </p:custDataLst>
          </p:nvPr>
        </p:nvSpPr>
        <p:spPr>
          <a:xfrm>
            <a:off x="468000" y="6147687"/>
            <a:ext cx="5354638" cy="498000"/>
          </a:xfrm>
          <a:prstGeom prst="rect">
            <a:avLst/>
          </a:prstGeom>
        </p:spPr>
        <p:txBody>
          <a:bodyPr vert="horz" wrap="square" lIns="0" tIns="0" rIns="0" bIns="0" rtlCol="0">
            <a:spAutoFit/>
          </a:bodyPr>
          <a:lstStyle/>
          <a:p>
            <a:pPr algn="l">
              <a:lnSpc>
                <a:spcPts val="1300"/>
              </a:lnSpc>
              <a:spcAft>
                <a:spcPts val="0"/>
              </a:spcAft>
              <a:buClr>
                <a:srgbClr val="074EA1"/>
              </a:buClr>
            </a:pPr>
            <a:r>
              <a:rPr lang="fr-CH" sz="1000" b="0" i="0" dirty="0"/>
              <a:t>—</a:t>
            </a:r>
          </a:p>
          <a:p>
            <a:pPr algn="l">
              <a:lnSpc>
                <a:spcPts val="1300"/>
              </a:lnSpc>
              <a:spcAft>
                <a:spcPts val="0"/>
              </a:spcAft>
              <a:buClr>
                <a:srgbClr val="074EA1"/>
              </a:buClr>
            </a:pPr>
            <a:r>
              <a:rPr lang="fr-CH" sz="1000" b="0" i="0" dirty="0"/>
              <a:t>Direction des institutions, de l’agriculture et des forêts </a:t>
            </a:r>
            <a:r>
              <a:rPr lang="fr-CH" sz="1000" b="1" dirty="0"/>
              <a:t>DIAF</a:t>
            </a:r>
          </a:p>
          <a:p>
            <a:pPr algn="l">
              <a:lnSpc>
                <a:spcPts val="1300"/>
              </a:lnSpc>
              <a:spcAft>
                <a:spcPts val="0"/>
              </a:spcAft>
              <a:buClr>
                <a:srgbClr val="074EA1"/>
              </a:buClr>
            </a:pPr>
            <a:r>
              <a:rPr lang="fr-CH" sz="1000" b="0" i="0" dirty="0"/>
              <a:t>Direktion der Institutionen und der Land- und Forstwirtschaft</a:t>
            </a:r>
            <a:r>
              <a:rPr lang="fr-CH" sz="1000" b="0" i="0" baseline="0" dirty="0"/>
              <a:t> </a:t>
            </a:r>
            <a:r>
              <a:rPr lang="fr-CH" sz="1000" b="1" i="0" dirty="0"/>
              <a:t>ILFD</a:t>
            </a:r>
            <a:endParaRPr lang="fr-CH" sz="1000" b="0" i="0" dirty="0"/>
          </a:p>
        </p:txBody>
      </p:sp>
      <p:cxnSp>
        <p:nvCxnSpPr>
          <p:cNvPr id="8" name="Straight Connector 7"/>
          <p:cNvCxnSpPr/>
          <p:nvPr userDrawn="1">
            <p:custDataLst>
              <p:tags r:id="rId5"/>
            </p:custDataLst>
          </p:nvPr>
        </p:nvCxnSpPr>
        <p:spPr>
          <a:xfrm>
            <a:off x="450000" y="1263600"/>
            <a:ext cx="8244000" cy="1588"/>
          </a:xfrm>
          <a:prstGeom prst="line">
            <a:avLst/>
          </a:prstGeom>
          <a:ln w="12700">
            <a:solidFill>
              <a:srgbClr val="97233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0957" name="think-cell Slide" r:id="rId3" imgW="0" imgH="0" progId="">
                  <p:embed/>
                </p:oleObj>
              </mc:Choice>
              <mc:Fallback>
                <p:oleObj name="think-cell Slide" r:id="rId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zwei Bilder">
    <p:spTree>
      <p:nvGrpSpPr>
        <p:cNvPr id="1" name=""/>
        <p:cNvGrpSpPr/>
        <p:nvPr/>
      </p:nvGrpSpPr>
      <p:grpSpPr>
        <a:xfrm>
          <a:off x="0" y="0"/>
          <a:ext cx="0" cy="0"/>
          <a:chOff x="0" y="0"/>
          <a:chExt cx="0" cy="0"/>
        </a:xfrm>
      </p:grpSpPr>
      <p:sp>
        <p:nvSpPr>
          <p:cNvPr id="5" name="Bildplatzhalter 3"/>
          <p:cNvSpPr>
            <a:spLocks noGrp="1"/>
          </p:cNvSpPr>
          <p:nvPr>
            <p:ph type="pic" sz="quarter" idx="11" hasCustomPrompt="1"/>
          </p:nvPr>
        </p:nvSpPr>
        <p:spPr>
          <a:xfrm>
            <a:off x="467544" y="1371600"/>
            <a:ext cx="8231956" cy="4644000"/>
          </a:xfrm>
          <a:prstGeom prst="rect">
            <a:avLst/>
          </a:prstGeom>
        </p:spPr>
        <p:txBody>
          <a:bodyPr/>
          <a:lstStyle>
            <a:lvl1pPr>
              <a:defRPr/>
            </a:lvl1pPr>
          </a:lstStyle>
          <a:p>
            <a:r>
              <a:rPr lang="fr-FR" dirty="0"/>
              <a:t>Cliquez sur l'icône pour ajouter une image</a:t>
            </a:r>
            <a:endParaRPr lang="en-US" dirty="0"/>
          </a:p>
        </p:txBody>
      </p:sp>
    </p:spTree>
    <p:extLst>
      <p:ext uri="{BB962C8B-B14F-4D97-AF65-F5344CB8AC3E}">
        <p14:creationId xmlns:p14="http://schemas.microsoft.com/office/powerpoint/2010/main" val="23263081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zwei Bilder">
    <p:spTree>
      <p:nvGrpSpPr>
        <p:cNvPr id="1" name=""/>
        <p:cNvGrpSpPr/>
        <p:nvPr/>
      </p:nvGrpSpPr>
      <p:grpSpPr>
        <a:xfrm>
          <a:off x="0" y="0"/>
          <a:ext cx="0" cy="0"/>
          <a:chOff x="0" y="0"/>
          <a:chExt cx="0" cy="0"/>
        </a:xfrm>
      </p:grpSpPr>
      <p:sp>
        <p:nvSpPr>
          <p:cNvPr id="4" name="Bildplatzhalter 3"/>
          <p:cNvSpPr>
            <a:spLocks noGrp="1"/>
          </p:cNvSpPr>
          <p:nvPr>
            <p:ph type="pic" sz="quarter" idx="10" hasCustomPrompt="1"/>
          </p:nvPr>
        </p:nvSpPr>
        <p:spPr>
          <a:xfrm>
            <a:off x="457200" y="1371600"/>
            <a:ext cx="4032000" cy="4644000"/>
          </a:xfrm>
          <a:prstGeom prst="rect">
            <a:avLst/>
          </a:prstGeom>
        </p:spPr>
        <p:txBody>
          <a:bodyPr/>
          <a:lstStyle>
            <a:lvl1pPr>
              <a:defRPr/>
            </a:lvl1pPr>
          </a:lstStyle>
          <a:p>
            <a:r>
              <a:rPr lang="fr-FR" dirty="0"/>
              <a:t>Cliquez sur l'icône pour ajouter une image</a:t>
            </a:r>
            <a:endParaRPr lang="en-US" dirty="0"/>
          </a:p>
        </p:txBody>
      </p:sp>
      <p:sp>
        <p:nvSpPr>
          <p:cNvPr id="5" name="Bildplatzhalter 3"/>
          <p:cNvSpPr>
            <a:spLocks noGrp="1"/>
          </p:cNvSpPr>
          <p:nvPr>
            <p:ph type="pic" sz="quarter" idx="11" hasCustomPrompt="1"/>
          </p:nvPr>
        </p:nvSpPr>
        <p:spPr>
          <a:xfrm>
            <a:off x="4667500" y="1371600"/>
            <a:ext cx="4032000" cy="4644000"/>
          </a:xfrm>
          <a:prstGeom prst="rect">
            <a:avLst/>
          </a:prstGeom>
        </p:spPr>
        <p:txBody>
          <a:bodyPr/>
          <a:lstStyle>
            <a:lvl1pPr>
              <a:defRPr/>
            </a:lvl1pPr>
          </a:lstStyle>
          <a:p>
            <a:r>
              <a:rPr lang="fr-FR" dirty="0"/>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4" name="Rectangle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68" name="think-cell Slide" r:id="rId10" imgW="0" imgH="0" progId="">
                  <p:embed/>
                </p:oleObj>
              </mc:Choice>
              <mc:Fallback>
                <p:oleObj name="think-cell Slide" r:id="rId10" imgW="0" imgH="0" progId="">
                  <p:embed/>
                  <p:pic>
                    <p:nvPicPr>
                      <p:cNvPr id="0"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descr="logo_etat_FR_vers_compacte.jpg"/>
          <p:cNvPicPr>
            <a:picLocks noChangeAspect="1"/>
          </p:cNvPicPr>
          <p:nvPr>
            <p:custDataLst>
              <p:tags r:id="rId7"/>
            </p:custDataLst>
          </p:nvPr>
        </p:nvPicPr>
        <p:blipFill>
          <a:blip r:embed="rId11"/>
          <a:stretch>
            <a:fillRect/>
          </a:stretch>
        </p:blipFill>
        <p:spPr>
          <a:xfrm>
            <a:off x="468000" y="6309320"/>
            <a:ext cx="1032150" cy="396040"/>
          </a:xfrm>
          <a:prstGeom prst="rect">
            <a:avLst/>
          </a:prstGeom>
        </p:spPr>
      </p:pic>
      <p:sp>
        <p:nvSpPr>
          <p:cNvPr id="11" name="TextBox 10"/>
          <p:cNvSpPr txBox="1"/>
          <p:nvPr>
            <p:custDataLst>
              <p:tags r:id="rId8"/>
            </p:custDataLst>
          </p:nvPr>
        </p:nvSpPr>
        <p:spPr>
          <a:xfrm>
            <a:off x="1637672" y="6237312"/>
            <a:ext cx="5904656" cy="500137"/>
          </a:xfrm>
          <a:prstGeom prst="rect">
            <a:avLst/>
          </a:prstGeom>
        </p:spPr>
        <p:txBody>
          <a:bodyPr vert="horz" wrap="square" lIns="0" tIns="0" rIns="0" bIns="0" rtlCol="0">
            <a:spAutoFit/>
          </a:bodyPr>
          <a:lstStyle/>
          <a:p>
            <a:pPr algn="l">
              <a:lnSpc>
                <a:spcPts val="1345"/>
              </a:lnSpc>
              <a:spcAft>
                <a:spcPts val="0"/>
              </a:spcAft>
              <a:buClr>
                <a:srgbClr val="074EA1"/>
              </a:buClr>
            </a:pPr>
            <a:r>
              <a:rPr lang="fr-CH" sz="1000" b="1" dirty="0"/>
              <a:t>Grangeneuve</a:t>
            </a:r>
            <a:br>
              <a:rPr lang="fr-CH" sz="1000" b="1" dirty="0"/>
            </a:br>
            <a:r>
              <a:rPr lang="fr-CH" sz="1000" b="0" i="0" dirty="0"/>
              <a:t>Institut</a:t>
            </a:r>
            <a:r>
              <a:rPr lang="fr-CH" sz="1000" b="0" i="0" baseline="0" dirty="0"/>
              <a:t> agricole de l’Etat de Fribourg</a:t>
            </a:r>
          </a:p>
          <a:p>
            <a:pPr algn="l">
              <a:lnSpc>
                <a:spcPts val="1345"/>
              </a:lnSpc>
              <a:spcAft>
                <a:spcPts val="0"/>
              </a:spcAft>
              <a:buClr>
                <a:srgbClr val="074EA1"/>
              </a:buClr>
            </a:pPr>
            <a:r>
              <a:rPr lang="fr-CH" sz="1000" b="0" i="0" dirty="0" smtClean="0"/>
              <a:t>USAM Présentation  - </a:t>
            </a:r>
            <a:r>
              <a:rPr lang="fr-CH" sz="1000" b="0" i="0" baseline="0" dirty="0" smtClean="0"/>
              <a:t> </a:t>
            </a:r>
            <a:r>
              <a:rPr lang="fr-CH" sz="1000" b="0" i="0" dirty="0" smtClean="0"/>
              <a:t>Marie-Hélène Kolly Bielmann</a:t>
            </a:r>
            <a:endParaRPr lang="fr-CH" sz="1000" b="0" i="0" dirty="0"/>
          </a:p>
        </p:txBody>
      </p:sp>
      <p:cxnSp>
        <p:nvCxnSpPr>
          <p:cNvPr id="14" name="Straight Connector 13"/>
          <p:cNvCxnSpPr/>
          <p:nvPr>
            <p:custDataLst>
              <p:tags r:id="rId9"/>
            </p:custDataLst>
          </p:nvPr>
        </p:nvCxnSpPr>
        <p:spPr>
          <a:xfrm>
            <a:off x="468000" y="6165304"/>
            <a:ext cx="8244000" cy="1588"/>
          </a:xfrm>
          <a:prstGeom prst="line">
            <a:avLst/>
          </a:prstGeom>
          <a:ln w="127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7" r:id="rId4"/>
  </p:sldLayoutIdLst>
  <p:timing>
    <p:tnLst>
      <p:par>
        <p:cTn id="1" dur="indefinite" restart="never" nodeType="tmRoot"/>
      </p:par>
    </p:tnLst>
  </p:timing>
  <p:hf sldNum="0" hdr="0" dt="0"/>
  <p:txStyles>
    <p:title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s://www.google.ch/url?sa=i&amp;rct=j&amp;q=&amp;esrc=s&amp;source=images&amp;cd=&amp;cad=rja&amp;uact=8&amp;ved=2ahUKEwiZz-Ts49raAhWKXRQKHaIwCYwQjRx6BAgBEAU&amp;url=https://www.smartcity.press/smart-agriculture-with-iot/&amp;psig=AOvVaw2r7eQecTMq5w6qzyPW2BIF&amp;ust=1524929615023901"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6.png"/><Relationship Id="rId4" Type="http://schemas.openxmlformats.org/officeDocument/2006/relationships/tags" Target="../tags/tag3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3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18.jpg"/><Relationship Id="rId4" Type="http://schemas.openxmlformats.org/officeDocument/2006/relationships/hyperlink" Target="http://www.grangeneuve-jardin.ch/"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h/url?sa=i&amp;rct=j&amp;q=&amp;esrc=s&amp;source=images&amp;cd=&amp;cad=rja&amp;uact=8&amp;ved=2ahUKEwjp27G13draAhVIcRQKHTL3DlcQjRx6BAgBEAU&amp;url=http://www.hec.fr/Knowledge/Technologies-et-Operations/IT-et-Systemes-d-Information/Reseaux-de-communication-Comment-l-information-se-transmet-elle&amp;psig=AOvVaw1zFb86D3XWVz0QwMQ-QQ7h&amp;ust=152492793371963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5.xml"/><Relationship Id="rId7"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FuMDPiefbAhUMbhQKHVZJDJEQjRx6BAgBEAU&amp;url=https://www.docendi.com/blog/reforme-formation-professionnelle-objectif-renouvellement-des-competences/&amp;psig=AOvVaw393WO9w_7PFNDESOTOyf4a&amp;ust=152975015700258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hyperlink" Target="https://www.google.ch/url?sa=i&amp;rct=j&amp;q=&amp;esrc=s&amp;source=images&amp;cd=&amp;cad=rja&amp;uact=8&amp;ved=2ahUKEwjPrMDu29raAhWEaRQKHbp2Bd4QjRx6BAgBEAU&amp;url=https://www.people-base-cbm.com/fr/p-politique-remuneration-strategie-audit-ingenierie.html&amp;psig=AOvVaw2SLSXcvJUh7Nx09WYrpOIv&amp;ust=1524927365402948"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19.xml"/><Relationship Id="rId7"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5.xml"/><Relationship Id="rId7" Type="http://schemas.openxmlformats.org/officeDocument/2006/relationships/notesSlide" Target="../notesSlides/notesSlide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3.xml"/><Relationship Id="rId5" Type="http://schemas.openxmlformats.org/officeDocument/2006/relationships/tags" Target="../tags/tag27.xml"/><Relationship Id="rId4"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9280"/>
            <a:ext cx="9144000" cy="908720"/>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pic>
        <p:nvPicPr>
          <p:cNvPr id="3" name="Picture 12" descr="logo_etat_FR_vers_compacte.jpg"/>
          <p:cNvPicPr>
            <a:picLocks noChangeAspect="1"/>
          </p:cNvPicPr>
          <p:nvPr>
            <p:custDataLst>
              <p:tags r:id="rId1"/>
            </p:custDataLst>
          </p:nvPr>
        </p:nvPicPr>
        <p:blipFill>
          <a:blip r:embed="rId6"/>
          <a:stretch>
            <a:fillRect/>
          </a:stretch>
        </p:blipFill>
        <p:spPr>
          <a:xfrm>
            <a:off x="468000" y="417600"/>
            <a:ext cx="1584000" cy="607789"/>
          </a:xfrm>
          <a:prstGeom prst="rect">
            <a:avLst/>
          </a:prstGeom>
        </p:spPr>
      </p:pic>
      <p:sp>
        <p:nvSpPr>
          <p:cNvPr id="4" name="TextBox 8"/>
          <p:cNvSpPr txBox="1"/>
          <p:nvPr>
            <p:custDataLst>
              <p:tags r:id="rId2"/>
            </p:custDataLst>
          </p:nvPr>
        </p:nvSpPr>
        <p:spPr>
          <a:xfrm>
            <a:off x="2514600" y="363600"/>
            <a:ext cx="5164138" cy="538609"/>
          </a:xfrm>
          <a:prstGeom prst="rect">
            <a:avLst/>
          </a:prstGeom>
        </p:spPr>
        <p:txBody>
          <a:bodyPr vert="horz" wrap="square" lIns="0" tIns="0" rIns="0" bIns="0" rtlCol="0">
            <a:spAutoFit/>
          </a:bodyPr>
          <a:lstStyle/>
          <a:p>
            <a:pPr algn="l">
              <a:lnSpc>
                <a:spcPts val="1350"/>
              </a:lnSpc>
              <a:spcAft>
                <a:spcPts val="0"/>
              </a:spcAft>
              <a:buClr>
                <a:srgbClr val="074EA1"/>
              </a:buClr>
            </a:pPr>
            <a:r>
              <a:rPr lang="fr-CH" sz="1000" b="1" dirty="0"/>
              <a:t>Grangeneuve</a:t>
            </a:r>
          </a:p>
          <a:p>
            <a:pPr algn="l">
              <a:lnSpc>
                <a:spcPts val="1350"/>
              </a:lnSpc>
              <a:spcAft>
                <a:spcPts val="0"/>
              </a:spcAft>
              <a:buClr>
                <a:srgbClr val="074EA1"/>
              </a:buClr>
            </a:pPr>
            <a:r>
              <a:rPr lang="fr-CH" sz="1000" b="0" baseline="0" dirty="0"/>
              <a:t>Institut agricole de l’Etat de Fribourg IAG</a:t>
            </a:r>
            <a:endParaRPr lang="fr-CH" sz="1000" b="0" i="0" dirty="0"/>
          </a:p>
          <a:p>
            <a:pPr algn="l">
              <a:lnSpc>
                <a:spcPts val="1350"/>
              </a:lnSpc>
              <a:spcAft>
                <a:spcPts val="0"/>
              </a:spcAft>
              <a:buClr>
                <a:srgbClr val="074EA1"/>
              </a:buClr>
            </a:pPr>
            <a:r>
              <a:rPr lang="fr-CH" sz="1000" b="0" i="0" dirty="0"/>
              <a:t>Landwirtschaftliches</a:t>
            </a:r>
            <a:r>
              <a:rPr lang="fr-CH" sz="1000" b="0" i="0" baseline="0" dirty="0"/>
              <a:t> Institut des Kantons Freiburg LIG</a:t>
            </a:r>
            <a:endParaRPr lang="fr-CH" sz="1000" b="0" i="0" dirty="0"/>
          </a:p>
        </p:txBody>
      </p:sp>
      <p:sp>
        <p:nvSpPr>
          <p:cNvPr id="5" name="TextBox 9"/>
          <p:cNvSpPr txBox="1"/>
          <p:nvPr>
            <p:custDataLst>
              <p:tags r:id="rId3"/>
            </p:custDataLst>
          </p:nvPr>
        </p:nvSpPr>
        <p:spPr>
          <a:xfrm>
            <a:off x="468000" y="6147687"/>
            <a:ext cx="5354638" cy="498000"/>
          </a:xfrm>
          <a:prstGeom prst="rect">
            <a:avLst/>
          </a:prstGeom>
        </p:spPr>
        <p:txBody>
          <a:bodyPr vert="horz" wrap="square" lIns="0" tIns="0" rIns="0" bIns="0" rtlCol="0">
            <a:spAutoFit/>
          </a:bodyPr>
          <a:lstStyle/>
          <a:p>
            <a:pPr algn="l">
              <a:lnSpc>
                <a:spcPts val="1300"/>
              </a:lnSpc>
              <a:spcAft>
                <a:spcPts val="0"/>
              </a:spcAft>
              <a:buClr>
                <a:srgbClr val="074EA1"/>
              </a:buClr>
            </a:pPr>
            <a:r>
              <a:rPr lang="fr-CH" sz="1000" b="0" i="0" dirty="0"/>
              <a:t>—</a:t>
            </a:r>
          </a:p>
          <a:p>
            <a:pPr algn="l">
              <a:lnSpc>
                <a:spcPts val="1300"/>
              </a:lnSpc>
              <a:spcAft>
                <a:spcPts val="0"/>
              </a:spcAft>
              <a:buClr>
                <a:srgbClr val="074EA1"/>
              </a:buClr>
            </a:pPr>
            <a:r>
              <a:rPr lang="fr-CH" sz="1000" b="0" i="0" dirty="0"/>
              <a:t>Direction des institutions, de l’agriculture et des forêts </a:t>
            </a:r>
            <a:r>
              <a:rPr lang="fr-CH" sz="1000" b="1" dirty="0"/>
              <a:t>DIAF</a:t>
            </a:r>
          </a:p>
          <a:p>
            <a:pPr algn="l">
              <a:lnSpc>
                <a:spcPts val="1300"/>
              </a:lnSpc>
              <a:spcAft>
                <a:spcPts val="0"/>
              </a:spcAft>
              <a:buClr>
                <a:srgbClr val="074EA1"/>
              </a:buClr>
            </a:pPr>
            <a:r>
              <a:rPr lang="fr-CH" sz="1000" b="0" i="0" dirty="0"/>
              <a:t>Direktion der Institutionen und der Land- und Forstwirtschaft</a:t>
            </a:r>
            <a:r>
              <a:rPr lang="fr-CH" sz="1000" b="0" i="0" baseline="0" dirty="0"/>
              <a:t> </a:t>
            </a:r>
            <a:r>
              <a:rPr lang="fr-CH" sz="1000" b="1" i="0" dirty="0"/>
              <a:t>ILFD</a:t>
            </a:r>
            <a:endParaRPr lang="fr-CH" sz="1000" b="0" i="0" dirty="0"/>
          </a:p>
        </p:txBody>
      </p:sp>
      <p:pic>
        <p:nvPicPr>
          <p:cNvPr id="7" name="Picture 79" descr="Image associé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1051845"/>
            <a:ext cx="9144000" cy="50519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07904" y="1988840"/>
            <a:ext cx="5436097" cy="3438767"/>
          </a:xfrm>
          <a:prstGeom prst="rect">
            <a:avLst/>
          </a:prstGeom>
          <a:solidFill>
            <a:srgbClr val="33CC33">
              <a:alpha val="32000"/>
            </a:srgb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fr-CH" sz="2800" b="1" dirty="0" smtClean="0"/>
              <a:t>Les PME forment leur relève</a:t>
            </a:r>
            <a:endParaRPr lang="fr-CH" sz="2800" b="1" dirty="0"/>
          </a:p>
          <a:p>
            <a:pPr algn="l"/>
            <a:r>
              <a:rPr lang="fr-CH" sz="2800" dirty="0" smtClean="0"/>
              <a:t>La Révolution agricole 4.0</a:t>
            </a:r>
          </a:p>
          <a:p>
            <a:pPr algn="l"/>
            <a:endParaRPr lang="fr-CH" sz="2400" dirty="0"/>
          </a:p>
          <a:p>
            <a:pPr algn="l"/>
            <a:r>
              <a:rPr lang="fr-CH" sz="2400" dirty="0" smtClean="0"/>
              <a:t>Marie-Hélène Kolly Bielmann</a:t>
            </a:r>
          </a:p>
        </p:txBody>
      </p:sp>
    </p:spTree>
    <p:extLst>
      <p:ext uri="{BB962C8B-B14F-4D97-AF65-F5344CB8AC3E}">
        <p14:creationId xmlns:p14="http://schemas.microsoft.com/office/powerpoint/2010/main" val="3380406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457200" y="304800"/>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err="1" smtClean="0">
                <a:latin typeface="Arial" charset="0"/>
              </a:rPr>
              <a:t>Grangeneuve</a:t>
            </a:r>
            <a:endParaRPr lang="fr-CH" dirty="0">
              <a:latin typeface="Arial" charset="0"/>
            </a:endParaRPr>
          </a:p>
          <a:p>
            <a:r>
              <a:rPr lang="fr-CH" dirty="0">
                <a:latin typeface="Arial" charset="0"/>
              </a:rPr>
              <a:t>—</a:t>
            </a:r>
            <a:endParaRPr lang="fr-CH" dirty="0"/>
          </a:p>
        </p:txBody>
      </p:sp>
      <p:sp>
        <p:nvSpPr>
          <p:cNvPr id="5" name="Text Placeholder 27"/>
          <p:cNvSpPr txBox="1">
            <a:spLocks/>
          </p:cNvSpPr>
          <p:nvPr>
            <p:custDataLst>
              <p:tags r:id="rId2"/>
            </p:custDataLst>
          </p:nvPr>
        </p:nvSpPr>
        <p:spPr>
          <a:xfrm>
            <a:off x="3730948" y="1988840"/>
            <a:ext cx="4968552" cy="941015"/>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7F7F7F"/>
              </a:buClr>
              <a:buFont typeface="Wingdings"/>
              <a:buChar char="Ø"/>
              <a:tabLst>
                <a:tab pos="271463" algn="l"/>
              </a:tabLst>
            </a:pPr>
            <a:r>
              <a:rPr lang="fr-CH" sz="2400" b="1" dirty="0" smtClean="0">
                <a:solidFill>
                  <a:srgbClr val="7F7F7F"/>
                </a:solidFill>
              </a:rPr>
              <a:t>Développer leurs compétences stratégiques</a:t>
            </a:r>
          </a:p>
        </p:txBody>
      </p:sp>
      <p:grpSp>
        <p:nvGrpSpPr>
          <p:cNvPr id="4" name="Groupe 3"/>
          <p:cNvGrpSpPr/>
          <p:nvPr/>
        </p:nvGrpSpPr>
        <p:grpSpPr>
          <a:xfrm>
            <a:off x="457200" y="1740285"/>
            <a:ext cx="2935560" cy="4281003"/>
            <a:chOff x="457200" y="1452253"/>
            <a:chExt cx="2935560" cy="4281003"/>
          </a:xfrm>
        </p:grpSpPr>
        <p:pic>
          <p:nvPicPr>
            <p:cNvPr id="3" name="Imag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 y="1452253"/>
              <a:ext cx="2935560" cy="2935560"/>
            </a:xfrm>
            <a:prstGeom prst="rect">
              <a:avLst/>
            </a:prstGeom>
          </p:spPr>
        </p:pic>
        <p:sp>
          <p:nvSpPr>
            <p:cNvPr id="9" name="Text Placeholder 27"/>
            <p:cNvSpPr txBox="1">
              <a:spLocks/>
            </p:cNvSpPr>
            <p:nvPr>
              <p:custDataLst>
                <p:tags r:id="rId7"/>
              </p:custDataLst>
            </p:nvPr>
          </p:nvSpPr>
          <p:spPr>
            <a:xfrm>
              <a:off x="467544" y="4415663"/>
              <a:ext cx="2808312" cy="1317593"/>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H" sz="2400" b="1" dirty="0" smtClean="0">
                  <a:solidFill>
                    <a:srgbClr val="9966FF"/>
                  </a:solidFill>
                </a:rPr>
                <a:t>Développement de services</a:t>
              </a:r>
            </a:p>
          </p:txBody>
        </p:sp>
      </p:grpSp>
      <p:sp>
        <p:nvSpPr>
          <p:cNvPr id="7" name="Text Placeholder 27"/>
          <p:cNvSpPr txBox="1">
            <a:spLocks/>
          </p:cNvSpPr>
          <p:nvPr>
            <p:custDataLst>
              <p:tags r:id="rId3"/>
            </p:custDataLst>
          </p:nvPr>
        </p:nvSpPr>
        <p:spPr>
          <a:xfrm>
            <a:off x="467544" y="1232757"/>
            <a:ext cx="8273949" cy="540060"/>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7" lvl="1" indent="0">
              <a:buClr>
                <a:srgbClr val="7F7F7F"/>
              </a:buClr>
              <a:buNone/>
              <a:tabLst>
                <a:tab pos="271463" algn="l"/>
              </a:tabLst>
            </a:pPr>
            <a:r>
              <a:rPr lang="fr-CH" sz="2400" b="1" dirty="0" smtClean="0"/>
              <a:t>Axes de formation des élèves</a:t>
            </a:r>
          </a:p>
          <a:p>
            <a:pPr marL="1587" lvl="1" indent="0">
              <a:buClr>
                <a:srgbClr val="7F7F7F"/>
              </a:buClr>
              <a:buNone/>
              <a:tabLst>
                <a:tab pos="271463" algn="l"/>
              </a:tabLst>
            </a:pPr>
            <a:endParaRPr lang="fr-CH" sz="2400" b="1" dirty="0" smtClean="0">
              <a:solidFill>
                <a:srgbClr val="7F7F7F"/>
              </a:solidFill>
            </a:endParaRPr>
          </a:p>
          <a:p>
            <a:pPr lvl="1">
              <a:buClr>
                <a:srgbClr val="7F7F7F"/>
              </a:buClr>
              <a:buFont typeface="Wingdings"/>
              <a:buChar char="Ø"/>
              <a:tabLst>
                <a:tab pos="271463" algn="l"/>
              </a:tabLst>
            </a:pPr>
            <a:endParaRPr lang="fr-CH" sz="2400" b="1" dirty="0" smtClean="0">
              <a:solidFill>
                <a:srgbClr val="7F7F7F"/>
              </a:solidFill>
            </a:endParaRPr>
          </a:p>
          <a:p>
            <a:pPr marL="11112" lvl="1" indent="0">
              <a:buClr>
                <a:srgbClr val="7F7F7F"/>
              </a:buClr>
              <a:buNone/>
              <a:tabLst>
                <a:tab pos="271463" algn="l"/>
              </a:tabLst>
            </a:pPr>
            <a:endParaRPr lang="fr-CH" sz="2400" dirty="0" smtClean="0">
              <a:solidFill>
                <a:srgbClr val="7F7F7F"/>
              </a:solidFill>
            </a:endParaRPr>
          </a:p>
        </p:txBody>
      </p:sp>
      <p:sp>
        <p:nvSpPr>
          <p:cNvPr id="8" name="Text Placeholder 27"/>
          <p:cNvSpPr txBox="1">
            <a:spLocks/>
          </p:cNvSpPr>
          <p:nvPr>
            <p:custDataLst>
              <p:tags r:id="rId4"/>
            </p:custDataLst>
          </p:nvPr>
        </p:nvSpPr>
        <p:spPr>
          <a:xfrm>
            <a:off x="3707904" y="4534751"/>
            <a:ext cx="4968552" cy="936105"/>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7F7F7F"/>
              </a:buClr>
              <a:buFont typeface="Wingdings"/>
              <a:buChar char="Ø"/>
              <a:tabLst>
                <a:tab pos="271463" algn="l"/>
              </a:tabLst>
            </a:pPr>
            <a:r>
              <a:rPr lang="fr-CH" sz="2400" b="1" dirty="0" smtClean="0">
                <a:solidFill>
                  <a:srgbClr val="7F7F7F"/>
                </a:solidFill>
              </a:rPr>
              <a:t>Développer leur capacité à travailler en réseau</a:t>
            </a:r>
          </a:p>
          <a:p>
            <a:pPr marL="11112" lvl="1" indent="0">
              <a:buClr>
                <a:srgbClr val="7F7F7F"/>
              </a:buClr>
              <a:buNone/>
              <a:tabLst>
                <a:tab pos="271463" algn="l"/>
              </a:tabLst>
            </a:pPr>
            <a:endParaRPr lang="fr-CH" sz="2400" dirty="0" smtClean="0">
              <a:solidFill>
                <a:srgbClr val="7F7F7F"/>
              </a:solidFill>
            </a:endParaRPr>
          </a:p>
        </p:txBody>
      </p:sp>
      <p:sp>
        <p:nvSpPr>
          <p:cNvPr id="10" name="Text Placeholder 27"/>
          <p:cNvSpPr txBox="1">
            <a:spLocks/>
          </p:cNvSpPr>
          <p:nvPr>
            <p:custDataLst>
              <p:tags r:id="rId5"/>
            </p:custDataLst>
          </p:nvPr>
        </p:nvSpPr>
        <p:spPr>
          <a:xfrm>
            <a:off x="3707904" y="3744368"/>
            <a:ext cx="4968552" cy="1008112"/>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7F7F7F"/>
              </a:buClr>
              <a:buFont typeface="Wingdings"/>
              <a:buChar char="Ø"/>
              <a:tabLst>
                <a:tab pos="271463" algn="l"/>
              </a:tabLst>
            </a:pPr>
            <a:r>
              <a:rPr lang="fr-CH" sz="2400" b="1" dirty="0" smtClean="0">
                <a:solidFill>
                  <a:srgbClr val="7F7F7F"/>
                </a:solidFill>
              </a:rPr>
              <a:t>Développer leur créativité et leur curiosité</a:t>
            </a:r>
          </a:p>
          <a:p>
            <a:pPr marL="11112" lvl="1" indent="0">
              <a:buClr>
                <a:srgbClr val="7F7F7F"/>
              </a:buClr>
              <a:buNone/>
              <a:tabLst>
                <a:tab pos="271463" algn="l"/>
              </a:tabLst>
            </a:pPr>
            <a:endParaRPr lang="fr-CH" sz="2400" dirty="0" smtClean="0">
              <a:solidFill>
                <a:srgbClr val="7F7F7F"/>
              </a:solidFill>
            </a:endParaRPr>
          </a:p>
        </p:txBody>
      </p:sp>
      <p:sp>
        <p:nvSpPr>
          <p:cNvPr id="11" name="Text Placeholder 27"/>
          <p:cNvSpPr txBox="1">
            <a:spLocks/>
          </p:cNvSpPr>
          <p:nvPr>
            <p:custDataLst>
              <p:tags r:id="rId6"/>
            </p:custDataLst>
          </p:nvPr>
        </p:nvSpPr>
        <p:spPr>
          <a:xfrm>
            <a:off x="3707904" y="2853656"/>
            <a:ext cx="4968552" cy="962720"/>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7F7F7F"/>
              </a:buClr>
              <a:buFont typeface="Wingdings"/>
              <a:buChar char="Ø"/>
              <a:tabLst>
                <a:tab pos="271463" algn="l"/>
              </a:tabLst>
            </a:pPr>
            <a:r>
              <a:rPr lang="fr-CH" sz="2400" b="1" dirty="0" smtClean="0">
                <a:solidFill>
                  <a:srgbClr val="7F7F7F"/>
                </a:solidFill>
              </a:rPr>
              <a:t>Développer leur intelligence contextuelle</a:t>
            </a:r>
          </a:p>
          <a:p>
            <a:pPr marL="11112" lvl="1" indent="0">
              <a:buClr>
                <a:srgbClr val="7F7F7F"/>
              </a:buClr>
              <a:buNone/>
              <a:tabLst>
                <a:tab pos="271463" algn="l"/>
              </a:tabLst>
            </a:pPr>
            <a:endParaRPr lang="fr-CH" sz="2400" dirty="0" smtClean="0">
              <a:solidFill>
                <a:srgbClr val="7F7F7F"/>
              </a:solidFill>
            </a:endParaRPr>
          </a:p>
        </p:txBody>
      </p:sp>
    </p:spTree>
    <p:extLst>
      <p:ext uri="{BB962C8B-B14F-4D97-AF65-F5344CB8AC3E}">
        <p14:creationId xmlns:p14="http://schemas.microsoft.com/office/powerpoint/2010/main" val="253764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457200" y="304800"/>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err="1" smtClean="0">
                <a:latin typeface="Arial" charset="0"/>
              </a:rPr>
              <a:t>Grangeneuve</a:t>
            </a:r>
            <a:endParaRPr lang="fr-CH" dirty="0">
              <a:latin typeface="Arial" charset="0"/>
            </a:endParaRPr>
          </a:p>
          <a:p>
            <a:r>
              <a:rPr lang="fr-CH" dirty="0">
                <a:latin typeface="Arial" charset="0"/>
              </a:rPr>
              <a:t>—</a:t>
            </a:r>
            <a:endParaRPr lang="fr-CH" dirty="0"/>
          </a:p>
        </p:txBody>
      </p:sp>
      <p:sp>
        <p:nvSpPr>
          <p:cNvPr id="5" name="Text Placeholder 27"/>
          <p:cNvSpPr txBox="1">
            <a:spLocks/>
          </p:cNvSpPr>
          <p:nvPr>
            <p:custDataLst>
              <p:tags r:id="rId2"/>
            </p:custDataLst>
          </p:nvPr>
        </p:nvSpPr>
        <p:spPr>
          <a:xfrm>
            <a:off x="3730948" y="2487985"/>
            <a:ext cx="4968552" cy="1055863"/>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7F7F7F"/>
              </a:buClr>
              <a:buFont typeface="Wingdings"/>
              <a:buChar char="Ø"/>
              <a:tabLst>
                <a:tab pos="271463" algn="l"/>
              </a:tabLst>
            </a:pPr>
            <a:r>
              <a:rPr lang="fr-CH" sz="2400" b="1" dirty="0" smtClean="0">
                <a:solidFill>
                  <a:srgbClr val="7F7F7F"/>
                </a:solidFill>
              </a:rPr>
              <a:t>Développer l’intelligence affective des formateurs</a:t>
            </a:r>
          </a:p>
          <a:p>
            <a:pPr marL="1587" lvl="1" indent="0">
              <a:buClr>
                <a:srgbClr val="7F7F7F"/>
              </a:buClr>
              <a:buNone/>
              <a:tabLst>
                <a:tab pos="271463" algn="l"/>
              </a:tabLst>
            </a:pPr>
            <a:endParaRPr lang="fr-CH" sz="2400" b="1" dirty="0" smtClean="0">
              <a:solidFill>
                <a:srgbClr val="7F7F7F"/>
              </a:solidFill>
            </a:endParaRPr>
          </a:p>
          <a:p>
            <a:pPr marL="11112" lvl="1" indent="0">
              <a:buClr>
                <a:srgbClr val="7F7F7F"/>
              </a:buClr>
              <a:buNone/>
              <a:tabLst>
                <a:tab pos="271463" algn="l"/>
              </a:tabLst>
            </a:pPr>
            <a:endParaRPr lang="fr-CH" sz="2400" dirty="0" smtClean="0">
              <a:solidFill>
                <a:srgbClr val="7F7F7F"/>
              </a:solidFill>
            </a:endParaRPr>
          </a:p>
        </p:txBody>
      </p:sp>
      <p:sp>
        <p:nvSpPr>
          <p:cNvPr id="7" name="Text Placeholder 27"/>
          <p:cNvSpPr txBox="1">
            <a:spLocks/>
          </p:cNvSpPr>
          <p:nvPr>
            <p:custDataLst>
              <p:tags r:id="rId3"/>
            </p:custDataLst>
          </p:nvPr>
        </p:nvSpPr>
        <p:spPr>
          <a:xfrm>
            <a:off x="467544" y="1232757"/>
            <a:ext cx="8273949" cy="540060"/>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7" lvl="1" indent="0">
              <a:buClr>
                <a:srgbClr val="7F7F7F"/>
              </a:buClr>
              <a:buNone/>
              <a:tabLst>
                <a:tab pos="271463" algn="l"/>
              </a:tabLst>
            </a:pPr>
            <a:r>
              <a:rPr lang="fr-CH" sz="2400" b="1" dirty="0" smtClean="0"/>
              <a:t>Axes de formation des formateurs </a:t>
            </a:r>
          </a:p>
          <a:p>
            <a:pPr marL="1587" lvl="1" indent="0">
              <a:buClr>
                <a:srgbClr val="7F7F7F"/>
              </a:buClr>
              <a:buNone/>
              <a:tabLst>
                <a:tab pos="271463" algn="l"/>
              </a:tabLst>
            </a:pPr>
            <a:endParaRPr lang="fr-CH" sz="2400" b="1" dirty="0" smtClean="0">
              <a:solidFill>
                <a:srgbClr val="7F7F7F"/>
              </a:solidFill>
            </a:endParaRPr>
          </a:p>
          <a:p>
            <a:pPr lvl="1">
              <a:buClr>
                <a:srgbClr val="7F7F7F"/>
              </a:buClr>
              <a:buFont typeface="Wingdings"/>
              <a:buChar char="Ø"/>
              <a:tabLst>
                <a:tab pos="271463" algn="l"/>
              </a:tabLst>
            </a:pPr>
            <a:endParaRPr lang="fr-CH" sz="2400" b="1" dirty="0" smtClean="0">
              <a:solidFill>
                <a:srgbClr val="7F7F7F"/>
              </a:solidFill>
            </a:endParaRPr>
          </a:p>
          <a:p>
            <a:pPr marL="11112" lvl="1" indent="0">
              <a:buClr>
                <a:srgbClr val="7F7F7F"/>
              </a:buClr>
              <a:buNone/>
              <a:tabLst>
                <a:tab pos="271463" algn="l"/>
              </a:tabLst>
            </a:pPr>
            <a:endParaRPr lang="fr-CH" sz="2400" dirty="0" smtClean="0">
              <a:solidFill>
                <a:srgbClr val="7F7F7F"/>
              </a:solidFill>
            </a:endParaRPr>
          </a:p>
        </p:txBody>
      </p:sp>
      <p:grpSp>
        <p:nvGrpSpPr>
          <p:cNvPr id="3" name="Groupe 2"/>
          <p:cNvGrpSpPr/>
          <p:nvPr/>
        </p:nvGrpSpPr>
        <p:grpSpPr>
          <a:xfrm>
            <a:off x="479252" y="1916832"/>
            <a:ext cx="2905641" cy="3763000"/>
            <a:chOff x="479252" y="1916832"/>
            <a:chExt cx="2905641" cy="3763000"/>
          </a:xfrm>
        </p:grpSpPr>
        <p:pic>
          <p:nvPicPr>
            <p:cNvPr id="8" name="DFC2197C-EFF6-4D85-B4B2-77DD4D96428D" descr="B8E46AD1-74A3-4897-8B55-1401894EED53@no-dns-availab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252" y="1916832"/>
              <a:ext cx="2905641" cy="29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574531" y="4941168"/>
              <a:ext cx="2701325" cy="738664"/>
            </a:xfrm>
            <a:prstGeom prst="rect">
              <a:avLst/>
            </a:prstGeom>
          </p:spPr>
          <p:txBody>
            <a:bodyPr vert="horz" wrap="square" lIns="0" tIns="0" rIns="0" bIns="0" rtlCol="0">
              <a:spAutoFit/>
            </a:bodyPr>
            <a:lstStyle/>
            <a:p>
              <a:pPr>
                <a:spcAft>
                  <a:spcPts val="600"/>
                </a:spcAft>
                <a:buClr>
                  <a:srgbClr val="074EA1"/>
                </a:buClr>
              </a:pPr>
              <a:r>
                <a:rPr lang="fr-CH" sz="2400" b="1" dirty="0" smtClean="0">
                  <a:solidFill>
                    <a:srgbClr val="FF66CC"/>
                  </a:solidFill>
                </a:rPr>
                <a:t>Développement de compétences</a:t>
              </a:r>
              <a:endParaRPr lang="fr-CH" sz="2400" b="1" dirty="0" smtClean="0">
                <a:solidFill>
                  <a:srgbClr val="FF66CC"/>
                </a:solidFill>
              </a:endParaRPr>
            </a:p>
          </p:txBody>
        </p:sp>
      </p:grpSp>
      <p:sp>
        <p:nvSpPr>
          <p:cNvPr id="9" name="Text Placeholder 27"/>
          <p:cNvSpPr txBox="1">
            <a:spLocks/>
          </p:cNvSpPr>
          <p:nvPr>
            <p:custDataLst>
              <p:tags r:id="rId4"/>
            </p:custDataLst>
          </p:nvPr>
        </p:nvSpPr>
        <p:spPr>
          <a:xfrm>
            <a:off x="3778497" y="3496097"/>
            <a:ext cx="4968552" cy="1157039"/>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7F7F7F"/>
              </a:buClr>
              <a:buFont typeface="Wingdings"/>
              <a:buChar char="Ø"/>
              <a:tabLst>
                <a:tab pos="271463" algn="l"/>
              </a:tabLst>
            </a:pPr>
            <a:r>
              <a:rPr lang="fr-CH" sz="2400" b="1" dirty="0" smtClean="0">
                <a:solidFill>
                  <a:srgbClr val="7F7F7F"/>
                </a:solidFill>
              </a:rPr>
              <a:t>Renforcer </a:t>
            </a:r>
            <a:r>
              <a:rPr lang="fr-CH" sz="2400" b="1" dirty="0" smtClean="0">
                <a:solidFill>
                  <a:srgbClr val="7F7F7F"/>
                </a:solidFill>
              </a:rPr>
              <a:t>le relationnel «Personne/Personne»</a:t>
            </a:r>
          </a:p>
          <a:p>
            <a:pPr marL="11112" lvl="1" indent="0">
              <a:buClr>
                <a:srgbClr val="7F7F7F"/>
              </a:buClr>
              <a:buNone/>
              <a:tabLst>
                <a:tab pos="271463" algn="l"/>
              </a:tabLst>
            </a:pPr>
            <a:endParaRPr lang="fr-CH" sz="2400" dirty="0" smtClean="0">
              <a:solidFill>
                <a:srgbClr val="7F7F7F"/>
              </a:solidFill>
            </a:endParaRPr>
          </a:p>
        </p:txBody>
      </p:sp>
    </p:spTree>
    <p:extLst>
      <p:ext uri="{BB962C8B-B14F-4D97-AF65-F5344CB8AC3E}">
        <p14:creationId xmlns:p14="http://schemas.microsoft.com/office/powerpoint/2010/main" val="55783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457200" y="304800"/>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smtClean="0">
                <a:latin typeface="Arial" charset="0"/>
              </a:rPr>
              <a:t>Conclusions</a:t>
            </a:r>
            <a:endParaRPr lang="fr-CH" dirty="0">
              <a:latin typeface="Arial" charset="0"/>
            </a:endParaRPr>
          </a:p>
          <a:p>
            <a:r>
              <a:rPr lang="fr-CH" dirty="0">
                <a:latin typeface="Arial" charset="0"/>
              </a:rPr>
              <a:t>—</a:t>
            </a:r>
            <a:endParaRPr lang="fr-CH" dirty="0"/>
          </a:p>
        </p:txBody>
      </p:sp>
      <p:sp>
        <p:nvSpPr>
          <p:cNvPr id="5" name="Text Placeholder 27"/>
          <p:cNvSpPr txBox="1">
            <a:spLocks/>
          </p:cNvSpPr>
          <p:nvPr>
            <p:custDataLst>
              <p:tags r:id="rId2"/>
            </p:custDataLst>
          </p:nvPr>
        </p:nvSpPr>
        <p:spPr>
          <a:xfrm>
            <a:off x="539552" y="1556792"/>
            <a:ext cx="8242300" cy="3960440"/>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7F7F7F"/>
              </a:buClr>
              <a:buFont typeface="Wingdings"/>
              <a:buChar char="Ø"/>
              <a:tabLst>
                <a:tab pos="271463" algn="l"/>
              </a:tabLst>
            </a:pPr>
            <a:r>
              <a:rPr lang="fr-CH" sz="2400" b="1" dirty="0" smtClean="0">
                <a:solidFill>
                  <a:srgbClr val="7F7F7F"/>
                </a:solidFill>
              </a:rPr>
              <a:t>Développer les compétences humaines et en réseau des formateurs en entreprise et du personnel des Ecoles professionnelles</a:t>
            </a:r>
          </a:p>
          <a:p>
            <a:pPr marL="1587" lvl="1" indent="0">
              <a:buClr>
                <a:srgbClr val="7F7F7F"/>
              </a:buClr>
              <a:buNone/>
              <a:tabLst>
                <a:tab pos="271463" algn="l"/>
              </a:tabLst>
            </a:pPr>
            <a:endParaRPr lang="fr-CH" sz="2400" b="1" dirty="0" smtClean="0">
              <a:solidFill>
                <a:srgbClr val="7F7F7F"/>
              </a:solidFill>
            </a:endParaRPr>
          </a:p>
          <a:p>
            <a:pPr lvl="1">
              <a:buClr>
                <a:srgbClr val="7F7F7F"/>
              </a:buClr>
              <a:buFont typeface="Wingdings"/>
              <a:buChar char="Ø"/>
              <a:tabLst>
                <a:tab pos="271463" algn="l"/>
              </a:tabLst>
            </a:pPr>
            <a:r>
              <a:rPr lang="fr-CH" sz="2400" b="1" dirty="0" smtClean="0">
                <a:solidFill>
                  <a:srgbClr val="7F7F7F"/>
                </a:solidFill>
              </a:rPr>
              <a:t>Nourrir </a:t>
            </a:r>
            <a:r>
              <a:rPr lang="fr-CH" sz="2400" b="1" dirty="0" smtClean="0">
                <a:solidFill>
                  <a:srgbClr val="7F7F7F"/>
                </a:solidFill>
              </a:rPr>
              <a:t>l’intellect de nos élèves et de nos professionnels</a:t>
            </a:r>
          </a:p>
          <a:p>
            <a:pPr marL="1587" lvl="1" indent="0">
              <a:buClr>
                <a:srgbClr val="7F7F7F"/>
              </a:buClr>
              <a:buNone/>
              <a:tabLst>
                <a:tab pos="271463" algn="l"/>
              </a:tabLst>
            </a:pPr>
            <a:endParaRPr lang="fr-CH" sz="2400" b="1" dirty="0" smtClean="0">
              <a:solidFill>
                <a:srgbClr val="7F7F7F"/>
              </a:solidFill>
            </a:endParaRPr>
          </a:p>
          <a:p>
            <a:pPr lvl="1">
              <a:buClr>
                <a:srgbClr val="7F7F7F"/>
              </a:buClr>
              <a:buFont typeface="Wingdings"/>
              <a:buChar char="Ø"/>
              <a:tabLst>
                <a:tab pos="271463" algn="l"/>
              </a:tabLst>
            </a:pPr>
            <a:r>
              <a:rPr lang="fr-CH" sz="2400" b="1" dirty="0" smtClean="0">
                <a:solidFill>
                  <a:srgbClr val="7F7F7F"/>
                </a:solidFill>
              </a:rPr>
              <a:t>Pour qu’à leur tour, </a:t>
            </a:r>
            <a:r>
              <a:rPr lang="fr-CH" sz="2400" b="1" dirty="0" smtClean="0">
                <a:solidFill>
                  <a:srgbClr val="7F7F7F"/>
                </a:solidFill>
              </a:rPr>
              <a:t>ils continuer à produire et à nous nourrir et ceci dans la passion et la motivation</a:t>
            </a:r>
          </a:p>
          <a:p>
            <a:pPr marL="11112" lvl="1" indent="0">
              <a:buClr>
                <a:srgbClr val="7F7F7F"/>
              </a:buClr>
              <a:buNone/>
              <a:tabLst>
                <a:tab pos="271463" algn="l"/>
              </a:tabLst>
            </a:pPr>
            <a:endParaRPr lang="fr-CH" sz="2400" dirty="0" smtClean="0">
              <a:solidFill>
                <a:srgbClr val="7F7F7F"/>
              </a:solidFill>
            </a:endParaRPr>
          </a:p>
        </p:txBody>
      </p:sp>
    </p:spTree>
    <p:extLst>
      <p:ext uri="{BB962C8B-B14F-4D97-AF65-F5344CB8AC3E}">
        <p14:creationId xmlns:p14="http://schemas.microsoft.com/office/powerpoint/2010/main" val="80772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7"/>
          <p:cNvSpPr txBox="1">
            <a:spLocks/>
          </p:cNvSpPr>
          <p:nvPr>
            <p:custDataLst>
              <p:tags r:id="rId1"/>
            </p:custDataLst>
          </p:nvPr>
        </p:nvSpPr>
        <p:spPr>
          <a:xfrm>
            <a:off x="611560" y="2003737"/>
            <a:ext cx="7904743" cy="3533303"/>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7" lvl="1" indent="0" algn="ctr">
              <a:buNone/>
              <a:tabLst>
                <a:tab pos="271463" algn="l"/>
              </a:tabLst>
            </a:pPr>
            <a:r>
              <a:rPr lang="fr-CH" sz="4000" b="1" i="1" dirty="0" smtClean="0">
                <a:effectLst>
                  <a:outerShdw blurRad="38100" dist="38100" dir="2700000" algn="tl">
                    <a:srgbClr val="000000">
                      <a:alpha val="43137"/>
                    </a:srgbClr>
                  </a:outerShdw>
                </a:effectLst>
              </a:rPr>
              <a:t>Merci pour votre attention</a:t>
            </a:r>
          </a:p>
        </p:txBody>
      </p:sp>
      <p:pic>
        <p:nvPicPr>
          <p:cNvPr id="3" name="Grafik 11">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67542" y="2996952"/>
            <a:ext cx="8048759" cy="2279501"/>
          </a:xfrm>
          <a:prstGeom prst="rect">
            <a:avLst/>
          </a:prstGeom>
          <a:noFill/>
          <a:ln>
            <a:noFill/>
          </a:ln>
        </p:spPr>
      </p:pic>
      <p:sp>
        <p:nvSpPr>
          <p:cNvPr id="2" name="ZoneTexte 1"/>
          <p:cNvSpPr txBox="1"/>
          <p:nvPr/>
        </p:nvSpPr>
        <p:spPr>
          <a:xfrm>
            <a:off x="3131840" y="5537040"/>
            <a:ext cx="2880320"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1600" b="1" dirty="0" smtClean="0"/>
              <a:t>www.grangeneuve-jardin.ch</a:t>
            </a:r>
            <a:endParaRPr lang="fr-CH" sz="1600" b="1" dirty="0" smtClean="0"/>
          </a:p>
        </p:txBody>
      </p:sp>
    </p:spTree>
    <p:extLst>
      <p:ext uri="{BB962C8B-B14F-4D97-AF65-F5344CB8AC3E}">
        <p14:creationId xmlns:p14="http://schemas.microsoft.com/office/powerpoint/2010/main" val="205953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457200" y="304800"/>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smtClean="0">
                <a:latin typeface="Arial" charset="0"/>
              </a:rPr>
              <a:t>Table des matières</a:t>
            </a:r>
            <a:endParaRPr lang="fr-CH" dirty="0">
              <a:latin typeface="Arial" charset="0"/>
            </a:endParaRPr>
          </a:p>
          <a:p>
            <a:r>
              <a:rPr lang="fr-CH" dirty="0">
                <a:latin typeface="Arial" charset="0"/>
              </a:rPr>
              <a:t>—</a:t>
            </a:r>
            <a:endParaRPr lang="fr-CH" dirty="0"/>
          </a:p>
        </p:txBody>
      </p:sp>
      <p:sp>
        <p:nvSpPr>
          <p:cNvPr id="9" name="Text Placeholder 27"/>
          <p:cNvSpPr txBox="1">
            <a:spLocks/>
          </p:cNvSpPr>
          <p:nvPr>
            <p:custDataLst>
              <p:tags r:id="rId2"/>
            </p:custDataLst>
          </p:nvPr>
        </p:nvSpPr>
        <p:spPr>
          <a:xfrm>
            <a:off x="483681" y="1988840"/>
            <a:ext cx="8242300" cy="3533303"/>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Wingdings"/>
              <a:buChar char="Ø"/>
              <a:tabLst>
                <a:tab pos="271463" algn="l"/>
              </a:tabLst>
            </a:pPr>
            <a:r>
              <a:rPr lang="fr-CH" dirty="0"/>
              <a:t>A</a:t>
            </a:r>
            <a:r>
              <a:rPr lang="fr-CH" dirty="0" smtClean="0"/>
              <a:t>griculture suisse</a:t>
            </a:r>
            <a:endParaRPr lang="fr-CH" dirty="0" smtClean="0"/>
          </a:p>
          <a:p>
            <a:pPr lvl="1">
              <a:buFont typeface="Wingdings"/>
              <a:buChar char="Ø"/>
              <a:tabLst>
                <a:tab pos="271463" algn="l"/>
              </a:tabLst>
            </a:pPr>
            <a:r>
              <a:rPr lang="fr-CH" dirty="0" smtClean="0"/>
              <a:t>Contexte</a:t>
            </a:r>
          </a:p>
          <a:p>
            <a:pPr lvl="1">
              <a:buFont typeface="Wingdings"/>
              <a:buChar char="Ø"/>
              <a:tabLst>
                <a:tab pos="271463" algn="l"/>
              </a:tabLst>
            </a:pPr>
            <a:r>
              <a:rPr lang="fr-CH" dirty="0" err="1" smtClean="0"/>
              <a:t>Grangeneuve</a:t>
            </a:r>
            <a:endParaRPr lang="fr-CH" dirty="0" smtClean="0"/>
          </a:p>
          <a:p>
            <a:pPr lvl="2">
              <a:buFont typeface="Wingdings"/>
              <a:buChar char="Ø"/>
              <a:tabLst>
                <a:tab pos="271463" algn="l"/>
              </a:tabLst>
            </a:pPr>
            <a:r>
              <a:rPr lang="fr-CH" dirty="0" smtClean="0"/>
              <a:t>Axes de formation pour les élèves</a:t>
            </a:r>
          </a:p>
          <a:p>
            <a:pPr lvl="2">
              <a:buFont typeface="Wingdings"/>
              <a:buChar char="Ø"/>
              <a:tabLst>
                <a:tab pos="271463" algn="l"/>
              </a:tabLst>
            </a:pPr>
            <a:r>
              <a:rPr lang="fr-CH" dirty="0" smtClean="0"/>
              <a:t>Axes de formation pour les formateurs</a:t>
            </a:r>
          </a:p>
          <a:p>
            <a:pPr lvl="1">
              <a:buFont typeface="Wingdings" panose="05000000000000000000" pitchFamily="2" charset="2"/>
              <a:buChar char="Ø"/>
              <a:tabLst>
                <a:tab pos="271463" algn="l"/>
              </a:tabLst>
            </a:pPr>
            <a:r>
              <a:rPr lang="fr-CH" dirty="0" smtClean="0"/>
              <a:t>Conclusions</a:t>
            </a:r>
          </a:p>
        </p:txBody>
      </p:sp>
    </p:spTree>
    <p:extLst>
      <p:ext uri="{BB962C8B-B14F-4D97-AF65-F5344CB8AC3E}">
        <p14:creationId xmlns:p14="http://schemas.microsoft.com/office/powerpoint/2010/main" val="50207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8"/>
          <p:cNvSpPr txBox="1">
            <a:spLocks/>
          </p:cNvSpPr>
          <p:nvPr>
            <p:custDataLst>
              <p:tags r:id="rId1"/>
            </p:custDataLst>
          </p:nvPr>
        </p:nvSpPr>
        <p:spPr>
          <a:xfrm>
            <a:off x="457200" y="304800"/>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a:latin typeface="Arial" charset="0"/>
              </a:rPr>
              <a:t>A</a:t>
            </a:r>
            <a:r>
              <a:rPr lang="fr-CH" dirty="0" smtClean="0">
                <a:latin typeface="Arial" charset="0"/>
              </a:rPr>
              <a:t>griculture suisse</a:t>
            </a:r>
            <a:endParaRPr lang="fr-CH" dirty="0">
              <a:latin typeface="Arial" charset="0"/>
            </a:endParaRPr>
          </a:p>
          <a:p>
            <a:r>
              <a:rPr lang="fr-CH" dirty="0">
                <a:latin typeface="Arial" charset="0"/>
              </a:rPr>
              <a:t>—</a:t>
            </a:r>
            <a:endParaRPr lang="fr-CH" dirty="0"/>
          </a:p>
        </p:txBody>
      </p:sp>
      <p:grpSp>
        <p:nvGrpSpPr>
          <p:cNvPr id="7" name="Groupe 6"/>
          <p:cNvGrpSpPr/>
          <p:nvPr/>
        </p:nvGrpSpPr>
        <p:grpSpPr>
          <a:xfrm>
            <a:off x="1187624" y="1760392"/>
            <a:ext cx="6173440" cy="4260896"/>
            <a:chOff x="2970560" y="1683904"/>
            <a:chExt cx="6173440" cy="4260896"/>
          </a:xfrm>
        </p:grpSpPr>
        <p:sp>
          <p:nvSpPr>
            <p:cNvPr id="2" name="ZoneTexte 1"/>
            <p:cNvSpPr txBox="1"/>
            <p:nvPr/>
          </p:nvSpPr>
          <p:spPr>
            <a:xfrm>
              <a:off x="4499992" y="1683904"/>
              <a:ext cx="3456384"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1600" b="1" dirty="0" smtClean="0"/>
                <a:t>40 % </a:t>
              </a:r>
              <a:r>
                <a:rPr lang="fr-CH" sz="1600" b="1" dirty="0" smtClean="0">
                  <a:sym typeface="Wingdings" panose="05000000000000000000" pitchFamily="2" charset="2"/>
                </a:rPr>
                <a:t> importations</a:t>
              </a:r>
              <a:endParaRPr lang="fr-CH" sz="1600" b="1" dirty="0" smtClean="0"/>
            </a:p>
          </p:txBody>
        </p:sp>
        <p:pic>
          <p:nvPicPr>
            <p:cNvPr id="12390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5718" r="4795"/>
            <a:stretch/>
          </p:blipFill>
          <p:spPr bwMode="auto">
            <a:xfrm>
              <a:off x="2970560" y="1916832"/>
              <a:ext cx="6173440" cy="4027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283968" y="3501008"/>
              <a:ext cx="2376264" cy="807913"/>
            </a:xfrm>
            <a:prstGeom prst="rect">
              <a:avLst/>
            </a:prstGeom>
          </p:spPr>
          <p:txBody>
            <a:bodyPr vert="horz" wrap="square" lIns="0" tIns="0" rIns="0" bIns="0" rtlCol="0">
              <a:spAutoFit/>
            </a:bodyPr>
            <a:lstStyle/>
            <a:p>
              <a:pPr>
                <a:lnSpc>
                  <a:spcPts val="1900"/>
                </a:lnSpc>
                <a:spcAft>
                  <a:spcPts val="600"/>
                </a:spcAft>
                <a:buClr>
                  <a:srgbClr val="074EA1"/>
                </a:buClr>
              </a:pPr>
              <a:r>
                <a:rPr lang="fr-CH" sz="1600" b="1" dirty="0" smtClean="0"/>
                <a:t>60%</a:t>
              </a:r>
            </a:p>
            <a:p>
              <a:pPr>
                <a:lnSpc>
                  <a:spcPts val="1900"/>
                </a:lnSpc>
                <a:spcAft>
                  <a:spcPts val="600"/>
                </a:spcAft>
                <a:buClr>
                  <a:srgbClr val="074EA1"/>
                </a:buClr>
              </a:pPr>
              <a:r>
                <a:rPr lang="fr-CH" sz="1600" b="1" dirty="0" smtClean="0"/>
                <a:t>Taux d’auto-approvisionnement</a:t>
              </a:r>
            </a:p>
          </p:txBody>
        </p:sp>
        <p:sp>
          <p:nvSpPr>
            <p:cNvPr id="5" name="Flèche courbée vers la gauche 4"/>
            <p:cNvSpPr/>
            <p:nvPr/>
          </p:nvSpPr>
          <p:spPr>
            <a:xfrm>
              <a:off x="7380312" y="1772816"/>
              <a:ext cx="1152128" cy="1872208"/>
            </a:xfrm>
            <a:prstGeom prst="curvedLeftArrow">
              <a:avLst/>
            </a:prstGeom>
            <a:solidFill>
              <a:srgbClr val="00B0F0"/>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solidFill>
                  <a:schemeClr val="tx1"/>
                </a:solidFill>
              </a:endParaRPr>
            </a:p>
          </p:txBody>
        </p:sp>
      </p:grpSp>
      <p:pic>
        <p:nvPicPr>
          <p:cNvPr id="1239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0156" y="2276872"/>
            <a:ext cx="5022304" cy="355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51520" y="5919083"/>
            <a:ext cx="6246440" cy="246221"/>
          </a:xfrm>
          <a:prstGeom prst="rect">
            <a:avLst/>
          </a:prstGeom>
        </p:spPr>
        <p:txBody>
          <a:bodyPr wrap="square">
            <a:spAutoFit/>
          </a:bodyPr>
          <a:lstStyle/>
          <a:p>
            <a:r>
              <a:rPr lang="fr-CH" sz="1000" dirty="0" smtClean="0">
                <a:solidFill>
                  <a:schemeClr val="bg2"/>
                </a:solidFill>
              </a:rPr>
              <a:t>http://www.metabolon.com/who-we-are/blog/does-population-health-hold-answers-precision-medicine</a:t>
            </a:r>
            <a:endParaRPr lang="fr-CH" sz="1000" dirty="0">
              <a:solidFill>
                <a:schemeClr val="bg2"/>
              </a:solidFill>
            </a:endParaRPr>
          </a:p>
        </p:txBody>
      </p:sp>
      <p:sp>
        <p:nvSpPr>
          <p:cNvPr id="9" name="Rectangle 8"/>
          <p:cNvSpPr/>
          <p:nvPr/>
        </p:nvSpPr>
        <p:spPr>
          <a:xfrm>
            <a:off x="72008" y="5775067"/>
            <a:ext cx="4572000" cy="246221"/>
          </a:xfrm>
          <a:prstGeom prst="rect">
            <a:avLst/>
          </a:prstGeom>
        </p:spPr>
        <p:txBody>
          <a:bodyPr>
            <a:spAutoFit/>
          </a:bodyPr>
          <a:lstStyle/>
          <a:p>
            <a:r>
              <a:rPr lang="fr-CH" sz="1000" dirty="0">
                <a:solidFill>
                  <a:schemeClr val="bg2"/>
                </a:solidFill>
              </a:rPr>
              <a:t>http://environnement.swissmilk.ch/issue/surfaces-agricoles-utiles/</a:t>
            </a:r>
          </a:p>
        </p:txBody>
      </p:sp>
      <p:pic>
        <p:nvPicPr>
          <p:cNvPr id="123909" name="Picture 5" descr="Population Health or Precision Med_shutterstock_67597845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370" y="1908135"/>
            <a:ext cx="3882825" cy="22409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7"/>
          <p:cNvSpPr txBox="1">
            <a:spLocks/>
          </p:cNvSpPr>
          <p:nvPr>
            <p:custDataLst>
              <p:tags r:id="rId2"/>
            </p:custDataLst>
          </p:nvPr>
        </p:nvSpPr>
        <p:spPr>
          <a:xfrm>
            <a:off x="467544" y="1232757"/>
            <a:ext cx="8273949" cy="540060"/>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7" lvl="1" indent="0">
              <a:buClr>
                <a:srgbClr val="7F7F7F"/>
              </a:buClr>
              <a:buNone/>
              <a:tabLst>
                <a:tab pos="271463" algn="l"/>
              </a:tabLst>
            </a:pPr>
            <a:r>
              <a:rPr lang="fr-CH" sz="2400" b="1" dirty="0" smtClean="0"/>
              <a:t>En </a:t>
            </a:r>
            <a:r>
              <a:rPr lang="fr-CH" sz="2400" b="1" dirty="0" smtClean="0"/>
              <a:t>quelques chiffres</a:t>
            </a:r>
          </a:p>
          <a:p>
            <a:pPr marL="1587" lvl="1" indent="0">
              <a:buClr>
                <a:srgbClr val="7F7F7F"/>
              </a:buClr>
              <a:buNone/>
              <a:tabLst>
                <a:tab pos="271463" algn="l"/>
              </a:tabLst>
            </a:pPr>
            <a:endParaRPr lang="fr-CH" sz="2400" b="1" dirty="0" smtClean="0">
              <a:solidFill>
                <a:srgbClr val="7F7F7F"/>
              </a:solidFill>
            </a:endParaRPr>
          </a:p>
          <a:p>
            <a:pPr lvl="1">
              <a:buClr>
                <a:srgbClr val="7F7F7F"/>
              </a:buClr>
              <a:buFont typeface="Wingdings"/>
              <a:buChar char="Ø"/>
              <a:tabLst>
                <a:tab pos="271463" algn="l"/>
              </a:tabLst>
            </a:pPr>
            <a:endParaRPr lang="fr-CH" sz="2400" b="1" dirty="0" smtClean="0">
              <a:solidFill>
                <a:srgbClr val="7F7F7F"/>
              </a:solidFill>
            </a:endParaRPr>
          </a:p>
          <a:p>
            <a:pPr marL="11112" lvl="1" indent="0">
              <a:buClr>
                <a:srgbClr val="7F7F7F"/>
              </a:buClr>
              <a:buNone/>
              <a:tabLst>
                <a:tab pos="271463" algn="l"/>
              </a:tabLst>
            </a:pPr>
            <a:endParaRPr lang="fr-CH" sz="2400" dirty="0" smtClean="0">
              <a:solidFill>
                <a:srgbClr val="7F7F7F"/>
              </a:solidFill>
            </a:endParaRPr>
          </a:p>
        </p:txBody>
      </p:sp>
    </p:spTree>
    <p:extLst>
      <p:ext uri="{BB962C8B-B14F-4D97-AF65-F5344CB8AC3E}">
        <p14:creationId xmlns:p14="http://schemas.microsoft.com/office/powerpoint/2010/main" val="196354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3909"/>
                                        </p:tgtEl>
                                        <p:attrNameLst>
                                          <p:attrName>style.visibility</p:attrName>
                                        </p:attrNameLst>
                                      </p:cBhvr>
                                      <p:to>
                                        <p:strVal val="visible"/>
                                      </p:to>
                                    </p:set>
                                    <p:animEffect transition="in" filter="barn(inVertical)">
                                      <p:cBhvr>
                                        <p:cTn id="7" dur="500"/>
                                        <p:tgtEl>
                                          <p:spTgt spid="1239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3909"/>
                                        </p:tgtEl>
                                      </p:cBhvr>
                                    </p:animEffect>
                                    <p:set>
                                      <p:cBhvr>
                                        <p:cTn id="12" dur="1" fill="hold">
                                          <p:stCondLst>
                                            <p:cond delay="499"/>
                                          </p:stCondLst>
                                        </p:cTn>
                                        <p:tgtEl>
                                          <p:spTgt spid="12390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3907"/>
                                        </p:tgtEl>
                                        <p:attrNameLst>
                                          <p:attrName>style.visibility</p:attrName>
                                        </p:attrNameLst>
                                      </p:cBhvr>
                                      <p:to>
                                        <p:strVal val="visible"/>
                                      </p:to>
                                    </p:set>
                                    <p:animEffect transition="in" filter="fade">
                                      <p:cBhvr>
                                        <p:cTn id="17" dur="1000"/>
                                        <p:tgtEl>
                                          <p:spTgt spid="123907"/>
                                        </p:tgtEl>
                                      </p:cBhvr>
                                    </p:animEffect>
                                    <p:anim calcmode="lin" valueType="num">
                                      <p:cBhvr>
                                        <p:cTn id="18" dur="1000" fill="hold"/>
                                        <p:tgtEl>
                                          <p:spTgt spid="123907"/>
                                        </p:tgtEl>
                                        <p:attrNameLst>
                                          <p:attrName>ppt_x</p:attrName>
                                        </p:attrNameLst>
                                      </p:cBhvr>
                                      <p:tavLst>
                                        <p:tav tm="0">
                                          <p:val>
                                            <p:strVal val="#ppt_x"/>
                                          </p:val>
                                        </p:tav>
                                        <p:tav tm="100000">
                                          <p:val>
                                            <p:strVal val="#ppt_x"/>
                                          </p:val>
                                        </p:tav>
                                      </p:tavLst>
                                    </p:anim>
                                    <p:anim calcmode="lin" valueType="num">
                                      <p:cBhvr>
                                        <p:cTn id="19" dur="1000" fill="hold"/>
                                        <p:tgtEl>
                                          <p:spTgt spid="12390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3907"/>
                                        </p:tgtEl>
                                      </p:cBhvr>
                                    </p:animEffect>
                                    <p:set>
                                      <p:cBhvr>
                                        <p:cTn id="24" dur="1" fill="hold">
                                          <p:stCondLst>
                                            <p:cond delay="499"/>
                                          </p:stCondLst>
                                        </p:cTn>
                                        <p:tgtEl>
                                          <p:spTgt spid="12390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0" name="Picture 4" descr="Image associé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87" t="-1" r="14416" b="-1429"/>
          <a:stretch/>
        </p:blipFill>
        <p:spPr bwMode="auto">
          <a:xfrm>
            <a:off x="0" y="-137096"/>
            <a:ext cx="9144000" cy="71664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3140968"/>
            <a:ext cx="4569267" cy="2945331"/>
          </a:xfrm>
          <a:prstGeom prst="rect">
            <a:avLst/>
          </a:prstGeom>
          <a:solidFill>
            <a:srgbClr val="9966FF">
              <a:alpha val="49000"/>
            </a:srgb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4800" dirty="0" smtClean="0">
                <a:effectLst>
                  <a:outerShdw blurRad="38100" dist="38100" dir="2700000" algn="tl">
                    <a:srgbClr val="000000">
                      <a:alpha val="43137"/>
                    </a:srgbClr>
                  </a:outerShdw>
                </a:effectLst>
              </a:rPr>
              <a:t>Contexte</a:t>
            </a:r>
            <a:endParaRPr lang="fr-CH" sz="4800" dirty="0">
              <a:effectLst>
                <a:outerShdw blurRad="38100" dist="38100" dir="2700000" algn="tl">
                  <a:srgbClr val="000000">
                    <a:alpha val="43137"/>
                  </a:srgbClr>
                </a:outerShdw>
              </a:effectLst>
            </a:endParaRPr>
          </a:p>
        </p:txBody>
      </p:sp>
      <p:sp>
        <p:nvSpPr>
          <p:cNvPr id="3" name="Rectangle 2"/>
          <p:cNvSpPr/>
          <p:nvPr/>
        </p:nvSpPr>
        <p:spPr>
          <a:xfrm>
            <a:off x="0" y="6093296"/>
            <a:ext cx="3635896" cy="830997"/>
          </a:xfrm>
          <a:prstGeom prst="rect">
            <a:avLst/>
          </a:prstGeom>
        </p:spPr>
        <p:txBody>
          <a:bodyPr wrap="square">
            <a:spAutoFit/>
          </a:bodyPr>
          <a:lstStyle/>
          <a:p>
            <a:r>
              <a:rPr lang="fr-CH" sz="1200" dirty="0">
                <a:solidFill>
                  <a:schemeClr val="bg2"/>
                </a:solidFill>
              </a:rPr>
              <a:t>http://www.hec.fr/Knowledge/Technologies-et-Operations/IT-et-Systemes-d-Information/Reseaux-de-communication-Comment-l-information-se-transmet-elle</a:t>
            </a:r>
          </a:p>
        </p:txBody>
      </p:sp>
    </p:spTree>
    <p:extLst>
      <p:ext uri="{BB962C8B-B14F-4D97-AF65-F5344CB8AC3E}">
        <p14:creationId xmlns:p14="http://schemas.microsoft.com/office/powerpoint/2010/main" val="591036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457200" y="304800"/>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smtClean="0">
                <a:latin typeface="Arial" charset="0"/>
              </a:rPr>
              <a:t>Contexte</a:t>
            </a:r>
            <a:endParaRPr lang="fr-CH" dirty="0">
              <a:latin typeface="Arial" charset="0"/>
            </a:endParaRPr>
          </a:p>
          <a:p>
            <a:r>
              <a:rPr lang="fr-CH" dirty="0">
                <a:latin typeface="Arial" charset="0"/>
              </a:rPr>
              <a:t>—</a:t>
            </a:r>
            <a:endParaRPr lang="fr-CH" dirty="0"/>
          </a:p>
        </p:txBody>
      </p:sp>
      <p:grpSp>
        <p:nvGrpSpPr>
          <p:cNvPr id="51" name="Groupe 50"/>
          <p:cNvGrpSpPr/>
          <p:nvPr/>
        </p:nvGrpSpPr>
        <p:grpSpPr>
          <a:xfrm>
            <a:off x="1532598" y="1467791"/>
            <a:ext cx="7215866" cy="3491966"/>
            <a:chOff x="1532598" y="909846"/>
            <a:chExt cx="7215866" cy="3491966"/>
          </a:xfrm>
        </p:grpSpPr>
        <p:sp>
          <p:nvSpPr>
            <p:cNvPr id="21" name="Rectangle 20"/>
            <p:cNvSpPr/>
            <p:nvPr/>
          </p:nvSpPr>
          <p:spPr>
            <a:xfrm>
              <a:off x="6941128" y="909846"/>
              <a:ext cx="1807336" cy="9716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1532598" y="2134545"/>
              <a:ext cx="1749034" cy="9716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6970279" y="3430126"/>
              <a:ext cx="1749034" cy="971686"/>
            </a:xfrm>
            <a:prstGeom prst="rect">
              <a:avLst/>
            </a:pr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157" y="2608277"/>
            <a:ext cx="1896385" cy="1865389"/>
          </a:xfrm>
          <a:prstGeom prst="rect">
            <a:avLst/>
          </a:prstGeom>
        </p:spPr>
      </p:pic>
      <p:grpSp>
        <p:nvGrpSpPr>
          <p:cNvPr id="3" name="Groupe 2"/>
          <p:cNvGrpSpPr/>
          <p:nvPr/>
        </p:nvGrpSpPr>
        <p:grpSpPr>
          <a:xfrm>
            <a:off x="4964367" y="404664"/>
            <a:ext cx="3539481" cy="2077246"/>
            <a:chOff x="4932040" y="980728"/>
            <a:chExt cx="3539481" cy="2077246"/>
          </a:xfrm>
        </p:grpSpPr>
        <p:pic>
          <p:nvPicPr>
            <p:cNvPr id="1228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980728"/>
              <a:ext cx="3539481" cy="171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531427" y="2814318"/>
              <a:ext cx="2819401"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1600" dirty="0" smtClean="0"/>
                <a:t>Modes de consommation</a:t>
              </a:r>
            </a:p>
          </p:txBody>
        </p:sp>
      </p:grpSp>
      <p:grpSp>
        <p:nvGrpSpPr>
          <p:cNvPr id="4" name="Groupe 3"/>
          <p:cNvGrpSpPr/>
          <p:nvPr/>
        </p:nvGrpSpPr>
        <p:grpSpPr>
          <a:xfrm>
            <a:off x="462231" y="3407506"/>
            <a:ext cx="2819401" cy="2109726"/>
            <a:chOff x="405326" y="3795178"/>
            <a:chExt cx="2819401" cy="2109726"/>
          </a:xfrm>
        </p:grpSpPr>
        <p:pic>
          <p:nvPicPr>
            <p:cNvPr id="122885" name="Picture 5" descr="https://eurodroits.files.wordpress.com/2016/11/citoyennete.jpg?w=6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615" y="3795178"/>
              <a:ext cx="2786112" cy="174343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405326" y="5661248"/>
              <a:ext cx="2819401"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1600" dirty="0" smtClean="0"/>
                <a:t>Politique</a:t>
              </a:r>
            </a:p>
          </p:txBody>
        </p:sp>
      </p:grpSp>
      <p:sp>
        <p:nvSpPr>
          <p:cNvPr id="5" name="Rectangle 4"/>
          <p:cNvSpPr/>
          <p:nvPr/>
        </p:nvSpPr>
        <p:spPr>
          <a:xfrm>
            <a:off x="-180528" y="5915976"/>
            <a:ext cx="8448591" cy="246221"/>
          </a:xfrm>
          <a:prstGeom prst="rect">
            <a:avLst/>
          </a:prstGeom>
        </p:spPr>
        <p:txBody>
          <a:bodyPr wrap="square">
            <a:spAutoFit/>
          </a:bodyPr>
          <a:lstStyle/>
          <a:p>
            <a:r>
              <a:rPr lang="fr-CH" sz="1000" dirty="0">
                <a:solidFill>
                  <a:schemeClr val="bg2"/>
                </a:solidFill>
              </a:rPr>
              <a:t>https://europe-liberte-securite-justice.org/2016/11/17/lareplique-ces-initiatives-citoyennes-qui-defendent-les-valeurs-europeennes/</a:t>
            </a:r>
          </a:p>
        </p:txBody>
      </p:sp>
      <p:grpSp>
        <p:nvGrpSpPr>
          <p:cNvPr id="7" name="Groupe 6"/>
          <p:cNvGrpSpPr/>
          <p:nvPr/>
        </p:nvGrpSpPr>
        <p:grpSpPr>
          <a:xfrm>
            <a:off x="611560" y="1249785"/>
            <a:ext cx="3041199" cy="1747167"/>
            <a:chOff x="611560" y="1219551"/>
            <a:chExt cx="3041199" cy="1747167"/>
          </a:xfrm>
        </p:grpSpPr>
        <p:pic>
          <p:nvPicPr>
            <p:cNvPr id="122887" name="Picture 7" descr="de-economie-van-de-toekomst-is-gro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1219551"/>
              <a:ext cx="3041199" cy="1468165"/>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611560" y="2723062"/>
              <a:ext cx="2819401"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1600" dirty="0" smtClean="0"/>
                <a:t>Economie</a:t>
              </a:r>
            </a:p>
          </p:txBody>
        </p:sp>
      </p:grpSp>
      <p:sp>
        <p:nvSpPr>
          <p:cNvPr id="8" name="Rectangle 7"/>
          <p:cNvSpPr/>
          <p:nvPr/>
        </p:nvSpPr>
        <p:spPr>
          <a:xfrm>
            <a:off x="-612576" y="5775067"/>
            <a:ext cx="6617475" cy="246221"/>
          </a:xfrm>
          <a:prstGeom prst="rect">
            <a:avLst/>
          </a:prstGeom>
        </p:spPr>
        <p:txBody>
          <a:bodyPr wrap="square">
            <a:spAutoFit/>
          </a:bodyPr>
          <a:lstStyle/>
          <a:p>
            <a:r>
              <a:rPr lang="fr-CH" sz="1000" dirty="0">
                <a:solidFill>
                  <a:schemeClr val="bg2"/>
                </a:solidFill>
              </a:rPr>
              <a:t>http://beleggersplaats.com/nieuws/de-economie-van-de-toekomst-is-groen/6155/</a:t>
            </a:r>
          </a:p>
        </p:txBody>
      </p:sp>
      <p:grpSp>
        <p:nvGrpSpPr>
          <p:cNvPr id="12" name="Groupe 11"/>
          <p:cNvGrpSpPr/>
          <p:nvPr/>
        </p:nvGrpSpPr>
        <p:grpSpPr>
          <a:xfrm>
            <a:off x="5563754" y="3236268"/>
            <a:ext cx="2819401" cy="2519176"/>
            <a:chOff x="5563754" y="3236268"/>
            <a:chExt cx="2819401" cy="2519176"/>
          </a:xfrm>
        </p:grpSpPr>
        <p:pic>
          <p:nvPicPr>
            <p:cNvPr id="122889" name="Picture 9" descr="http://centre.franceolympique.com/centre/fichiers/Image/Emploi/2014/groupement-mutualisat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8933" y="3236268"/>
              <a:ext cx="2249041" cy="2274708"/>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p:cNvSpPr txBox="1"/>
            <p:nvPr/>
          </p:nvSpPr>
          <p:spPr>
            <a:xfrm>
              <a:off x="5563754" y="5511788"/>
              <a:ext cx="2819401"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1600" dirty="0" smtClean="0"/>
                <a:t>Groupements</a:t>
              </a:r>
            </a:p>
          </p:txBody>
        </p:sp>
      </p:grpSp>
      <p:sp>
        <p:nvSpPr>
          <p:cNvPr id="13" name="Rectangle 12"/>
          <p:cNvSpPr/>
          <p:nvPr/>
        </p:nvSpPr>
        <p:spPr>
          <a:xfrm>
            <a:off x="-396552" y="5631051"/>
            <a:ext cx="4572000" cy="246221"/>
          </a:xfrm>
          <a:prstGeom prst="rect">
            <a:avLst/>
          </a:prstGeom>
        </p:spPr>
        <p:txBody>
          <a:bodyPr>
            <a:spAutoFit/>
          </a:bodyPr>
          <a:lstStyle/>
          <a:p>
            <a:r>
              <a:rPr lang="fr-CH" sz="1000" dirty="0">
                <a:solidFill>
                  <a:schemeClr val="bg2"/>
                </a:solidFill>
              </a:rPr>
              <a:t>http://centre.franceolympique.com/art.php?id=57874</a:t>
            </a:r>
          </a:p>
        </p:txBody>
      </p:sp>
      <p:sp>
        <p:nvSpPr>
          <p:cNvPr id="29" name="Double flèche horizontale 28"/>
          <p:cNvSpPr/>
          <p:nvPr/>
        </p:nvSpPr>
        <p:spPr>
          <a:xfrm>
            <a:off x="3430961" y="1260545"/>
            <a:ext cx="1861119" cy="207245"/>
          </a:xfrm>
          <a:prstGeom prst="leftRightArrow">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41" name="Double flèche horizontale 40"/>
          <p:cNvSpPr/>
          <p:nvPr/>
        </p:nvSpPr>
        <p:spPr>
          <a:xfrm rot="1955013">
            <a:off x="2966794" y="2764952"/>
            <a:ext cx="584983" cy="277721"/>
          </a:xfrm>
          <a:prstGeom prst="leftRightArrow">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42" name="Double flèche horizontale 41"/>
          <p:cNvSpPr/>
          <p:nvPr/>
        </p:nvSpPr>
        <p:spPr>
          <a:xfrm rot="18636683">
            <a:off x="3424653" y="4389215"/>
            <a:ext cx="584983" cy="252374"/>
          </a:xfrm>
          <a:prstGeom prst="leftRightArrow">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43" name="Double flèche horizontale 42"/>
          <p:cNvSpPr/>
          <p:nvPr/>
        </p:nvSpPr>
        <p:spPr>
          <a:xfrm rot="1955013">
            <a:off x="5239417" y="4203975"/>
            <a:ext cx="584983" cy="291571"/>
          </a:xfrm>
          <a:prstGeom prst="leftRightArrow">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44" name="Double flèche horizontale 43"/>
          <p:cNvSpPr/>
          <p:nvPr/>
        </p:nvSpPr>
        <p:spPr>
          <a:xfrm rot="18636683">
            <a:off x="5162573" y="2381477"/>
            <a:ext cx="584983" cy="312447"/>
          </a:xfrm>
          <a:prstGeom prst="leftRightArrow">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45" name="Double flèche horizontale 44"/>
          <p:cNvSpPr/>
          <p:nvPr/>
        </p:nvSpPr>
        <p:spPr>
          <a:xfrm rot="5400000">
            <a:off x="1757693" y="3169994"/>
            <a:ext cx="521649" cy="227280"/>
          </a:xfrm>
          <a:prstGeom prst="leftRightArrow">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46" name="Double flèche horizontale 45"/>
          <p:cNvSpPr/>
          <p:nvPr/>
        </p:nvSpPr>
        <p:spPr>
          <a:xfrm>
            <a:off x="3715873" y="5061883"/>
            <a:ext cx="1861119" cy="178106"/>
          </a:xfrm>
          <a:prstGeom prst="leftRightArrow">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47" name="Double flèche horizontale 46"/>
          <p:cNvSpPr/>
          <p:nvPr/>
        </p:nvSpPr>
        <p:spPr>
          <a:xfrm rot="5400000">
            <a:off x="6850366" y="2734709"/>
            <a:ext cx="521649" cy="250209"/>
          </a:xfrm>
          <a:prstGeom prst="leftRightArrow">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941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1000" fill="hold"/>
                                        <p:tgtEl>
                                          <p:spTgt spid="4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1000"/>
                                        <p:tgtEl>
                                          <p:spTgt spid="46"/>
                                        </p:tgtEl>
                                      </p:cBhvr>
                                    </p:animEffect>
                                    <p:anim calcmode="lin" valueType="num">
                                      <p:cBhvr>
                                        <p:cTn id="81" dur="1000" fill="hold"/>
                                        <p:tgtEl>
                                          <p:spTgt spid="46"/>
                                        </p:tgtEl>
                                        <p:attrNameLst>
                                          <p:attrName>ppt_x</p:attrName>
                                        </p:attrNameLst>
                                      </p:cBhvr>
                                      <p:tavLst>
                                        <p:tav tm="0">
                                          <p:val>
                                            <p:strVal val="#ppt_x"/>
                                          </p:val>
                                        </p:tav>
                                        <p:tav tm="100000">
                                          <p:val>
                                            <p:strVal val="#ppt_x"/>
                                          </p:val>
                                        </p:tav>
                                      </p:tavLst>
                                    </p:anim>
                                    <p:anim calcmode="lin" valueType="num">
                                      <p:cBhvr>
                                        <p:cTn id="82" dur="1000" fill="hold"/>
                                        <p:tgtEl>
                                          <p:spTgt spid="4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1000"/>
                                        <p:tgtEl>
                                          <p:spTgt spid="45"/>
                                        </p:tgtEl>
                                      </p:cBhvr>
                                    </p:animEffect>
                                    <p:anim calcmode="lin" valueType="num">
                                      <p:cBhvr>
                                        <p:cTn id="86" dur="1000" fill="hold"/>
                                        <p:tgtEl>
                                          <p:spTgt spid="45"/>
                                        </p:tgtEl>
                                        <p:attrNameLst>
                                          <p:attrName>ppt_x</p:attrName>
                                        </p:attrNameLst>
                                      </p:cBhvr>
                                      <p:tavLst>
                                        <p:tav tm="0">
                                          <p:val>
                                            <p:strVal val="#ppt_x"/>
                                          </p:val>
                                        </p:tav>
                                        <p:tav tm="100000">
                                          <p:val>
                                            <p:strVal val="#ppt_x"/>
                                          </p:val>
                                        </p:tav>
                                      </p:tavLst>
                                    </p:anim>
                                    <p:anim calcmode="lin" valueType="num">
                                      <p:cBhvr>
                                        <p:cTn id="8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1" grpId="0" animBg="1"/>
      <p:bldP spid="42" grpId="0" animBg="1"/>
      <p:bldP spid="43" grpId="0" animBg="1"/>
      <p:bldP spid="44" grpId="0" animBg="1"/>
      <p:bldP spid="45" grpId="0" animBg="1"/>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33256"/>
            <a:ext cx="9144000" cy="1196752"/>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pic>
        <p:nvPicPr>
          <p:cNvPr id="124930" name="Picture 2" descr="Résultat de recherche d'images pour &quot;formation&quot;">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86" t="5996" r="2259" b="13020"/>
          <a:stretch/>
        </p:blipFill>
        <p:spPr bwMode="auto">
          <a:xfrm rot="631148">
            <a:off x="4992611" y="3791817"/>
            <a:ext cx="4341949" cy="2655043"/>
          </a:xfrm>
          <a:prstGeom prst="rect">
            <a:avLst/>
          </a:prstGeom>
          <a:noFill/>
          <a:extLst>
            <a:ext uri="{909E8E84-426E-40DD-AFC4-6F175D3DCCD1}">
              <a14:hiddenFill xmlns:a14="http://schemas.microsoft.com/office/drawing/2010/main">
                <a:solidFill>
                  <a:srgbClr val="FFFFFF"/>
                </a:solidFill>
              </a14:hiddenFill>
            </a:ext>
          </a:extLst>
        </p:spPr>
      </p:pic>
      <p:pic>
        <p:nvPicPr>
          <p:cNvPr id="164872" name="Picture 8" descr="Image associé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48" y="620688"/>
            <a:ext cx="9119364" cy="3312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7224" y="6525344"/>
            <a:ext cx="8903496" cy="246221"/>
          </a:xfrm>
          <a:prstGeom prst="rect">
            <a:avLst/>
          </a:prstGeom>
        </p:spPr>
        <p:txBody>
          <a:bodyPr wrap="square">
            <a:spAutoFit/>
          </a:bodyPr>
          <a:lstStyle/>
          <a:p>
            <a:pPr algn="l" defTabSz="914400" eaLnBrk="0" hangingPunct="0">
              <a:spcBef>
                <a:spcPct val="30000"/>
              </a:spcBef>
              <a:defRPr/>
            </a:pPr>
            <a:r>
              <a:rPr lang="fr-CH" sz="1000" dirty="0">
                <a:solidFill>
                  <a:schemeClr val="bg2"/>
                </a:solidFill>
              </a:rPr>
              <a:t>https://www.people-base-cbm.com/fr/p-politique-remuneration-strategie-audit-ingenierie.html</a:t>
            </a:r>
          </a:p>
        </p:txBody>
      </p:sp>
      <p:sp>
        <p:nvSpPr>
          <p:cNvPr id="3" name="Rectangle 2"/>
          <p:cNvSpPr/>
          <p:nvPr/>
        </p:nvSpPr>
        <p:spPr>
          <a:xfrm>
            <a:off x="35496" y="6669360"/>
            <a:ext cx="6462464" cy="246221"/>
          </a:xfrm>
          <a:prstGeom prst="rect">
            <a:avLst/>
          </a:prstGeom>
        </p:spPr>
        <p:txBody>
          <a:bodyPr wrap="square">
            <a:spAutoFit/>
          </a:bodyPr>
          <a:lstStyle/>
          <a:p>
            <a:r>
              <a:rPr lang="fr-CH" sz="1000" dirty="0">
                <a:solidFill>
                  <a:schemeClr val="bg2"/>
                </a:solidFill>
              </a:rPr>
              <a:t>https://www.docendi.com/blog/reforme-formation-professionnelle-objectif-renouvellement-des-competences/</a:t>
            </a:r>
          </a:p>
        </p:txBody>
      </p:sp>
    </p:spTree>
    <p:extLst>
      <p:ext uri="{BB962C8B-B14F-4D97-AF65-F5344CB8AC3E}">
        <p14:creationId xmlns:p14="http://schemas.microsoft.com/office/powerpoint/2010/main" val="621434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 name="Groupe 50"/>
          <p:cNvGrpSpPr/>
          <p:nvPr/>
        </p:nvGrpSpPr>
        <p:grpSpPr>
          <a:xfrm>
            <a:off x="1532598" y="1467791"/>
            <a:ext cx="7215866" cy="3491966"/>
            <a:chOff x="1532598" y="909846"/>
            <a:chExt cx="7215866" cy="3491966"/>
          </a:xfrm>
        </p:grpSpPr>
        <p:sp>
          <p:nvSpPr>
            <p:cNvPr id="21" name="Rectangle 20"/>
            <p:cNvSpPr/>
            <p:nvPr/>
          </p:nvSpPr>
          <p:spPr>
            <a:xfrm>
              <a:off x="6941128" y="909846"/>
              <a:ext cx="1807336" cy="9716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1532598" y="2134545"/>
              <a:ext cx="1749034" cy="9716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6970279" y="3430126"/>
              <a:ext cx="1749034" cy="971686"/>
            </a:xfrm>
            <a:prstGeom prst="rect">
              <a:avLst/>
            </a:pr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grpSp>
      <p:pic>
        <p:nvPicPr>
          <p:cNvPr id="1218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50" y="332656"/>
            <a:ext cx="8938046" cy="645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13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457200" y="304800"/>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err="1" smtClean="0">
                <a:latin typeface="Arial" charset="0"/>
              </a:rPr>
              <a:t>Grangeneuve</a:t>
            </a:r>
            <a:endParaRPr lang="fr-CH" dirty="0" smtClean="0">
              <a:latin typeface="Arial" charset="0"/>
            </a:endParaRPr>
          </a:p>
          <a:p>
            <a:r>
              <a:rPr lang="fr-CH" dirty="0" smtClean="0">
                <a:latin typeface="Arial" charset="0"/>
              </a:rPr>
              <a:t>—</a:t>
            </a:r>
            <a:endParaRPr lang="fr-CH" dirty="0"/>
          </a:p>
        </p:txBody>
      </p:sp>
      <p:sp>
        <p:nvSpPr>
          <p:cNvPr id="5" name="Text Placeholder 27"/>
          <p:cNvSpPr txBox="1">
            <a:spLocks/>
          </p:cNvSpPr>
          <p:nvPr>
            <p:custDataLst>
              <p:tags r:id="rId2"/>
            </p:custDataLst>
          </p:nvPr>
        </p:nvSpPr>
        <p:spPr>
          <a:xfrm>
            <a:off x="3203848" y="2380169"/>
            <a:ext cx="5760640" cy="1080120"/>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7F7F7F"/>
              </a:buClr>
              <a:buFont typeface="Wingdings"/>
              <a:buChar char="Ø"/>
              <a:tabLst>
                <a:tab pos="271463" algn="l"/>
              </a:tabLst>
            </a:pPr>
            <a:r>
              <a:rPr lang="fr-CH" sz="2400" b="1" dirty="0" smtClean="0">
                <a:solidFill>
                  <a:srgbClr val="7F7F7F"/>
                </a:solidFill>
              </a:rPr>
              <a:t>Développer leurs bases techniques </a:t>
            </a:r>
          </a:p>
          <a:p>
            <a:pPr marL="1587" lvl="1" indent="0">
              <a:buClr>
                <a:srgbClr val="7F7F7F"/>
              </a:buClr>
              <a:buNone/>
              <a:tabLst>
                <a:tab pos="271463" algn="l"/>
              </a:tabLst>
            </a:pPr>
            <a:endParaRPr lang="fr-CH" sz="2400" b="1" dirty="0" smtClean="0">
              <a:solidFill>
                <a:srgbClr val="7F7F7F"/>
              </a:solidFill>
            </a:endParaRPr>
          </a:p>
          <a:p>
            <a:pPr lvl="1">
              <a:buClr>
                <a:srgbClr val="7F7F7F"/>
              </a:buClr>
              <a:buFont typeface="Wingdings"/>
              <a:buChar char="Ø"/>
              <a:tabLst>
                <a:tab pos="271463" algn="l"/>
              </a:tabLst>
            </a:pPr>
            <a:endParaRPr lang="fr-CH" sz="2400" b="1" dirty="0" smtClean="0">
              <a:solidFill>
                <a:srgbClr val="7F7F7F"/>
              </a:solidFill>
            </a:endParaRPr>
          </a:p>
          <a:p>
            <a:pPr marL="11112" lvl="1" indent="0">
              <a:buClr>
                <a:srgbClr val="7F7F7F"/>
              </a:buClr>
              <a:buNone/>
              <a:tabLst>
                <a:tab pos="271463" algn="l"/>
              </a:tabLst>
            </a:pPr>
            <a:endParaRPr lang="fr-CH" sz="2400" dirty="0" smtClean="0">
              <a:solidFill>
                <a:srgbClr val="7F7F7F"/>
              </a:solidFill>
            </a:endParaRPr>
          </a:p>
        </p:txBody>
      </p:sp>
      <p:grpSp>
        <p:nvGrpSpPr>
          <p:cNvPr id="4" name="Groupe 3"/>
          <p:cNvGrpSpPr/>
          <p:nvPr/>
        </p:nvGrpSpPr>
        <p:grpSpPr>
          <a:xfrm>
            <a:off x="251520" y="2029559"/>
            <a:ext cx="2448104" cy="3775705"/>
            <a:chOff x="457200" y="1196753"/>
            <a:chExt cx="2632099" cy="4126934"/>
          </a:xfrm>
        </p:grpSpPr>
        <p:pic>
          <p:nvPicPr>
            <p:cNvPr id="3" name="Imag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1196753"/>
              <a:ext cx="2632099" cy="2632099"/>
            </a:xfrm>
            <a:prstGeom prst="rect">
              <a:avLst/>
            </a:prstGeom>
          </p:spPr>
        </p:pic>
        <p:sp>
          <p:nvSpPr>
            <p:cNvPr id="8" name="Text Placeholder 27"/>
            <p:cNvSpPr txBox="1">
              <a:spLocks/>
            </p:cNvSpPr>
            <p:nvPr>
              <p:custDataLst>
                <p:tags r:id="rId6"/>
              </p:custDataLst>
            </p:nvPr>
          </p:nvSpPr>
          <p:spPr>
            <a:xfrm>
              <a:off x="797443" y="3883527"/>
              <a:ext cx="2137196" cy="1440160"/>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H" sz="2800" b="1" dirty="0" smtClean="0">
                  <a:solidFill>
                    <a:srgbClr val="CC6600"/>
                  </a:solidFill>
                </a:rPr>
                <a:t>Produire</a:t>
              </a:r>
            </a:p>
          </p:txBody>
        </p:sp>
      </p:grpSp>
      <p:sp>
        <p:nvSpPr>
          <p:cNvPr id="9" name="Text Placeholder 27"/>
          <p:cNvSpPr txBox="1">
            <a:spLocks/>
          </p:cNvSpPr>
          <p:nvPr>
            <p:custDataLst>
              <p:tags r:id="rId3"/>
            </p:custDataLst>
          </p:nvPr>
        </p:nvSpPr>
        <p:spPr>
          <a:xfrm>
            <a:off x="3203848" y="2996952"/>
            <a:ext cx="5760640" cy="936104"/>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7F7F7F"/>
              </a:buClr>
              <a:buFont typeface="Wingdings"/>
              <a:buChar char="Ø"/>
              <a:tabLst>
                <a:tab pos="271463" algn="l"/>
              </a:tabLst>
            </a:pPr>
            <a:r>
              <a:rPr lang="fr-CH" sz="2400" b="1" dirty="0" smtClean="0">
                <a:solidFill>
                  <a:srgbClr val="7F7F7F"/>
                </a:solidFill>
              </a:rPr>
              <a:t>Renforcer leurs compétences technico-économiques</a:t>
            </a:r>
          </a:p>
          <a:p>
            <a:pPr marL="1587" lvl="1" indent="0">
              <a:buClr>
                <a:srgbClr val="7F7F7F"/>
              </a:buClr>
              <a:buNone/>
              <a:tabLst>
                <a:tab pos="271463" algn="l"/>
              </a:tabLst>
            </a:pPr>
            <a:endParaRPr lang="fr-CH" sz="2400" b="1" dirty="0" smtClean="0">
              <a:solidFill>
                <a:srgbClr val="7F7F7F"/>
              </a:solidFill>
            </a:endParaRPr>
          </a:p>
          <a:p>
            <a:pPr lvl="1">
              <a:buClr>
                <a:srgbClr val="7F7F7F"/>
              </a:buClr>
              <a:buFont typeface="Wingdings"/>
              <a:buChar char="Ø"/>
              <a:tabLst>
                <a:tab pos="271463" algn="l"/>
              </a:tabLst>
            </a:pPr>
            <a:endParaRPr lang="fr-CH" sz="2400" b="1" dirty="0" smtClean="0">
              <a:solidFill>
                <a:srgbClr val="7F7F7F"/>
              </a:solidFill>
            </a:endParaRPr>
          </a:p>
          <a:p>
            <a:pPr marL="11112" lvl="1" indent="0">
              <a:buClr>
                <a:srgbClr val="7F7F7F"/>
              </a:buClr>
              <a:buNone/>
              <a:tabLst>
                <a:tab pos="271463" algn="l"/>
              </a:tabLst>
            </a:pPr>
            <a:endParaRPr lang="fr-CH" sz="2400" dirty="0" smtClean="0">
              <a:solidFill>
                <a:srgbClr val="7F7F7F"/>
              </a:solidFill>
            </a:endParaRPr>
          </a:p>
        </p:txBody>
      </p:sp>
      <p:sp>
        <p:nvSpPr>
          <p:cNvPr id="11" name="Text Placeholder 27"/>
          <p:cNvSpPr txBox="1">
            <a:spLocks/>
          </p:cNvSpPr>
          <p:nvPr>
            <p:custDataLst>
              <p:tags r:id="rId4"/>
            </p:custDataLst>
          </p:nvPr>
        </p:nvSpPr>
        <p:spPr>
          <a:xfrm>
            <a:off x="3258659" y="3933056"/>
            <a:ext cx="5760640" cy="936104"/>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7F7F7F"/>
              </a:buClr>
              <a:buFont typeface="Wingdings"/>
              <a:buChar char="Ø"/>
              <a:tabLst>
                <a:tab pos="271463" algn="l"/>
              </a:tabLst>
            </a:pPr>
            <a:r>
              <a:rPr lang="fr-CH" sz="2400" b="1" dirty="0" smtClean="0">
                <a:solidFill>
                  <a:srgbClr val="7F7F7F"/>
                </a:solidFill>
              </a:rPr>
              <a:t>Développer leurs compétences entrepreneuriales </a:t>
            </a:r>
          </a:p>
          <a:p>
            <a:pPr marL="1587" lvl="1" indent="0">
              <a:buClr>
                <a:srgbClr val="7F7F7F"/>
              </a:buClr>
              <a:buNone/>
              <a:tabLst>
                <a:tab pos="271463" algn="l"/>
              </a:tabLst>
            </a:pPr>
            <a:endParaRPr lang="fr-CH" sz="2400" b="1" dirty="0" smtClean="0">
              <a:solidFill>
                <a:srgbClr val="7F7F7F"/>
              </a:solidFill>
            </a:endParaRPr>
          </a:p>
          <a:p>
            <a:pPr lvl="1">
              <a:buClr>
                <a:srgbClr val="7F7F7F"/>
              </a:buClr>
              <a:buFont typeface="Wingdings"/>
              <a:buChar char="Ø"/>
              <a:tabLst>
                <a:tab pos="271463" algn="l"/>
              </a:tabLst>
            </a:pPr>
            <a:endParaRPr lang="fr-CH" sz="2400" b="1" dirty="0" smtClean="0">
              <a:solidFill>
                <a:srgbClr val="7F7F7F"/>
              </a:solidFill>
            </a:endParaRPr>
          </a:p>
          <a:p>
            <a:pPr marL="11112" lvl="1" indent="0">
              <a:buClr>
                <a:srgbClr val="7F7F7F"/>
              </a:buClr>
              <a:buNone/>
              <a:tabLst>
                <a:tab pos="271463" algn="l"/>
              </a:tabLst>
            </a:pPr>
            <a:endParaRPr lang="fr-CH" sz="2400" dirty="0" smtClean="0">
              <a:solidFill>
                <a:srgbClr val="7F7F7F"/>
              </a:solidFill>
            </a:endParaRPr>
          </a:p>
        </p:txBody>
      </p:sp>
      <p:sp>
        <p:nvSpPr>
          <p:cNvPr id="10" name="Text Placeholder 27"/>
          <p:cNvSpPr txBox="1">
            <a:spLocks/>
          </p:cNvSpPr>
          <p:nvPr>
            <p:custDataLst>
              <p:tags r:id="rId5"/>
            </p:custDataLst>
          </p:nvPr>
        </p:nvSpPr>
        <p:spPr>
          <a:xfrm>
            <a:off x="467544" y="1232757"/>
            <a:ext cx="8273949" cy="540060"/>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7" lvl="1" indent="0">
              <a:buClr>
                <a:srgbClr val="7F7F7F"/>
              </a:buClr>
              <a:buNone/>
              <a:tabLst>
                <a:tab pos="271463" algn="l"/>
              </a:tabLst>
            </a:pPr>
            <a:r>
              <a:rPr lang="fr-CH" sz="2400" b="1" dirty="0" smtClean="0"/>
              <a:t>Axes de formation des élèves</a:t>
            </a:r>
          </a:p>
          <a:p>
            <a:pPr marL="1587" lvl="1" indent="0">
              <a:buClr>
                <a:srgbClr val="7F7F7F"/>
              </a:buClr>
              <a:buNone/>
              <a:tabLst>
                <a:tab pos="271463" algn="l"/>
              </a:tabLst>
            </a:pPr>
            <a:endParaRPr lang="fr-CH" sz="2400" b="1" dirty="0" smtClean="0">
              <a:solidFill>
                <a:srgbClr val="7F7F7F"/>
              </a:solidFill>
            </a:endParaRPr>
          </a:p>
          <a:p>
            <a:pPr lvl="1">
              <a:buClr>
                <a:srgbClr val="7F7F7F"/>
              </a:buClr>
              <a:buFont typeface="Wingdings"/>
              <a:buChar char="Ø"/>
              <a:tabLst>
                <a:tab pos="271463" algn="l"/>
              </a:tabLst>
            </a:pPr>
            <a:endParaRPr lang="fr-CH" sz="2400" b="1" dirty="0" smtClean="0">
              <a:solidFill>
                <a:srgbClr val="7F7F7F"/>
              </a:solidFill>
            </a:endParaRPr>
          </a:p>
          <a:p>
            <a:pPr marL="11112" lvl="1" indent="0">
              <a:buClr>
                <a:srgbClr val="7F7F7F"/>
              </a:buClr>
              <a:buNone/>
              <a:tabLst>
                <a:tab pos="271463" algn="l"/>
              </a:tabLst>
            </a:pPr>
            <a:endParaRPr lang="fr-CH" sz="2400" dirty="0" smtClean="0">
              <a:solidFill>
                <a:srgbClr val="7F7F7F"/>
              </a:solidFill>
            </a:endParaRPr>
          </a:p>
        </p:txBody>
      </p:sp>
    </p:spTree>
    <p:extLst>
      <p:ext uri="{BB962C8B-B14F-4D97-AF65-F5344CB8AC3E}">
        <p14:creationId xmlns:p14="http://schemas.microsoft.com/office/powerpoint/2010/main" val="84332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8"/>
          <p:cNvSpPr txBox="1">
            <a:spLocks/>
          </p:cNvSpPr>
          <p:nvPr>
            <p:custDataLst>
              <p:tags r:id="rId1"/>
            </p:custDataLst>
          </p:nvPr>
        </p:nvSpPr>
        <p:spPr>
          <a:xfrm>
            <a:off x="457200" y="304800"/>
            <a:ext cx="8242300" cy="984885"/>
          </a:xfrm>
          <a:prstGeom prst="rect">
            <a:avLst/>
          </a:prstGeom>
        </p:spPr>
        <p:txBody>
          <a:bodyPr/>
          <a:lst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dirty="0" err="1" smtClean="0">
                <a:latin typeface="Arial" charset="0"/>
              </a:rPr>
              <a:t>Grangeneuve</a:t>
            </a:r>
            <a:endParaRPr lang="fr-CH" dirty="0">
              <a:latin typeface="Arial" charset="0"/>
            </a:endParaRPr>
          </a:p>
          <a:p>
            <a:r>
              <a:rPr lang="fr-CH" dirty="0" smtClean="0">
                <a:latin typeface="Arial" charset="0"/>
              </a:rPr>
              <a:t>—</a:t>
            </a:r>
            <a:endParaRPr lang="fr-CH" dirty="0"/>
          </a:p>
        </p:txBody>
      </p:sp>
      <p:sp>
        <p:nvSpPr>
          <p:cNvPr id="8" name="Text Placeholder 27"/>
          <p:cNvSpPr txBox="1">
            <a:spLocks/>
          </p:cNvSpPr>
          <p:nvPr>
            <p:custDataLst>
              <p:tags r:id="rId2"/>
            </p:custDataLst>
          </p:nvPr>
        </p:nvSpPr>
        <p:spPr>
          <a:xfrm>
            <a:off x="3108796" y="3636904"/>
            <a:ext cx="5495652" cy="1008112"/>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7F7F7F"/>
              </a:buClr>
              <a:buFont typeface="Wingdings"/>
              <a:buChar char="Ø"/>
              <a:tabLst>
                <a:tab pos="271463" algn="l"/>
              </a:tabLst>
            </a:pPr>
            <a:r>
              <a:rPr lang="fr-CH" sz="2400" b="1" dirty="0" smtClean="0">
                <a:solidFill>
                  <a:srgbClr val="7F7F7F"/>
                </a:solidFill>
              </a:rPr>
              <a:t>Développer leur compréhension des trends consommateur</a:t>
            </a:r>
          </a:p>
          <a:p>
            <a:pPr marL="274637" lvl="2" indent="0">
              <a:buClr>
                <a:srgbClr val="99CC00"/>
              </a:buClr>
              <a:buNone/>
              <a:tabLst>
                <a:tab pos="271463" algn="l"/>
              </a:tabLst>
            </a:pPr>
            <a:endParaRPr lang="fr-CH" sz="2400" b="1" dirty="0">
              <a:solidFill>
                <a:srgbClr val="99CC00"/>
              </a:solidFill>
            </a:endParaRPr>
          </a:p>
        </p:txBody>
      </p:sp>
      <p:grpSp>
        <p:nvGrpSpPr>
          <p:cNvPr id="3" name="Groupe 2"/>
          <p:cNvGrpSpPr/>
          <p:nvPr/>
        </p:nvGrpSpPr>
        <p:grpSpPr>
          <a:xfrm>
            <a:off x="179512" y="1836704"/>
            <a:ext cx="2776619" cy="3680528"/>
            <a:chOff x="179512" y="1484784"/>
            <a:chExt cx="2776619" cy="3680528"/>
          </a:xfrm>
        </p:grpSpPr>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516" y="1484784"/>
              <a:ext cx="2362935" cy="2362935"/>
            </a:xfrm>
            <a:prstGeom prst="rect">
              <a:avLst/>
            </a:prstGeom>
          </p:spPr>
        </p:pic>
        <p:sp>
          <p:nvSpPr>
            <p:cNvPr id="11" name="Text Placeholder 27"/>
            <p:cNvSpPr txBox="1">
              <a:spLocks/>
            </p:cNvSpPr>
            <p:nvPr>
              <p:custDataLst>
                <p:tags r:id="rId5"/>
              </p:custDataLst>
            </p:nvPr>
          </p:nvSpPr>
          <p:spPr>
            <a:xfrm>
              <a:off x="179512" y="3847719"/>
              <a:ext cx="2776619" cy="1317593"/>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H" sz="2400" b="1" dirty="0" smtClean="0">
                  <a:solidFill>
                    <a:srgbClr val="99CC00"/>
                  </a:solidFill>
                </a:rPr>
                <a:t>Proximité du consommateur</a:t>
              </a:r>
            </a:p>
          </p:txBody>
        </p:sp>
      </p:grpSp>
      <p:sp>
        <p:nvSpPr>
          <p:cNvPr id="9" name="Text Placeholder 27"/>
          <p:cNvSpPr txBox="1">
            <a:spLocks/>
          </p:cNvSpPr>
          <p:nvPr>
            <p:custDataLst>
              <p:tags r:id="rId3"/>
            </p:custDataLst>
          </p:nvPr>
        </p:nvSpPr>
        <p:spPr>
          <a:xfrm>
            <a:off x="3131840" y="2570113"/>
            <a:ext cx="6012160" cy="1508959"/>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7F7F7F"/>
              </a:buClr>
              <a:buFont typeface="Wingdings"/>
              <a:buChar char="Ø"/>
              <a:tabLst>
                <a:tab pos="271463" algn="l"/>
              </a:tabLst>
            </a:pPr>
            <a:r>
              <a:rPr lang="fr-CH" sz="2400" b="1" dirty="0" smtClean="0">
                <a:solidFill>
                  <a:srgbClr val="7F7F7F"/>
                </a:solidFill>
              </a:rPr>
              <a:t>Développer leurs compétences en marketing</a:t>
            </a:r>
          </a:p>
          <a:p>
            <a:pPr marL="274637" lvl="2" indent="0">
              <a:buClr>
                <a:srgbClr val="99CC00"/>
              </a:buClr>
              <a:buNone/>
              <a:tabLst>
                <a:tab pos="271463" algn="l"/>
              </a:tabLst>
            </a:pPr>
            <a:endParaRPr lang="fr-CH" sz="2400" b="1" dirty="0">
              <a:solidFill>
                <a:srgbClr val="99CC00"/>
              </a:solidFill>
            </a:endParaRPr>
          </a:p>
        </p:txBody>
      </p:sp>
      <p:sp>
        <p:nvSpPr>
          <p:cNvPr id="12" name="Text Placeholder 27"/>
          <p:cNvSpPr txBox="1">
            <a:spLocks/>
          </p:cNvSpPr>
          <p:nvPr>
            <p:custDataLst>
              <p:tags r:id="rId4"/>
            </p:custDataLst>
          </p:nvPr>
        </p:nvSpPr>
        <p:spPr>
          <a:xfrm>
            <a:off x="467544" y="1232757"/>
            <a:ext cx="8273949" cy="540060"/>
          </a:xfrm>
          <a:prstGeom prst="rect">
            <a:avLst/>
          </a:prstGeom>
        </p:spPr>
        <p:txBody>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87" lvl="1" indent="0">
              <a:buClr>
                <a:srgbClr val="7F7F7F"/>
              </a:buClr>
              <a:buNone/>
              <a:tabLst>
                <a:tab pos="271463" algn="l"/>
              </a:tabLst>
            </a:pPr>
            <a:r>
              <a:rPr lang="fr-CH" sz="2400" b="1" dirty="0" smtClean="0"/>
              <a:t>Axes de formation des élèves</a:t>
            </a:r>
          </a:p>
          <a:p>
            <a:pPr marL="1587" lvl="1" indent="0">
              <a:buClr>
                <a:srgbClr val="7F7F7F"/>
              </a:buClr>
              <a:buNone/>
              <a:tabLst>
                <a:tab pos="271463" algn="l"/>
              </a:tabLst>
            </a:pPr>
            <a:endParaRPr lang="fr-CH" sz="2400" b="1" dirty="0" smtClean="0">
              <a:solidFill>
                <a:srgbClr val="7F7F7F"/>
              </a:solidFill>
            </a:endParaRPr>
          </a:p>
          <a:p>
            <a:pPr lvl="1">
              <a:buClr>
                <a:srgbClr val="7F7F7F"/>
              </a:buClr>
              <a:buFont typeface="Wingdings"/>
              <a:buChar char="Ø"/>
              <a:tabLst>
                <a:tab pos="271463" algn="l"/>
              </a:tabLst>
            </a:pPr>
            <a:endParaRPr lang="fr-CH" sz="2400" b="1" dirty="0" smtClean="0">
              <a:solidFill>
                <a:srgbClr val="7F7F7F"/>
              </a:solidFill>
            </a:endParaRPr>
          </a:p>
          <a:p>
            <a:pPr marL="11112" lvl="1" indent="0">
              <a:buClr>
                <a:srgbClr val="7F7F7F"/>
              </a:buClr>
              <a:buNone/>
              <a:tabLst>
                <a:tab pos="271463" algn="l"/>
              </a:tabLst>
            </a:pPr>
            <a:endParaRPr lang="fr-CH" sz="2400" dirty="0" smtClean="0">
              <a:solidFill>
                <a:srgbClr val="7F7F7F"/>
              </a:solidFill>
            </a:endParaRPr>
          </a:p>
        </p:txBody>
      </p:sp>
    </p:spTree>
    <p:extLst>
      <p:ext uri="{BB962C8B-B14F-4D97-AF65-F5344CB8AC3E}">
        <p14:creationId xmlns:p14="http://schemas.microsoft.com/office/powerpoint/2010/main" val="390221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9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8K5ZLzVdUa6ykFftSKGv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ugT1K4SvUevdVpXGp1t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KLxNwCEgkKUMKi5gbYod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8K5ZLzVdUa6ykFftSKGv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ugT1K4SvUevdVpXGp1t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8KLxNwCEgkKUMKi5gbYodg"/>
</p:tagLst>
</file>

<file path=ppt/theme/theme1.xml><?xml version="1.0" encoding="utf-8"?>
<a:theme xmlns:a="http://schemas.openxmlformats.org/drawingml/2006/main" name="Modèle français identité visuelle">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äsentation2" id="{4AB4726A-A824-4F9F-99EE-563089E22C6D}" vid="{FFFCDE1B-74C1-4C65-9E55-1B521B1E253D}"/>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français identité visuelle</Template>
  <TotalTime>0</TotalTime>
  <Words>1802</Words>
  <Application>Microsoft Office PowerPoint</Application>
  <PresentationFormat>Affichage à l'écran (4:3)</PresentationFormat>
  <Paragraphs>203</Paragraphs>
  <Slides>13</Slides>
  <Notes>13</Notes>
  <HiddenSlides>2</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15" baseType="lpstr">
      <vt:lpstr>Modèle français identité visuelle</vt:lpstr>
      <vt:lpstr>think-cell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Etat de Fribourg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Sous-titre —</dc:title>
  <dc:creator>Kolly Marie-Hélène</dc:creator>
  <cp:keywords>Vorlage;deutsch;modèle;PowerPoint</cp:keywords>
  <cp:lastModifiedBy>Kolly Marie-Hélène</cp:lastModifiedBy>
  <cp:revision>128</cp:revision>
  <cp:lastPrinted>2018-06-22T10:51:41Z</cp:lastPrinted>
  <dcterms:created xsi:type="dcterms:W3CDTF">2018-04-16T18:33:38Z</dcterms:created>
  <dcterms:modified xsi:type="dcterms:W3CDTF">2018-06-24T13:17:42Z</dcterms:modified>
</cp:coreProperties>
</file>