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2" r:id="rId3"/>
    <p:sldId id="280" r:id="rId4"/>
    <p:sldId id="265" r:id="rId5"/>
    <p:sldId id="262" r:id="rId6"/>
    <p:sldId id="263" r:id="rId7"/>
    <p:sldId id="281" r:id="rId8"/>
    <p:sldId id="267" r:id="rId9"/>
    <p:sldId id="271" r:id="rId10"/>
    <p:sldId id="270" r:id="rId11"/>
    <p:sldId id="269" r:id="rId12"/>
    <p:sldId id="273" r:id="rId13"/>
    <p:sldId id="274" r:id="rId14"/>
    <p:sldId id="275" r:id="rId1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88">
          <p15:clr>
            <a:srgbClr val="A4A3A4"/>
          </p15:clr>
        </p15:guide>
        <p15:guide id="3" orient="horz" pos="459">
          <p15:clr>
            <a:srgbClr val="A4A3A4"/>
          </p15:clr>
        </p15:guide>
        <p15:guide id="4" orient="horz" pos="1094">
          <p15:clr>
            <a:srgbClr val="A4A3A4"/>
          </p15:clr>
        </p15:guide>
        <p15:guide id="5" orient="horz" pos="3861">
          <p15:clr>
            <a:srgbClr val="A4A3A4"/>
          </p15:clr>
        </p15:guide>
        <p15:guide id="6" orient="horz" pos="346">
          <p15:clr>
            <a:srgbClr val="A4A3A4"/>
          </p15:clr>
        </p15:guide>
        <p15:guide id="7" orient="horz" pos="232">
          <p15:clr>
            <a:srgbClr val="A4A3A4"/>
          </p15:clr>
        </p15:guide>
        <p15:guide id="8" orient="horz" pos="1434" userDrawn="1">
          <p15:clr>
            <a:srgbClr val="A4A3A4"/>
          </p15:clr>
        </p15:guide>
        <p15:guide id="9" orient="horz" pos="1298">
          <p15:clr>
            <a:srgbClr val="A4A3A4"/>
          </p15:clr>
        </p15:guide>
        <p15:guide id="10" orient="horz" pos="1638">
          <p15:clr>
            <a:srgbClr val="A4A3A4"/>
          </p15:clr>
        </p15:guide>
        <p15:guide id="11" orient="horz" pos="1661" userDrawn="1">
          <p15:clr>
            <a:srgbClr val="A4A3A4"/>
          </p15:clr>
        </p15:guide>
        <p15:guide id="12" pos="2880">
          <p15:clr>
            <a:srgbClr val="A4A3A4"/>
          </p15:clr>
        </p15:guide>
        <p15:guide id="13" pos="567">
          <p15:clr>
            <a:srgbClr val="A4A3A4"/>
          </p15:clr>
        </p15:guide>
        <p15:guide id="14" pos="793">
          <p15:clr>
            <a:srgbClr val="A4A3A4"/>
          </p15:clr>
        </p15:guide>
        <p15:guide id="15" pos="5443">
          <p15:clr>
            <a:srgbClr val="A4A3A4"/>
          </p15:clr>
        </p15:guide>
        <p15:guide id="16" pos="2767">
          <p15:clr>
            <a:srgbClr val="A4A3A4"/>
          </p15:clr>
        </p15:guide>
        <p15:guide id="17" pos="29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1" autoAdjust="0"/>
    <p:restoredTop sz="82753" autoAdjust="0"/>
  </p:normalViewPr>
  <p:slideViewPr>
    <p:cSldViewPr showGuides="1">
      <p:cViewPr varScale="1">
        <p:scale>
          <a:sx n="74" d="100"/>
          <a:sy n="74" d="100"/>
        </p:scale>
        <p:origin x="-1536" y="-62"/>
      </p:cViewPr>
      <p:guideLst>
        <p:guide orient="horz" pos="2160"/>
        <p:guide orient="horz" pos="4088"/>
        <p:guide orient="horz" pos="459"/>
        <p:guide orient="horz" pos="1094"/>
        <p:guide orient="horz" pos="3861"/>
        <p:guide orient="horz" pos="346"/>
        <p:guide orient="horz" pos="232"/>
        <p:guide orient="horz" pos="1434"/>
        <p:guide orient="horz" pos="1298"/>
        <p:guide orient="horz" pos="1638"/>
        <p:guide orient="horz" pos="1661"/>
        <p:guide pos="2880"/>
        <p:guide pos="567"/>
        <p:guide pos="793"/>
        <p:guide pos="5443"/>
        <p:guide pos="2767"/>
        <p:guide pos="299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ws\cloud\home$\m.fischer-rosinger\Vortr&#228;ge\20160115_sgv-Winterkonferenz\winterkonferenz2016_zahle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sws\cloud\home$\m.fischer-rosinger\Vortr&#228;ge\20160115_sgv-Winterkonferenz\winterkonferenz2016_zahle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sws\cloud\home$\m.fischer-rosinger\Vortr&#228;ge\20160115_sgv-Winterkonferenz\winterkonferenz2016_zahlen_de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de-CH" sz="2000"/>
              <a:t>Arbeitslosenquote nach Nationalität und Bildungsgrad</a:t>
            </a:r>
          </a:p>
        </c:rich>
      </c:tx>
      <c:layout>
        <c:manualLayout>
          <c:xMode val="edge"/>
          <c:yMode val="edge"/>
          <c:x val="9.9563246806757294E-2"/>
          <c:y val="2.8419179768766336E-3"/>
        </c:manualLayout>
      </c:layout>
      <c:overlay val="0"/>
      <c:spPr>
        <a:noFill/>
        <a:ln>
          <a:noFill/>
        </a:ln>
        <a:effectLst/>
      </c:spPr>
    </c:title>
    <c:autoTitleDeleted val="0"/>
    <c:plotArea>
      <c:layout>
        <c:manualLayout>
          <c:layoutTarget val="inner"/>
          <c:xMode val="edge"/>
          <c:yMode val="edge"/>
          <c:x val="0.10323467292175623"/>
          <c:y val="0.1438522255216601"/>
          <c:w val="0.87863594924552846"/>
          <c:h val="0.4909465582766448"/>
        </c:manualLayout>
      </c:layout>
      <c:lineChart>
        <c:grouping val="standard"/>
        <c:varyColors val="0"/>
        <c:ser>
          <c:idx val="0"/>
          <c:order val="0"/>
          <c:tx>
            <c:strRef>
              <c:f>Arbeitslosenquoten!$B$2</c:f>
              <c:strCache>
                <c:ptCount val="1"/>
                <c:pt idx="0">
                  <c:v>CH - Sekundarstufe I</c:v>
                </c:pt>
              </c:strCache>
            </c:strRef>
          </c:tx>
          <c:spPr>
            <a:ln w="28575" cap="rnd">
              <a:solidFill>
                <a:schemeClr val="accent2">
                  <a:lumMod val="40000"/>
                  <a:lumOff val="60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Arbeitslosenquoten!$D$2:$V$2</c:f>
              <c:numCache>
                <c:formatCode>0.00</c:formatCode>
                <c:ptCount val="19"/>
                <c:pt idx="0">
                  <c:v>3.8986396298574824</c:v>
                </c:pt>
                <c:pt idx="1">
                  <c:v>3.0460057448656856</c:v>
                </c:pt>
                <c:pt idx="2">
                  <c:v>3.3884730073169367</c:v>
                </c:pt>
                <c:pt idx="3">
                  <c:v>2.7499983547206246</c:v>
                </c:pt>
                <c:pt idx="4">
                  <c:v>3.4065260984540964</c:v>
                </c:pt>
                <c:pt idx="5">
                  <c:v>3.3017500503065564</c:v>
                </c:pt>
                <c:pt idx="6">
                  <c:v>3.7162035731521512</c:v>
                </c:pt>
                <c:pt idx="7">
                  <c:v>4.506649713705424</c:v>
                </c:pt>
                <c:pt idx="8">
                  <c:v>4.7828231478054928</c:v>
                </c:pt>
                <c:pt idx="9">
                  <c:v>4.4870938561368323</c:v>
                </c:pt>
                <c:pt idx="10">
                  <c:v>4.9243061056989195</c:v>
                </c:pt>
                <c:pt idx="11">
                  <c:v>4.3830849986627767</c:v>
                </c:pt>
                <c:pt idx="12">
                  <c:v>4.974053181671886</c:v>
                </c:pt>
                <c:pt idx="13">
                  <c:v>4.3023828826825028</c:v>
                </c:pt>
                <c:pt idx="14">
                  <c:v>4.0882527868155778</c:v>
                </c:pt>
                <c:pt idx="15">
                  <c:v>3.9501216016466523</c:v>
                </c:pt>
                <c:pt idx="16">
                  <c:v>4.5309441910344761</c:v>
                </c:pt>
                <c:pt idx="17">
                  <c:v>5.524963034146956</c:v>
                </c:pt>
                <c:pt idx="18">
                  <c:v>5.2980174238610651</c:v>
                </c:pt>
              </c:numCache>
            </c:numRef>
          </c:val>
          <c:smooth val="0"/>
        </c:ser>
        <c:ser>
          <c:idx val="1"/>
          <c:order val="1"/>
          <c:tx>
            <c:strRef>
              <c:f>Arbeitslosenquoten!$B$3</c:f>
              <c:strCache>
                <c:ptCount val="1"/>
                <c:pt idx="0">
                  <c:v>CH - Sekundarstufe II</c:v>
                </c:pt>
              </c:strCache>
            </c:strRef>
          </c:tx>
          <c:spPr>
            <a:ln w="28575" cap="rnd">
              <a:solidFill>
                <a:schemeClr val="accent2">
                  <a:lumMod val="60000"/>
                  <a:lumOff val="40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Arbeitslosenquoten!$D$3:$V$3</c:f>
              <c:numCache>
                <c:formatCode>0.00</c:formatCode>
                <c:ptCount val="19"/>
                <c:pt idx="0">
                  <c:v>2.5641739357598494</c:v>
                </c:pt>
                <c:pt idx="1">
                  <c:v>2.4340100603621568</c:v>
                </c:pt>
                <c:pt idx="2">
                  <c:v>2.1033298721300113</c:v>
                </c:pt>
                <c:pt idx="3">
                  <c:v>1.9315639977685948</c:v>
                </c:pt>
                <c:pt idx="4">
                  <c:v>1.8386550945073972</c:v>
                </c:pt>
                <c:pt idx="5">
                  <c:v>2.0924557697165831</c:v>
                </c:pt>
                <c:pt idx="6">
                  <c:v>2.7904604949142215</c:v>
                </c:pt>
                <c:pt idx="7">
                  <c:v>3.1001024139894948</c:v>
                </c:pt>
                <c:pt idx="8">
                  <c:v>3.2082290668628382</c:v>
                </c:pt>
                <c:pt idx="9">
                  <c:v>2.818540636033267</c:v>
                </c:pt>
                <c:pt idx="10">
                  <c:v>2.5871526692828133</c:v>
                </c:pt>
                <c:pt idx="11">
                  <c:v>2.6879811383368213</c:v>
                </c:pt>
                <c:pt idx="12">
                  <c:v>3.1696355217570464</c:v>
                </c:pt>
                <c:pt idx="13">
                  <c:v>3.732252607573447</c:v>
                </c:pt>
                <c:pt idx="14">
                  <c:v>2.5967931132393764</c:v>
                </c:pt>
                <c:pt idx="15">
                  <c:v>2.7659625438129241</c:v>
                </c:pt>
                <c:pt idx="16">
                  <c:v>3.1236089481932936</c:v>
                </c:pt>
                <c:pt idx="17">
                  <c:v>3.2341196087092996</c:v>
                </c:pt>
                <c:pt idx="18">
                  <c:v>2.7062689078706232</c:v>
                </c:pt>
              </c:numCache>
            </c:numRef>
          </c:val>
          <c:smooth val="0"/>
        </c:ser>
        <c:ser>
          <c:idx val="2"/>
          <c:order val="2"/>
          <c:tx>
            <c:strRef>
              <c:f>Arbeitslosenquoten!$B$4</c:f>
              <c:strCache>
                <c:ptCount val="1"/>
                <c:pt idx="0">
                  <c:v>CH - Tertiärstufe</c:v>
                </c:pt>
              </c:strCache>
            </c:strRef>
          </c:tx>
          <c:spPr>
            <a:ln w="28575" cap="rnd">
              <a:solidFill>
                <a:schemeClr val="accent2">
                  <a:lumMod val="75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Arbeitslosenquoten!$D$4:$V$4</c:f>
              <c:numCache>
                <c:formatCode>0.00</c:formatCode>
                <c:ptCount val="19"/>
                <c:pt idx="0">
                  <c:v>2.5191301905906291</c:v>
                </c:pt>
                <c:pt idx="1">
                  <c:v>1.7620607347780912</c:v>
                </c:pt>
                <c:pt idx="2">
                  <c:v>0.96715398351462367</c:v>
                </c:pt>
                <c:pt idx="3">
                  <c:v>0.92696762936416088</c:v>
                </c:pt>
                <c:pt idx="4">
                  <c:v>0.97422208593754334</c:v>
                </c:pt>
                <c:pt idx="5">
                  <c:v>1.6083110748610943</c:v>
                </c:pt>
                <c:pt idx="6">
                  <c:v>2.1009960514543682</c:v>
                </c:pt>
                <c:pt idx="7">
                  <c:v>1.8451834803226648</c:v>
                </c:pt>
                <c:pt idx="8">
                  <c:v>2.0162336307247419</c:v>
                </c:pt>
                <c:pt idx="9">
                  <c:v>1.570497051875263</c:v>
                </c:pt>
                <c:pt idx="10">
                  <c:v>1.5944764078209379</c:v>
                </c:pt>
                <c:pt idx="11">
                  <c:v>1.2508990958875486</c:v>
                </c:pt>
                <c:pt idx="12">
                  <c:v>2.1525911570952276</c:v>
                </c:pt>
                <c:pt idx="13">
                  <c:v>1.6759564595384986</c:v>
                </c:pt>
                <c:pt idx="14">
                  <c:v>1.8027821990032797</c:v>
                </c:pt>
                <c:pt idx="15">
                  <c:v>1.8529538742782146</c:v>
                </c:pt>
                <c:pt idx="16">
                  <c:v>1.7986271914810863</c:v>
                </c:pt>
                <c:pt idx="17">
                  <c:v>2.170097974369011</c:v>
                </c:pt>
                <c:pt idx="18">
                  <c:v>2.134762371881084</c:v>
                </c:pt>
              </c:numCache>
            </c:numRef>
          </c:val>
          <c:smooth val="0"/>
        </c:ser>
        <c:ser>
          <c:idx val="3"/>
          <c:order val="3"/>
          <c:tx>
            <c:strRef>
              <c:f>Arbeitslosenquoten!$B$5</c:f>
              <c:strCache>
                <c:ptCount val="1"/>
                <c:pt idx="0">
                  <c:v>AL - Sekundarstufe I</c:v>
                </c:pt>
              </c:strCache>
            </c:strRef>
          </c:tx>
          <c:spPr>
            <a:ln w="28575" cap="rnd">
              <a:solidFill>
                <a:schemeClr val="bg2">
                  <a:lumMod val="85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Arbeitslosenquoten!$D$5:$V$5</c:f>
              <c:numCache>
                <c:formatCode>0.00</c:formatCode>
                <c:ptCount val="19"/>
                <c:pt idx="0">
                  <c:v>9.3869237254215676</c:v>
                </c:pt>
                <c:pt idx="1">
                  <c:v>8.0405811274483199</c:v>
                </c:pt>
                <c:pt idx="2">
                  <c:v>7.1598780007460778</c:v>
                </c:pt>
                <c:pt idx="3">
                  <c:v>6.8786386443497785</c:v>
                </c:pt>
                <c:pt idx="4">
                  <c:v>6.254163114660213</c:v>
                </c:pt>
                <c:pt idx="5">
                  <c:v>5.9409083473704269</c:v>
                </c:pt>
                <c:pt idx="6">
                  <c:v>9.8517758117097856</c:v>
                </c:pt>
                <c:pt idx="7">
                  <c:v>10.369711279054043</c:v>
                </c:pt>
                <c:pt idx="8">
                  <c:v>10.817713541420549</c:v>
                </c:pt>
                <c:pt idx="9">
                  <c:v>9.5596728409604435</c:v>
                </c:pt>
                <c:pt idx="10">
                  <c:v>8.5304171691364221</c:v>
                </c:pt>
                <c:pt idx="11">
                  <c:v>7.7415300116025865</c:v>
                </c:pt>
                <c:pt idx="12">
                  <c:v>9.6497641263794041</c:v>
                </c:pt>
                <c:pt idx="13">
                  <c:v>8.5450725501063385</c:v>
                </c:pt>
                <c:pt idx="14">
                  <c:v>8.609653069642377</c:v>
                </c:pt>
                <c:pt idx="15">
                  <c:v>9.3177664138844118</c:v>
                </c:pt>
                <c:pt idx="16">
                  <c:v>9.8457013193530294</c:v>
                </c:pt>
                <c:pt idx="17">
                  <c:v>10.266717350495616</c:v>
                </c:pt>
                <c:pt idx="18">
                  <c:v>11.918479229616622</c:v>
                </c:pt>
              </c:numCache>
            </c:numRef>
          </c:val>
          <c:smooth val="0"/>
        </c:ser>
        <c:ser>
          <c:idx val="4"/>
          <c:order val="4"/>
          <c:tx>
            <c:strRef>
              <c:f>Arbeitslosenquoten!$B$6</c:f>
              <c:strCache>
                <c:ptCount val="1"/>
                <c:pt idx="0">
                  <c:v>AL - Sekundarstufe II</c:v>
                </c:pt>
              </c:strCache>
            </c:strRef>
          </c:tx>
          <c:spPr>
            <a:ln w="28575" cap="rnd">
              <a:solidFill>
                <a:schemeClr val="bg2">
                  <a:lumMod val="75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Arbeitslosenquoten!$D$6:$V$6</c:f>
              <c:numCache>
                <c:formatCode>0.00</c:formatCode>
                <c:ptCount val="19"/>
                <c:pt idx="0">
                  <c:v>6.0132281538327517</c:v>
                </c:pt>
                <c:pt idx="1">
                  <c:v>6.2951037512263079</c:v>
                </c:pt>
                <c:pt idx="2">
                  <c:v>6.0984717290296082</c:v>
                </c:pt>
                <c:pt idx="3">
                  <c:v>5.4024841262719674</c:v>
                </c:pt>
                <c:pt idx="4">
                  <c:v>3.5931237305031458</c:v>
                </c:pt>
                <c:pt idx="5">
                  <c:v>5.1887256396353196</c:v>
                </c:pt>
                <c:pt idx="6">
                  <c:v>7.8012986093262491</c:v>
                </c:pt>
                <c:pt idx="7">
                  <c:v>7.8034885726754171</c:v>
                </c:pt>
                <c:pt idx="8">
                  <c:v>7.6694947601626557</c:v>
                </c:pt>
                <c:pt idx="9">
                  <c:v>7.8166874594272251</c:v>
                </c:pt>
                <c:pt idx="10">
                  <c:v>6.770698784562307</c:v>
                </c:pt>
                <c:pt idx="11">
                  <c:v>5.7726489377416366</c:v>
                </c:pt>
                <c:pt idx="12">
                  <c:v>6.2710431226042695</c:v>
                </c:pt>
                <c:pt idx="13">
                  <c:v>7.5729539216798907</c:v>
                </c:pt>
                <c:pt idx="14">
                  <c:v>5.9795553608298215</c:v>
                </c:pt>
                <c:pt idx="15">
                  <c:v>6.3142034023680056</c:v>
                </c:pt>
                <c:pt idx="16">
                  <c:v>7.0792383630464375</c:v>
                </c:pt>
                <c:pt idx="17">
                  <c:v>7.4019955011991438</c:v>
                </c:pt>
                <c:pt idx="18">
                  <c:v>6.5591290705280931</c:v>
                </c:pt>
              </c:numCache>
            </c:numRef>
          </c:val>
          <c:smooth val="0"/>
        </c:ser>
        <c:ser>
          <c:idx val="5"/>
          <c:order val="5"/>
          <c:tx>
            <c:strRef>
              <c:f>Arbeitslosenquoten!$B$7</c:f>
              <c:strCache>
                <c:ptCount val="1"/>
                <c:pt idx="0">
                  <c:v>AL - Tertiärstufe</c:v>
                </c:pt>
              </c:strCache>
            </c:strRef>
          </c:tx>
          <c:spPr>
            <a:ln w="28575" cap="rnd">
              <a:solidFill>
                <a:schemeClr val="bg2">
                  <a:lumMod val="50000"/>
                </a:schemeClr>
              </a:solidFill>
              <a:round/>
            </a:ln>
            <a:effectLst/>
          </c:spPr>
          <c:marker>
            <c:symbol val="none"/>
          </c:marker>
          <c:cat>
            <c:numRef>
              <c:f>Arbeitslosenquoten!$D$1:$V$1</c:f>
              <c:numCache>
                <c:formatCode>General</c:formatCod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numCache>
            </c:numRef>
          </c:cat>
          <c:val>
            <c:numRef>
              <c:f>Arbeitslosenquoten!$D$7:$V$7</c:f>
              <c:numCache>
                <c:formatCode>0.00</c:formatCode>
                <c:ptCount val="19"/>
                <c:pt idx="0">
                  <c:v>10.195017443924273</c:v>
                </c:pt>
                <c:pt idx="1">
                  <c:v>7.2427711224213169</c:v>
                </c:pt>
                <c:pt idx="2">
                  <c:v>5.120596525702612</c:v>
                </c:pt>
                <c:pt idx="3">
                  <c:v>3.0389161559274696</c:v>
                </c:pt>
                <c:pt idx="4">
                  <c:v>3.3636943354944799</c:v>
                </c:pt>
                <c:pt idx="5">
                  <c:v>4.5019991076561316</c:v>
                </c:pt>
                <c:pt idx="6">
                  <c:v>6.0441113439691394</c:v>
                </c:pt>
                <c:pt idx="7">
                  <c:v>5.8086459367676389</c:v>
                </c:pt>
                <c:pt idx="8">
                  <c:v>5.4333259515490511</c:v>
                </c:pt>
                <c:pt idx="9">
                  <c:v>5.2982689638191776</c:v>
                </c:pt>
                <c:pt idx="10">
                  <c:v>4.1454670221430785</c:v>
                </c:pt>
                <c:pt idx="11">
                  <c:v>4.0541910488340438</c:v>
                </c:pt>
                <c:pt idx="12">
                  <c:v>4.3848013190116264</c:v>
                </c:pt>
                <c:pt idx="13">
                  <c:v>4.7281219723368846</c:v>
                </c:pt>
                <c:pt idx="14">
                  <c:v>4.2102118724890483</c:v>
                </c:pt>
                <c:pt idx="15">
                  <c:v>4.1203141840442683</c:v>
                </c:pt>
                <c:pt idx="16">
                  <c:v>5.592491418349586</c:v>
                </c:pt>
                <c:pt idx="17">
                  <c:v>5.0263281776840083</c:v>
                </c:pt>
                <c:pt idx="18">
                  <c:v>4.7857461392725034</c:v>
                </c:pt>
              </c:numCache>
            </c:numRef>
          </c:val>
          <c:smooth val="0"/>
        </c:ser>
        <c:dLbls>
          <c:showLegendKey val="0"/>
          <c:showVal val="0"/>
          <c:showCatName val="0"/>
          <c:showSerName val="0"/>
          <c:showPercent val="0"/>
          <c:showBubbleSize val="0"/>
        </c:dLbls>
        <c:marker val="1"/>
        <c:smooth val="0"/>
        <c:axId val="89642880"/>
        <c:axId val="89644416"/>
      </c:lineChart>
      <c:catAx>
        <c:axId val="89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crossAx val="89644416"/>
        <c:crosses val="autoZero"/>
        <c:auto val="1"/>
        <c:lblAlgn val="ctr"/>
        <c:lblOffset val="100"/>
        <c:noMultiLvlLbl val="0"/>
      </c:catAx>
      <c:valAx>
        <c:axId val="89644416"/>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89642880"/>
        <c:crosses val="autoZero"/>
        <c:crossBetween val="between"/>
        <c:majorUnit val="2.5"/>
      </c:valAx>
      <c:spPr>
        <a:noFill/>
        <a:ln>
          <a:noFill/>
        </a:ln>
        <a:effectLst/>
      </c:spPr>
    </c:plotArea>
    <c:legend>
      <c:legendPos val="b"/>
      <c:layout>
        <c:manualLayout>
          <c:xMode val="edge"/>
          <c:yMode val="edge"/>
          <c:x val="5.0504008383377265E-3"/>
          <c:y val="0.83915048344511167"/>
          <c:w val="0.99319531906472125"/>
          <c:h val="0.142932385402664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chemeClr val="accent6"/>
      </a:solidFill>
    </a:ln>
    <a:effectLst/>
  </c:spPr>
  <c:txPr>
    <a:bodyPr/>
    <a:lstStyle/>
    <a:p>
      <a:pPr>
        <a:defRPr sz="20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de-CH" sz="2000"/>
              <a:t>Erwerbsquote im internationalen Vergleich</a:t>
            </a:r>
          </a:p>
        </c:rich>
      </c:tx>
      <c:layout/>
      <c:overlay val="0"/>
      <c:spPr>
        <a:noFill/>
        <a:ln>
          <a:noFill/>
        </a:ln>
        <a:effectLst/>
      </c:spPr>
    </c:title>
    <c:autoTitleDeleted val="0"/>
    <c:plotArea>
      <c:layout/>
      <c:barChart>
        <c:barDir val="col"/>
        <c:grouping val="clustered"/>
        <c:varyColors val="0"/>
        <c:ser>
          <c:idx val="0"/>
          <c:order val="0"/>
          <c:spPr>
            <a:solidFill>
              <a:schemeClr val="accent6">
                <a:lumMod val="75000"/>
              </a:schemeClr>
            </a:solidFill>
            <a:ln>
              <a:solidFill>
                <a:schemeClr val="accent6">
                  <a:lumMod val="75000"/>
                </a:schemeClr>
              </a:solidFill>
            </a:ln>
            <a:effectLst/>
          </c:spPr>
          <c:invertIfNegative val="0"/>
          <c:dPt>
            <c:idx val="23"/>
            <c:invertIfNegative val="0"/>
            <c:bubble3D val="0"/>
            <c:spPr>
              <a:solidFill>
                <a:schemeClr val="accent2">
                  <a:lumMod val="75000"/>
                </a:schemeClr>
              </a:solidFill>
              <a:ln>
                <a:solidFill>
                  <a:schemeClr val="accent2">
                    <a:lumMod val="75000"/>
                  </a:schemeClr>
                </a:solidFill>
              </a:ln>
              <a:effectLst/>
            </c:spPr>
          </c:dPt>
          <c:dLbls>
            <c:dLbl>
              <c:idx val="23"/>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Erwerbsquote!$A$2:$A$25</c:f>
              <c:strCache>
                <c:ptCount val="24"/>
                <c:pt idx="0">
                  <c:v>Türkei</c:v>
                </c:pt>
                <c:pt idx="1">
                  <c:v>Spanien</c:v>
                </c:pt>
                <c:pt idx="2">
                  <c:v>Italien</c:v>
                </c:pt>
                <c:pt idx="3">
                  <c:v>Ungarn</c:v>
                </c:pt>
                <c:pt idx="4">
                  <c:v>Belgien</c:v>
                </c:pt>
                <c:pt idx="5">
                  <c:v>Irland</c:v>
                </c:pt>
                <c:pt idx="6">
                  <c:v>Portugal</c:v>
                </c:pt>
                <c:pt idx="7">
                  <c:v>Frankreich</c:v>
                </c:pt>
                <c:pt idx="8">
                  <c:v>USA</c:v>
                </c:pt>
                <c:pt idx="9">
                  <c:v>Israel</c:v>
                </c:pt>
                <c:pt idx="10">
                  <c:v>Finnland</c:v>
                </c:pt>
                <c:pt idx="11">
                  <c:v>Tschechien</c:v>
                </c:pt>
                <c:pt idx="12">
                  <c:v>Grossbritanien</c:v>
                </c:pt>
                <c:pt idx="13">
                  <c:v>Österreich</c:v>
                </c:pt>
                <c:pt idx="14">
                  <c:v>Estland</c:v>
                </c:pt>
                <c:pt idx="15">
                  <c:v>Kanada</c:v>
                </c:pt>
                <c:pt idx="16">
                  <c:v>Australien</c:v>
                </c:pt>
                <c:pt idx="17">
                  <c:v>Deutschland</c:v>
                </c:pt>
                <c:pt idx="18">
                  <c:v>Niederlande</c:v>
                </c:pt>
                <c:pt idx="19">
                  <c:v>Schweden</c:v>
                </c:pt>
                <c:pt idx="20">
                  <c:v>Norwegen</c:v>
                </c:pt>
                <c:pt idx="21">
                  <c:v>Neuseeland</c:v>
                </c:pt>
                <c:pt idx="22">
                  <c:v>Japan</c:v>
                </c:pt>
                <c:pt idx="23">
                  <c:v>Schweiz</c:v>
                </c:pt>
              </c:strCache>
            </c:strRef>
          </c:cat>
          <c:val>
            <c:numRef>
              <c:f>Erwerbsquote!$B$2:$B$25</c:f>
              <c:numCache>
                <c:formatCode>0%</c:formatCode>
                <c:ptCount val="24"/>
                <c:pt idx="0">
                  <c:v>0.49700000000000005</c:v>
                </c:pt>
                <c:pt idx="1">
                  <c:v>0.55799999999999994</c:v>
                </c:pt>
                <c:pt idx="2">
                  <c:v>0.56299999999999994</c:v>
                </c:pt>
                <c:pt idx="3">
                  <c:v>0.61</c:v>
                </c:pt>
                <c:pt idx="4">
                  <c:v>0.622</c:v>
                </c:pt>
                <c:pt idx="5">
                  <c:v>0.63</c:v>
                </c:pt>
                <c:pt idx="6">
                  <c:v>0.6409999999999999</c:v>
                </c:pt>
                <c:pt idx="7">
                  <c:v>0.64900000000000002</c:v>
                </c:pt>
                <c:pt idx="8">
                  <c:v>0.69200000000000006</c:v>
                </c:pt>
                <c:pt idx="9">
                  <c:v>0.69900000000000007</c:v>
                </c:pt>
                <c:pt idx="10">
                  <c:v>0.7</c:v>
                </c:pt>
                <c:pt idx="11">
                  <c:v>0.7</c:v>
                </c:pt>
                <c:pt idx="12">
                  <c:v>0.71700000000000008</c:v>
                </c:pt>
                <c:pt idx="13">
                  <c:v>0.71700000000000008</c:v>
                </c:pt>
                <c:pt idx="14">
                  <c:v>0.71900000000000008</c:v>
                </c:pt>
                <c:pt idx="15">
                  <c:v>0.7340000000000001</c:v>
                </c:pt>
                <c:pt idx="16">
                  <c:v>0.7390000000000001</c:v>
                </c:pt>
                <c:pt idx="17">
                  <c:v>0.74900000000000011</c:v>
                </c:pt>
                <c:pt idx="18">
                  <c:v>0.75599999999999989</c:v>
                </c:pt>
                <c:pt idx="19">
                  <c:v>0.76900000000000002</c:v>
                </c:pt>
                <c:pt idx="20">
                  <c:v>0.77500000000000002</c:v>
                </c:pt>
                <c:pt idx="21">
                  <c:v>0.78200000000000003</c:v>
                </c:pt>
                <c:pt idx="22">
                  <c:v>0.79900000000000004</c:v>
                </c:pt>
                <c:pt idx="23">
                  <c:v>0.88</c:v>
                </c:pt>
              </c:numCache>
            </c:numRef>
          </c:val>
        </c:ser>
        <c:dLbls>
          <c:showLegendKey val="0"/>
          <c:showVal val="0"/>
          <c:showCatName val="0"/>
          <c:showSerName val="0"/>
          <c:showPercent val="0"/>
          <c:showBubbleSize val="0"/>
        </c:dLbls>
        <c:gapWidth val="219"/>
        <c:overlap val="-27"/>
        <c:axId val="89710592"/>
        <c:axId val="89712128"/>
      </c:barChart>
      <c:catAx>
        <c:axId val="897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89712128"/>
        <c:crosses val="autoZero"/>
        <c:auto val="1"/>
        <c:lblAlgn val="ctr"/>
        <c:lblOffset val="100"/>
        <c:tickLblSkip val="1"/>
        <c:noMultiLvlLbl val="0"/>
      </c:catAx>
      <c:valAx>
        <c:axId val="897121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89710592"/>
        <c:crosses val="autoZero"/>
        <c:crossBetween val="between"/>
        <c:majorUnit val="0.25"/>
      </c:valAx>
      <c:spPr>
        <a:noFill/>
        <a:ln>
          <a:noFill/>
        </a:ln>
        <a:effectLst/>
      </c:spPr>
    </c:plotArea>
    <c:plotVisOnly val="1"/>
    <c:dispBlanksAs val="gap"/>
    <c:showDLblsOverMax val="0"/>
  </c:chart>
  <c:spPr>
    <a:noFill/>
    <a:ln>
      <a:solidFill>
        <a:schemeClr val="accent6"/>
      </a:solidFill>
    </a:ln>
    <a:effectLst/>
  </c:spPr>
  <c:txPr>
    <a:bodyPr/>
    <a:lstStyle/>
    <a:p>
      <a:pPr>
        <a:defRPr sz="20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de-CH" sz="2000" dirty="0"/>
              <a:t>Zahl der zustande gekommenen </a:t>
            </a:r>
            <a:r>
              <a:rPr lang="de-CH" sz="2000" dirty="0" smtClean="0"/>
              <a:t>Volksinitiativen</a:t>
            </a:r>
          </a:p>
          <a:p>
            <a:pPr>
              <a:defRPr sz="2000" b="0" i="0" u="none" strike="noStrike" kern="1200" spc="0" baseline="0">
                <a:solidFill>
                  <a:schemeClr val="tx1">
                    <a:lumMod val="65000"/>
                    <a:lumOff val="35000"/>
                  </a:schemeClr>
                </a:solidFill>
                <a:latin typeface="+mn-lt"/>
                <a:ea typeface="+mn-ea"/>
                <a:cs typeface="+mn-cs"/>
              </a:defRPr>
            </a:pPr>
            <a:r>
              <a:rPr lang="de-CH" sz="2000" dirty="0" smtClean="0"/>
              <a:t>pro </a:t>
            </a:r>
            <a:r>
              <a:rPr lang="de-CH" sz="2000" dirty="0"/>
              <a:t>Jahr 1893-2015</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'Initiativen über die Zeit (2)'!$A$11:$A$15</c:f>
              <c:strCache>
                <c:ptCount val="5"/>
                <c:pt idx="0">
                  <c:v>1893-1949</c:v>
                </c:pt>
                <c:pt idx="1">
                  <c:v>1950-1969</c:v>
                </c:pt>
                <c:pt idx="2">
                  <c:v>1970-1989</c:v>
                </c:pt>
                <c:pt idx="3">
                  <c:v>1990-2009</c:v>
                </c:pt>
                <c:pt idx="4">
                  <c:v>2010-2015</c:v>
                </c:pt>
              </c:strCache>
            </c:strRef>
          </c:cat>
          <c:val>
            <c:numRef>
              <c:f>'Initiativen über die Zeit (2)'!$B$11:$B$15</c:f>
              <c:numCache>
                <c:formatCode>0.00</c:formatCode>
                <c:ptCount val="5"/>
                <c:pt idx="0">
                  <c:v>0.8928571428571429</c:v>
                </c:pt>
                <c:pt idx="1">
                  <c:v>1.8947368421052631</c:v>
                </c:pt>
                <c:pt idx="2">
                  <c:v>3.8421052631578947</c:v>
                </c:pt>
                <c:pt idx="3">
                  <c:v>5.2105263157894735</c:v>
                </c:pt>
                <c:pt idx="4">
                  <c:v>7.8</c:v>
                </c:pt>
              </c:numCache>
            </c:numRef>
          </c:val>
        </c:ser>
        <c:dLbls>
          <c:showLegendKey val="0"/>
          <c:showVal val="0"/>
          <c:showCatName val="0"/>
          <c:showSerName val="0"/>
          <c:showPercent val="0"/>
          <c:showBubbleSize val="0"/>
        </c:dLbls>
        <c:gapWidth val="219"/>
        <c:overlap val="-27"/>
        <c:axId val="89726336"/>
        <c:axId val="89736320"/>
      </c:barChart>
      <c:catAx>
        <c:axId val="897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89736320"/>
        <c:crosses val="autoZero"/>
        <c:auto val="1"/>
        <c:lblAlgn val="ctr"/>
        <c:lblOffset val="100"/>
        <c:noMultiLvlLbl val="0"/>
      </c:catAx>
      <c:valAx>
        <c:axId val="89736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89726336"/>
        <c:crosses val="autoZero"/>
        <c:crossBetween val="between"/>
      </c:valAx>
      <c:spPr>
        <a:noFill/>
        <a:ln>
          <a:noFill/>
        </a:ln>
        <a:effectLst/>
      </c:spPr>
    </c:plotArea>
    <c:plotVisOnly val="1"/>
    <c:dispBlanksAs val="gap"/>
    <c:showDLblsOverMax val="0"/>
  </c:chart>
  <c:spPr>
    <a:noFill/>
    <a:ln>
      <a:solidFill>
        <a:schemeClr val="accent6"/>
      </a:solidFill>
    </a:ln>
    <a:effectLst/>
  </c:spPr>
  <c:txPr>
    <a:bodyPr/>
    <a:lstStyle/>
    <a:p>
      <a:pPr>
        <a:defRPr sz="20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5AFC6-5944-4103-9E88-C62F5256F5BC}"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de-CH"/>
        </a:p>
      </dgm:t>
    </dgm:pt>
    <dgm:pt modelId="{95B386B8-99B7-4334-A2E9-1D11E89B0B4D}">
      <dgm:prSet phldrT="[Text]" custT="1"/>
      <dgm:spPr/>
      <dgm:t>
        <a:bodyPr lIns="36000" tIns="36000" rIns="36000" bIns="36000"/>
        <a:lstStyle/>
        <a:p>
          <a:r>
            <a:rPr lang="de-CH" sz="2000" dirty="0" smtClean="0"/>
            <a:t>«Fortschritts-Verlierer» fallen aus dem Arbeitsmarkt</a:t>
          </a:r>
          <a:endParaRPr lang="de-CH" sz="2000" dirty="0"/>
        </a:p>
      </dgm:t>
    </dgm:pt>
    <dgm:pt modelId="{3EB411D4-8647-4B93-A9EA-1874D3B70BBD}" type="parTrans" cxnId="{F290E138-6D79-4C22-99AD-4A0E519D59AC}">
      <dgm:prSet/>
      <dgm:spPr/>
      <dgm:t>
        <a:bodyPr/>
        <a:lstStyle/>
        <a:p>
          <a:endParaRPr lang="de-CH" sz="2400"/>
        </a:p>
      </dgm:t>
    </dgm:pt>
    <dgm:pt modelId="{CDAF4725-B826-4119-85E6-880534580C70}" type="sibTrans" cxnId="{F290E138-6D79-4C22-99AD-4A0E519D59AC}">
      <dgm:prSet/>
      <dgm:spPr/>
      <dgm:t>
        <a:bodyPr/>
        <a:lstStyle/>
        <a:p>
          <a:endParaRPr lang="de-CH" sz="2400"/>
        </a:p>
      </dgm:t>
    </dgm:pt>
    <dgm:pt modelId="{A1140657-9CD7-4AAA-9E8D-793BE4A65235}">
      <dgm:prSet phldrT="[Text]" custT="1"/>
      <dgm:spPr/>
      <dgm:t>
        <a:bodyPr lIns="36000" tIns="36000" rIns="36000" bIns="36000"/>
        <a:lstStyle/>
        <a:p>
          <a:r>
            <a:rPr lang="de-CH" sz="2000" dirty="0" smtClean="0"/>
            <a:t>Fachkräfte fehlen wegen Struktur-wandel</a:t>
          </a:r>
          <a:endParaRPr lang="de-CH" sz="2000" dirty="0"/>
        </a:p>
      </dgm:t>
    </dgm:pt>
    <dgm:pt modelId="{1E94F53D-CC26-42F5-A78F-CA6B3402DA33}" type="parTrans" cxnId="{032CD812-6530-474F-99AA-328C9D1F1E16}">
      <dgm:prSet/>
      <dgm:spPr/>
      <dgm:t>
        <a:bodyPr/>
        <a:lstStyle/>
        <a:p>
          <a:endParaRPr lang="de-CH" sz="2400"/>
        </a:p>
      </dgm:t>
    </dgm:pt>
    <dgm:pt modelId="{062A4DBE-CC7B-4DD3-B970-1BCC4569E896}" type="sibTrans" cxnId="{032CD812-6530-474F-99AA-328C9D1F1E16}">
      <dgm:prSet/>
      <dgm:spPr/>
      <dgm:t>
        <a:bodyPr/>
        <a:lstStyle/>
        <a:p>
          <a:endParaRPr lang="de-CH" sz="2400"/>
        </a:p>
      </dgm:t>
    </dgm:pt>
    <dgm:pt modelId="{F4187466-3F94-4BBE-806E-7D9470588EA4}" type="pres">
      <dgm:prSet presAssocID="{DEE5AFC6-5944-4103-9E88-C62F5256F5BC}" presName="cycle" presStyleCnt="0">
        <dgm:presLayoutVars>
          <dgm:dir/>
          <dgm:resizeHandles val="exact"/>
        </dgm:presLayoutVars>
      </dgm:prSet>
      <dgm:spPr/>
      <dgm:t>
        <a:bodyPr/>
        <a:lstStyle/>
        <a:p>
          <a:endParaRPr lang="de-CH"/>
        </a:p>
      </dgm:t>
    </dgm:pt>
    <dgm:pt modelId="{EC3F55A4-CE6A-4D2E-AD44-8EA2667914F6}" type="pres">
      <dgm:prSet presAssocID="{95B386B8-99B7-4334-A2E9-1D11E89B0B4D}" presName="arrow" presStyleLbl="node1" presStyleIdx="0" presStyleCnt="2" custScaleX="147018">
        <dgm:presLayoutVars>
          <dgm:bulletEnabled val="1"/>
        </dgm:presLayoutVars>
      </dgm:prSet>
      <dgm:spPr/>
      <dgm:t>
        <a:bodyPr/>
        <a:lstStyle/>
        <a:p>
          <a:endParaRPr lang="de-CH"/>
        </a:p>
      </dgm:t>
    </dgm:pt>
    <dgm:pt modelId="{A7F80A67-EE29-4A64-95AF-912B7A18E73D}" type="pres">
      <dgm:prSet presAssocID="{A1140657-9CD7-4AAA-9E8D-793BE4A65235}" presName="arrow" presStyleLbl="node1" presStyleIdx="1" presStyleCnt="2" custScaleX="147018">
        <dgm:presLayoutVars>
          <dgm:bulletEnabled val="1"/>
        </dgm:presLayoutVars>
      </dgm:prSet>
      <dgm:spPr/>
      <dgm:t>
        <a:bodyPr/>
        <a:lstStyle/>
        <a:p>
          <a:endParaRPr lang="de-CH"/>
        </a:p>
      </dgm:t>
    </dgm:pt>
  </dgm:ptLst>
  <dgm:cxnLst>
    <dgm:cxn modelId="{032CD812-6530-474F-99AA-328C9D1F1E16}" srcId="{DEE5AFC6-5944-4103-9E88-C62F5256F5BC}" destId="{A1140657-9CD7-4AAA-9E8D-793BE4A65235}" srcOrd="1" destOrd="0" parTransId="{1E94F53D-CC26-42F5-A78F-CA6B3402DA33}" sibTransId="{062A4DBE-CC7B-4DD3-B970-1BCC4569E896}"/>
    <dgm:cxn modelId="{752D58AA-53CA-49D4-A546-18FBBB71A5F9}" type="presOf" srcId="{A1140657-9CD7-4AAA-9E8D-793BE4A65235}" destId="{A7F80A67-EE29-4A64-95AF-912B7A18E73D}" srcOrd="0" destOrd="0" presId="urn:microsoft.com/office/officeart/2005/8/layout/arrow1"/>
    <dgm:cxn modelId="{F290E138-6D79-4C22-99AD-4A0E519D59AC}" srcId="{DEE5AFC6-5944-4103-9E88-C62F5256F5BC}" destId="{95B386B8-99B7-4334-A2E9-1D11E89B0B4D}" srcOrd="0" destOrd="0" parTransId="{3EB411D4-8647-4B93-A9EA-1874D3B70BBD}" sibTransId="{CDAF4725-B826-4119-85E6-880534580C70}"/>
    <dgm:cxn modelId="{DC3D1B71-B8A7-4F81-B6F8-FED3011F424A}" type="presOf" srcId="{DEE5AFC6-5944-4103-9E88-C62F5256F5BC}" destId="{F4187466-3F94-4BBE-806E-7D9470588EA4}" srcOrd="0" destOrd="0" presId="urn:microsoft.com/office/officeart/2005/8/layout/arrow1"/>
    <dgm:cxn modelId="{718567D8-40AF-4A7B-854B-7043A20ADE82}" type="presOf" srcId="{95B386B8-99B7-4334-A2E9-1D11E89B0B4D}" destId="{EC3F55A4-CE6A-4D2E-AD44-8EA2667914F6}" srcOrd="0" destOrd="0" presId="urn:microsoft.com/office/officeart/2005/8/layout/arrow1"/>
    <dgm:cxn modelId="{117331B4-152E-4C4B-8F13-8BA83115CE6F}" type="presParOf" srcId="{F4187466-3F94-4BBE-806E-7D9470588EA4}" destId="{EC3F55A4-CE6A-4D2E-AD44-8EA2667914F6}" srcOrd="0" destOrd="0" presId="urn:microsoft.com/office/officeart/2005/8/layout/arrow1"/>
    <dgm:cxn modelId="{BC69D6E6-BCF1-4DA8-9113-7C4F1006E7A8}" type="presParOf" srcId="{F4187466-3F94-4BBE-806E-7D9470588EA4}" destId="{A7F80A67-EE29-4A64-95AF-912B7A18E73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535AD-93FD-40C9-A71A-17045F15912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CH"/>
        </a:p>
      </dgm:t>
    </dgm:pt>
    <dgm:pt modelId="{23F50561-58C2-47F3-ADC9-2FCF8EA4D8A6}">
      <dgm:prSet phldrT="[Text]" custT="1"/>
      <dgm:spPr/>
      <dgm:t>
        <a:bodyPr lIns="72000" tIns="72000" rIns="72000" bIns="72000"/>
        <a:lstStyle/>
        <a:p>
          <a:pPr marL="536575" indent="0" algn="l"/>
          <a:r>
            <a:rPr lang="de-CH" sz="2000" b="1" dirty="0" smtClean="0"/>
            <a:t>Wirtschaft</a:t>
          </a:r>
          <a:r>
            <a:rPr lang="de-CH" sz="2000" dirty="0" smtClean="0"/>
            <a:t/>
          </a:r>
          <a:br>
            <a:rPr lang="de-CH" sz="2000" dirty="0" smtClean="0"/>
          </a:br>
          <a:r>
            <a:rPr lang="de-CH" sz="2000" dirty="0" smtClean="0"/>
            <a:t>- Vertrauen der Bevölkerung zurückgewinnen</a:t>
          </a:r>
          <a:br>
            <a:rPr lang="de-CH" sz="2000" dirty="0" smtClean="0"/>
          </a:br>
          <a:r>
            <a:rPr lang="de-CH" sz="2000" dirty="0" smtClean="0"/>
            <a:t>- </a:t>
          </a:r>
          <a:r>
            <a:rPr lang="de-CH" sz="2000" dirty="0" err="1" smtClean="0"/>
            <a:t>Inländpotential</a:t>
          </a:r>
          <a:r>
            <a:rPr lang="de-CH" sz="2000" dirty="0" smtClean="0"/>
            <a:t> ausschöpfen</a:t>
          </a:r>
          <a:endParaRPr lang="de-CH" sz="2000" dirty="0"/>
        </a:p>
      </dgm:t>
    </dgm:pt>
    <dgm:pt modelId="{4CCDECED-5069-4A54-A0CC-73A8B25237A8}" type="parTrans" cxnId="{CE714972-8B8A-4DD1-81CC-91319E2F9530}">
      <dgm:prSet/>
      <dgm:spPr/>
      <dgm:t>
        <a:bodyPr/>
        <a:lstStyle/>
        <a:p>
          <a:endParaRPr lang="de-CH"/>
        </a:p>
      </dgm:t>
    </dgm:pt>
    <dgm:pt modelId="{514965A7-261D-4330-AA06-AEEAA6AAED90}" type="sibTrans" cxnId="{CE714972-8B8A-4DD1-81CC-91319E2F9530}">
      <dgm:prSet/>
      <dgm:spPr/>
      <dgm:t>
        <a:bodyPr/>
        <a:lstStyle/>
        <a:p>
          <a:endParaRPr lang="de-CH"/>
        </a:p>
      </dgm:t>
    </dgm:pt>
    <dgm:pt modelId="{B057297A-2072-4063-AF17-75B3097DC161}">
      <dgm:prSet phldrT="[Text]" custT="1"/>
      <dgm:spPr/>
      <dgm:t>
        <a:bodyPr lIns="72000" tIns="72000" rIns="72000" bIns="72000"/>
        <a:lstStyle/>
        <a:p>
          <a:pPr marL="179388" indent="0" algn="l"/>
          <a:r>
            <a:rPr lang="de-CH" sz="2000" b="1" dirty="0" smtClean="0"/>
            <a:t>Politik:</a:t>
          </a:r>
          <a:r>
            <a:rPr lang="de-CH" sz="2000" dirty="0" smtClean="0"/>
            <a:t/>
          </a:r>
          <a:br>
            <a:rPr lang="de-CH" sz="2000" dirty="0" smtClean="0"/>
          </a:br>
          <a:r>
            <a:rPr lang="de-CH" sz="2000" dirty="0" smtClean="0"/>
            <a:t>Rahmenbedingungen verbessern:</a:t>
          </a:r>
          <a:br>
            <a:rPr lang="de-CH" sz="2000" dirty="0" smtClean="0"/>
          </a:br>
          <a:r>
            <a:rPr lang="de-CH" sz="2000" dirty="0" smtClean="0"/>
            <a:t>Infrastruktur, Altersvorsorge</a:t>
          </a:r>
          <a:endParaRPr lang="de-CH" sz="2000" dirty="0"/>
        </a:p>
      </dgm:t>
    </dgm:pt>
    <dgm:pt modelId="{E88DDA34-CF68-4708-8EF9-E3FABD1A0CA2}" type="parTrans" cxnId="{57A9CCB5-EB76-416B-BFE4-776188CDA561}">
      <dgm:prSet/>
      <dgm:spPr/>
      <dgm:t>
        <a:bodyPr/>
        <a:lstStyle/>
        <a:p>
          <a:endParaRPr lang="de-CH"/>
        </a:p>
      </dgm:t>
    </dgm:pt>
    <dgm:pt modelId="{997F69CE-AA1D-4571-9EBF-30AA0C2835B8}" type="sibTrans" cxnId="{57A9CCB5-EB76-416B-BFE4-776188CDA561}">
      <dgm:prSet/>
      <dgm:spPr/>
      <dgm:t>
        <a:bodyPr/>
        <a:lstStyle/>
        <a:p>
          <a:endParaRPr lang="de-CH"/>
        </a:p>
      </dgm:t>
    </dgm:pt>
    <dgm:pt modelId="{2DA0590B-7DA6-4FBA-A9C8-F6D9F5E0A6FB}" type="pres">
      <dgm:prSet presAssocID="{FEA535AD-93FD-40C9-A71A-17045F15912A}" presName="diagram" presStyleCnt="0">
        <dgm:presLayoutVars>
          <dgm:dir/>
          <dgm:resizeHandles val="exact"/>
        </dgm:presLayoutVars>
      </dgm:prSet>
      <dgm:spPr/>
      <dgm:t>
        <a:bodyPr/>
        <a:lstStyle/>
        <a:p>
          <a:endParaRPr lang="de-CH"/>
        </a:p>
      </dgm:t>
    </dgm:pt>
    <dgm:pt modelId="{5B43D821-1CC6-415D-AF35-FEECB38FE699}" type="pres">
      <dgm:prSet presAssocID="{23F50561-58C2-47F3-ADC9-2FCF8EA4D8A6}" presName="arrow" presStyleLbl="node1" presStyleIdx="0" presStyleCnt="2">
        <dgm:presLayoutVars>
          <dgm:bulletEnabled val="1"/>
        </dgm:presLayoutVars>
      </dgm:prSet>
      <dgm:spPr/>
      <dgm:t>
        <a:bodyPr/>
        <a:lstStyle/>
        <a:p>
          <a:endParaRPr lang="de-CH"/>
        </a:p>
      </dgm:t>
    </dgm:pt>
    <dgm:pt modelId="{E59C48EE-1B68-4716-82C4-2DC05D299E30}" type="pres">
      <dgm:prSet presAssocID="{B057297A-2072-4063-AF17-75B3097DC161}" presName="arrow" presStyleLbl="node1" presStyleIdx="1" presStyleCnt="2">
        <dgm:presLayoutVars>
          <dgm:bulletEnabled val="1"/>
        </dgm:presLayoutVars>
      </dgm:prSet>
      <dgm:spPr/>
      <dgm:t>
        <a:bodyPr/>
        <a:lstStyle/>
        <a:p>
          <a:endParaRPr lang="de-CH"/>
        </a:p>
      </dgm:t>
    </dgm:pt>
  </dgm:ptLst>
  <dgm:cxnLst>
    <dgm:cxn modelId="{4963971D-AFA0-4321-B3D8-C44BA6DFDB69}" type="presOf" srcId="{FEA535AD-93FD-40C9-A71A-17045F15912A}" destId="{2DA0590B-7DA6-4FBA-A9C8-F6D9F5E0A6FB}" srcOrd="0" destOrd="0" presId="urn:microsoft.com/office/officeart/2005/8/layout/arrow5"/>
    <dgm:cxn modelId="{57A9CCB5-EB76-416B-BFE4-776188CDA561}" srcId="{FEA535AD-93FD-40C9-A71A-17045F15912A}" destId="{B057297A-2072-4063-AF17-75B3097DC161}" srcOrd="1" destOrd="0" parTransId="{E88DDA34-CF68-4708-8EF9-E3FABD1A0CA2}" sibTransId="{997F69CE-AA1D-4571-9EBF-30AA0C2835B8}"/>
    <dgm:cxn modelId="{CE714972-8B8A-4DD1-81CC-91319E2F9530}" srcId="{FEA535AD-93FD-40C9-A71A-17045F15912A}" destId="{23F50561-58C2-47F3-ADC9-2FCF8EA4D8A6}" srcOrd="0" destOrd="0" parTransId="{4CCDECED-5069-4A54-A0CC-73A8B25237A8}" sibTransId="{514965A7-261D-4330-AA06-AEEAA6AAED90}"/>
    <dgm:cxn modelId="{3798FFFA-A494-4025-A158-A9E2A50846F2}" type="presOf" srcId="{23F50561-58C2-47F3-ADC9-2FCF8EA4D8A6}" destId="{5B43D821-1CC6-415D-AF35-FEECB38FE699}" srcOrd="0" destOrd="0" presId="urn:microsoft.com/office/officeart/2005/8/layout/arrow5"/>
    <dgm:cxn modelId="{6F88EC1D-8FA2-4948-9313-4AEC548EFCB2}" type="presOf" srcId="{B057297A-2072-4063-AF17-75B3097DC161}" destId="{E59C48EE-1B68-4716-82C4-2DC05D299E30}" srcOrd="0" destOrd="0" presId="urn:microsoft.com/office/officeart/2005/8/layout/arrow5"/>
    <dgm:cxn modelId="{2AB1B0A8-0995-446C-B10C-48DB208AC66F}" type="presParOf" srcId="{2DA0590B-7DA6-4FBA-A9C8-F6D9F5E0A6FB}" destId="{5B43D821-1CC6-415D-AF35-FEECB38FE699}" srcOrd="0" destOrd="0" presId="urn:microsoft.com/office/officeart/2005/8/layout/arrow5"/>
    <dgm:cxn modelId="{E5140538-70F5-4578-BAC0-136197DAB443}" type="presParOf" srcId="{2DA0590B-7DA6-4FBA-A9C8-F6D9F5E0A6FB}" destId="{E59C48EE-1B68-4716-82C4-2DC05D299E3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1C398-4DE2-49EC-9151-9F23EF35A52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e-CH"/>
        </a:p>
      </dgm:t>
    </dgm:pt>
    <dgm:pt modelId="{5848028A-A66C-4DF1-8ADC-7FBCB89441C2}">
      <dgm:prSet phldrT="[Text]"/>
      <dgm:spPr/>
      <dgm:t>
        <a:bodyPr/>
        <a:lstStyle/>
        <a:p>
          <a:r>
            <a:rPr lang="de-CH" smtClean="0"/>
            <a:t>Von 300’000 Personen ist die Rede.</a:t>
          </a:r>
          <a:endParaRPr lang="de-CH"/>
        </a:p>
      </dgm:t>
    </dgm:pt>
    <dgm:pt modelId="{D4651746-0E4D-4D7E-A84D-6A15B3478A80}" type="parTrans" cxnId="{0CCECB02-10B5-4DD8-81B5-3B2D3522ABE7}">
      <dgm:prSet/>
      <dgm:spPr/>
      <dgm:t>
        <a:bodyPr/>
        <a:lstStyle/>
        <a:p>
          <a:endParaRPr lang="de-CH"/>
        </a:p>
      </dgm:t>
    </dgm:pt>
    <dgm:pt modelId="{A05E67B3-DE6F-44B0-8CDE-49C5CF21C2A5}" type="sibTrans" cxnId="{0CCECB02-10B5-4DD8-81B5-3B2D3522ABE7}">
      <dgm:prSet/>
      <dgm:spPr/>
      <dgm:t>
        <a:bodyPr/>
        <a:lstStyle/>
        <a:p>
          <a:endParaRPr lang="de-CH"/>
        </a:p>
      </dgm:t>
    </dgm:pt>
    <dgm:pt modelId="{40276DBC-054E-42D8-80FE-96D0BB3AF804}">
      <dgm:prSet phldrT="[Text]" custT="1"/>
      <dgm:spPr/>
      <dgm:t>
        <a:bodyPr/>
        <a:lstStyle/>
        <a:p>
          <a:r>
            <a:rPr lang="de-DE" sz="2000" dirty="0" smtClean="0"/>
            <a:t>Flexible Arbeitszeitmodelle, Kindertagesstätten, Umschulungen, Coachings</a:t>
          </a:r>
          <a:endParaRPr lang="de-CH" sz="2000" dirty="0"/>
        </a:p>
      </dgm:t>
    </dgm:pt>
    <dgm:pt modelId="{6BF204A1-E589-4733-875F-943A9499D657}" type="parTrans" cxnId="{97A3C3C6-E58C-4156-BDB2-4872E14D9606}">
      <dgm:prSet/>
      <dgm:spPr/>
      <dgm:t>
        <a:bodyPr/>
        <a:lstStyle/>
        <a:p>
          <a:endParaRPr lang="de-CH"/>
        </a:p>
      </dgm:t>
    </dgm:pt>
    <dgm:pt modelId="{177223A6-E507-4922-82CE-92AA27B32405}" type="sibTrans" cxnId="{97A3C3C6-E58C-4156-BDB2-4872E14D9606}">
      <dgm:prSet/>
      <dgm:spPr/>
      <dgm:t>
        <a:bodyPr/>
        <a:lstStyle/>
        <a:p>
          <a:endParaRPr lang="de-CH"/>
        </a:p>
      </dgm:t>
    </dgm:pt>
    <dgm:pt modelId="{2ACEDA81-94BA-4098-8F47-C4F57DDB6458}">
      <dgm:prSet phldrT="[Text]" custT="1"/>
      <dgm:spPr/>
      <dgm:t>
        <a:bodyPr/>
        <a:lstStyle/>
        <a:p>
          <a:r>
            <a:rPr lang="de-DE" sz="2000" dirty="0" smtClean="0"/>
            <a:t>Personaldienstleister können unterstützen mit Try &amp; </a:t>
          </a:r>
          <a:r>
            <a:rPr lang="de-DE" sz="2000" dirty="0" err="1" smtClean="0"/>
            <a:t>Hire</a:t>
          </a:r>
          <a:r>
            <a:rPr lang="de-DE" sz="2000" dirty="0" smtClean="0"/>
            <a:t> und dem Weiterbildungsfonds temptraining.</a:t>
          </a:r>
          <a:endParaRPr lang="de-CH" sz="2000" dirty="0"/>
        </a:p>
      </dgm:t>
    </dgm:pt>
    <dgm:pt modelId="{F8D5576D-4312-4127-BB51-80901FDFFC17}" type="parTrans" cxnId="{E5B89BC5-61D9-418D-8964-07B9732FDC48}">
      <dgm:prSet/>
      <dgm:spPr/>
      <dgm:t>
        <a:bodyPr/>
        <a:lstStyle/>
        <a:p>
          <a:endParaRPr lang="de-CH"/>
        </a:p>
      </dgm:t>
    </dgm:pt>
    <dgm:pt modelId="{F8E2F038-51F6-48B2-BF37-9CACD490C85F}" type="sibTrans" cxnId="{E5B89BC5-61D9-418D-8964-07B9732FDC48}">
      <dgm:prSet/>
      <dgm:spPr/>
      <dgm:t>
        <a:bodyPr/>
        <a:lstStyle/>
        <a:p>
          <a:endParaRPr lang="de-CH"/>
        </a:p>
      </dgm:t>
    </dgm:pt>
    <dgm:pt modelId="{BE30ED85-2D97-4F0F-8A81-2BA3B470D30A}">
      <dgm:prSet/>
      <dgm:spPr/>
      <dgm:t>
        <a:bodyPr/>
        <a:lstStyle/>
        <a:p>
          <a:r>
            <a:rPr lang="de-CH" dirty="0" smtClean="0"/>
            <a:t>Lehrabgänger, ältere Erwerbspersonen, Mütter, gering Qualifizierte, Flüchtlinge</a:t>
          </a:r>
        </a:p>
      </dgm:t>
    </dgm:pt>
    <dgm:pt modelId="{FB0E45F5-82F3-4188-916E-F454E93576E3}" type="parTrans" cxnId="{0AAC04CC-8268-47E0-A871-E8DEEA611C4C}">
      <dgm:prSet/>
      <dgm:spPr/>
      <dgm:t>
        <a:bodyPr/>
        <a:lstStyle/>
        <a:p>
          <a:endParaRPr lang="de-CH"/>
        </a:p>
      </dgm:t>
    </dgm:pt>
    <dgm:pt modelId="{DBEFBB0E-091B-444F-ACDF-EF071624D60B}" type="sibTrans" cxnId="{0AAC04CC-8268-47E0-A871-E8DEEA611C4C}">
      <dgm:prSet/>
      <dgm:spPr/>
      <dgm:t>
        <a:bodyPr/>
        <a:lstStyle/>
        <a:p>
          <a:endParaRPr lang="de-CH"/>
        </a:p>
      </dgm:t>
    </dgm:pt>
    <dgm:pt modelId="{98C33344-FA1C-491F-9110-ADB7800A7754}" type="pres">
      <dgm:prSet presAssocID="{D3F1C398-4DE2-49EC-9151-9F23EF35A525}" presName="Name0" presStyleCnt="0">
        <dgm:presLayoutVars>
          <dgm:chPref val="1"/>
          <dgm:dir/>
          <dgm:animOne val="branch"/>
          <dgm:animLvl val="lvl"/>
          <dgm:resizeHandles/>
        </dgm:presLayoutVars>
      </dgm:prSet>
      <dgm:spPr/>
      <dgm:t>
        <a:bodyPr/>
        <a:lstStyle/>
        <a:p>
          <a:endParaRPr lang="de-CH"/>
        </a:p>
      </dgm:t>
    </dgm:pt>
    <dgm:pt modelId="{C96B7BAF-753A-4508-9B05-7D556128BFB2}" type="pres">
      <dgm:prSet presAssocID="{5848028A-A66C-4DF1-8ADC-7FBCB89441C2}" presName="vertOne" presStyleCnt="0"/>
      <dgm:spPr/>
    </dgm:pt>
    <dgm:pt modelId="{BBD32174-788A-401F-9177-C4EB0C9CA567}" type="pres">
      <dgm:prSet presAssocID="{5848028A-A66C-4DF1-8ADC-7FBCB89441C2}" presName="txOne" presStyleLbl="node0" presStyleIdx="0" presStyleCnt="1">
        <dgm:presLayoutVars>
          <dgm:chPref val="3"/>
        </dgm:presLayoutVars>
      </dgm:prSet>
      <dgm:spPr/>
      <dgm:t>
        <a:bodyPr/>
        <a:lstStyle/>
        <a:p>
          <a:endParaRPr lang="de-CH"/>
        </a:p>
      </dgm:t>
    </dgm:pt>
    <dgm:pt modelId="{784B6ED3-6738-48A0-817D-80FC27EE83E3}" type="pres">
      <dgm:prSet presAssocID="{5848028A-A66C-4DF1-8ADC-7FBCB89441C2}" presName="parTransOne" presStyleCnt="0"/>
      <dgm:spPr/>
    </dgm:pt>
    <dgm:pt modelId="{3589E340-9AE1-48AD-A964-08AAD9FB7413}" type="pres">
      <dgm:prSet presAssocID="{5848028A-A66C-4DF1-8ADC-7FBCB89441C2}" presName="horzOne" presStyleCnt="0"/>
      <dgm:spPr/>
    </dgm:pt>
    <dgm:pt modelId="{74B28E64-B20D-49DF-B44D-A771EF1C0C6D}" type="pres">
      <dgm:prSet presAssocID="{BE30ED85-2D97-4F0F-8A81-2BA3B470D30A}" presName="vertTwo" presStyleCnt="0"/>
      <dgm:spPr/>
    </dgm:pt>
    <dgm:pt modelId="{466B0510-60E7-4A43-9403-07CD4AE0A15A}" type="pres">
      <dgm:prSet presAssocID="{BE30ED85-2D97-4F0F-8A81-2BA3B470D30A}" presName="txTwo" presStyleLbl="node2" presStyleIdx="0" presStyleCnt="1">
        <dgm:presLayoutVars>
          <dgm:chPref val="3"/>
        </dgm:presLayoutVars>
      </dgm:prSet>
      <dgm:spPr/>
      <dgm:t>
        <a:bodyPr/>
        <a:lstStyle/>
        <a:p>
          <a:endParaRPr lang="de-CH"/>
        </a:p>
      </dgm:t>
    </dgm:pt>
    <dgm:pt modelId="{0DBF3128-70E5-4E2C-A236-968E2431946C}" type="pres">
      <dgm:prSet presAssocID="{BE30ED85-2D97-4F0F-8A81-2BA3B470D30A}" presName="parTransTwo" presStyleCnt="0"/>
      <dgm:spPr/>
    </dgm:pt>
    <dgm:pt modelId="{0503EAA4-BDA6-4586-BA9F-5C468B7CFC26}" type="pres">
      <dgm:prSet presAssocID="{BE30ED85-2D97-4F0F-8A81-2BA3B470D30A}" presName="horzTwo" presStyleCnt="0"/>
      <dgm:spPr/>
    </dgm:pt>
    <dgm:pt modelId="{AAD16043-50D7-4CF1-9EC8-9D1A54CA5AEA}" type="pres">
      <dgm:prSet presAssocID="{40276DBC-054E-42D8-80FE-96D0BB3AF804}" presName="vertThree" presStyleCnt="0"/>
      <dgm:spPr/>
    </dgm:pt>
    <dgm:pt modelId="{7A879ECF-5976-4C28-BE87-F4BD399967C3}" type="pres">
      <dgm:prSet presAssocID="{40276DBC-054E-42D8-80FE-96D0BB3AF804}" presName="txThree" presStyleLbl="node3" presStyleIdx="0" presStyleCnt="2">
        <dgm:presLayoutVars>
          <dgm:chPref val="3"/>
        </dgm:presLayoutVars>
      </dgm:prSet>
      <dgm:spPr/>
      <dgm:t>
        <a:bodyPr/>
        <a:lstStyle/>
        <a:p>
          <a:endParaRPr lang="de-CH"/>
        </a:p>
      </dgm:t>
    </dgm:pt>
    <dgm:pt modelId="{EE33A34E-C214-4205-A594-D51B1E420D4A}" type="pres">
      <dgm:prSet presAssocID="{40276DBC-054E-42D8-80FE-96D0BB3AF804}" presName="horzThree" presStyleCnt="0"/>
      <dgm:spPr/>
    </dgm:pt>
    <dgm:pt modelId="{F5689545-99E4-4288-8E58-8BC1C1EFED7D}" type="pres">
      <dgm:prSet presAssocID="{177223A6-E507-4922-82CE-92AA27B32405}" presName="sibSpaceThree" presStyleCnt="0"/>
      <dgm:spPr/>
    </dgm:pt>
    <dgm:pt modelId="{F23DFD58-8688-4851-87F6-F9CF9BAE218C}" type="pres">
      <dgm:prSet presAssocID="{2ACEDA81-94BA-4098-8F47-C4F57DDB6458}" presName="vertThree" presStyleCnt="0"/>
      <dgm:spPr/>
    </dgm:pt>
    <dgm:pt modelId="{ED2ECDCF-6C48-464A-9A77-7BB588222122}" type="pres">
      <dgm:prSet presAssocID="{2ACEDA81-94BA-4098-8F47-C4F57DDB6458}" presName="txThree" presStyleLbl="node3" presStyleIdx="1" presStyleCnt="2">
        <dgm:presLayoutVars>
          <dgm:chPref val="3"/>
        </dgm:presLayoutVars>
      </dgm:prSet>
      <dgm:spPr/>
      <dgm:t>
        <a:bodyPr/>
        <a:lstStyle/>
        <a:p>
          <a:endParaRPr lang="de-CH"/>
        </a:p>
      </dgm:t>
    </dgm:pt>
    <dgm:pt modelId="{C9194BB4-444A-4ED4-89B4-DC5D67E31CD2}" type="pres">
      <dgm:prSet presAssocID="{2ACEDA81-94BA-4098-8F47-C4F57DDB6458}" presName="horzThree" presStyleCnt="0"/>
      <dgm:spPr/>
    </dgm:pt>
  </dgm:ptLst>
  <dgm:cxnLst>
    <dgm:cxn modelId="{6A9B8CDA-A9C1-4FBC-872C-6D9894AA0A92}" type="presOf" srcId="{2ACEDA81-94BA-4098-8F47-C4F57DDB6458}" destId="{ED2ECDCF-6C48-464A-9A77-7BB588222122}" srcOrd="0" destOrd="0" presId="urn:microsoft.com/office/officeart/2005/8/layout/hierarchy4"/>
    <dgm:cxn modelId="{A5B3FBDC-2B6B-4F2C-AF2F-B1CA7D88F894}" type="presOf" srcId="{BE30ED85-2D97-4F0F-8A81-2BA3B470D30A}" destId="{466B0510-60E7-4A43-9403-07CD4AE0A15A}" srcOrd="0" destOrd="0" presId="urn:microsoft.com/office/officeart/2005/8/layout/hierarchy4"/>
    <dgm:cxn modelId="{0CCECB02-10B5-4DD8-81B5-3B2D3522ABE7}" srcId="{D3F1C398-4DE2-49EC-9151-9F23EF35A525}" destId="{5848028A-A66C-4DF1-8ADC-7FBCB89441C2}" srcOrd="0" destOrd="0" parTransId="{D4651746-0E4D-4D7E-A84D-6A15B3478A80}" sibTransId="{A05E67B3-DE6F-44B0-8CDE-49C5CF21C2A5}"/>
    <dgm:cxn modelId="{97A3C3C6-E58C-4156-BDB2-4872E14D9606}" srcId="{BE30ED85-2D97-4F0F-8A81-2BA3B470D30A}" destId="{40276DBC-054E-42D8-80FE-96D0BB3AF804}" srcOrd="0" destOrd="0" parTransId="{6BF204A1-E589-4733-875F-943A9499D657}" sibTransId="{177223A6-E507-4922-82CE-92AA27B32405}"/>
    <dgm:cxn modelId="{9DB2F51D-823C-4D49-B921-C4E49BF6C3FA}" type="presOf" srcId="{D3F1C398-4DE2-49EC-9151-9F23EF35A525}" destId="{98C33344-FA1C-491F-9110-ADB7800A7754}" srcOrd="0" destOrd="0" presId="urn:microsoft.com/office/officeart/2005/8/layout/hierarchy4"/>
    <dgm:cxn modelId="{44866269-734A-4433-AC71-B0BBA6CF588B}" type="presOf" srcId="{40276DBC-054E-42D8-80FE-96D0BB3AF804}" destId="{7A879ECF-5976-4C28-BE87-F4BD399967C3}" srcOrd="0" destOrd="0" presId="urn:microsoft.com/office/officeart/2005/8/layout/hierarchy4"/>
    <dgm:cxn modelId="{0AAC04CC-8268-47E0-A871-E8DEEA611C4C}" srcId="{5848028A-A66C-4DF1-8ADC-7FBCB89441C2}" destId="{BE30ED85-2D97-4F0F-8A81-2BA3B470D30A}" srcOrd="0" destOrd="0" parTransId="{FB0E45F5-82F3-4188-916E-F454E93576E3}" sibTransId="{DBEFBB0E-091B-444F-ACDF-EF071624D60B}"/>
    <dgm:cxn modelId="{6A05104B-FD98-4AD0-85A0-6E966E8E757C}" type="presOf" srcId="{5848028A-A66C-4DF1-8ADC-7FBCB89441C2}" destId="{BBD32174-788A-401F-9177-C4EB0C9CA567}" srcOrd="0" destOrd="0" presId="urn:microsoft.com/office/officeart/2005/8/layout/hierarchy4"/>
    <dgm:cxn modelId="{E5B89BC5-61D9-418D-8964-07B9732FDC48}" srcId="{BE30ED85-2D97-4F0F-8A81-2BA3B470D30A}" destId="{2ACEDA81-94BA-4098-8F47-C4F57DDB6458}" srcOrd="1" destOrd="0" parTransId="{F8D5576D-4312-4127-BB51-80901FDFFC17}" sibTransId="{F8E2F038-51F6-48B2-BF37-9CACD490C85F}"/>
    <dgm:cxn modelId="{119FF63A-E39A-44F4-883C-C02D519DBE03}" type="presParOf" srcId="{98C33344-FA1C-491F-9110-ADB7800A7754}" destId="{C96B7BAF-753A-4508-9B05-7D556128BFB2}" srcOrd="0" destOrd="0" presId="urn:microsoft.com/office/officeart/2005/8/layout/hierarchy4"/>
    <dgm:cxn modelId="{D1BF5534-03BD-4615-83E2-EED5BA3D5CBC}" type="presParOf" srcId="{C96B7BAF-753A-4508-9B05-7D556128BFB2}" destId="{BBD32174-788A-401F-9177-C4EB0C9CA567}" srcOrd="0" destOrd="0" presId="urn:microsoft.com/office/officeart/2005/8/layout/hierarchy4"/>
    <dgm:cxn modelId="{B93BB17A-068E-4756-AB11-B39240B8D612}" type="presParOf" srcId="{C96B7BAF-753A-4508-9B05-7D556128BFB2}" destId="{784B6ED3-6738-48A0-817D-80FC27EE83E3}" srcOrd="1" destOrd="0" presId="urn:microsoft.com/office/officeart/2005/8/layout/hierarchy4"/>
    <dgm:cxn modelId="{6F61B815-B4B0-4D77-82F7-734E1D39FCD3}" type="presParOf" srcId="{C96B7BAF-753A-4508-9B05-7D556128BFB2}" destId="{3589E340-9AE1-48AD-A964-08AAD9FB7413}" srcOrd="2" destOrd="0" presId="urn:microsoft.com/office/officeart/2005/8/layout/hierarchy4"/>
    <dgm:cxn modelId="{2C29C8AE-2F90-4DD4-9914-AB9E66A226FC}" type="presParOf" srcId="{3589E340-9AE1-48AD-A964-08AAD9FB7413}" destId="{74B28E64-B20D-49DF-B44D-A771EF1C0C6D}" srcOrd="0" destOrd="0" presId="urn:microsoft.com/office/officeart/2005/8/layout/hierarchy4"/>
    <dgm:cxn modelId="{D8173C7D-6EEF-48D2-B35A-7B29C5A6C193}" type="presParOf" srcId="{74B28E64-B20D-49DF-B44D-A771EF1C0C6D}" destId="{466B0510-60E7-4A43-9403-07CD4AE0A15A}" srcOrd="0" destOrd="0" presId="urn:microsoft.com/office/officeart/2005/8/layout/hierarchy4"/>
    <dgm:cxn modelId="{3B3D53EB-6B90-459B-83D6-0580AF18D958}" type="presParOf" srcId="{74B28E64-B20D-49DF-B44D-A771EF1C0C6D}" destId="{0DBF3128-70E5-4E2C-A236-968E2431946C}" srcOrd="1" destOrd="0" presId="urn:microsoft.com/office/officeart/2005/8/layout/hierarchy4"/>
    <dgm:cxn modelId="{7E2FA619-A484-4DE6-B27B-4D89871BF905}" type="presParOf" srcId="{74B28E64-B20D-49DF-B44D-A771EF1C0C6D}" destId="{0503EAA4-BDA6-4586-BA9F-5C468B7CFC26}" srcOrd="2" destOrd="0" presId="urn:microsoft.com/office/officeart/2005/8/layout/hierarchy4"/>
    <dgm:cxn modelId="{3977F0F2-E06F-4130-8D33-9B618327884F}" type="presParOf" srcId="{0503EAA4-BDA6-4586-BA9F-5C468B7CFC26}" destId="{AAD16043-50D7-4CF1-9EC8-9D1A54CA5AEA}" srcOrd="0" destOrd="0" presId="urn:microsoft.com/office/officeart/2005/8/layout/hierarchy4"/>
    <dgm:cxn modelId="{E9A7B6D1-70FB-4606-B42E-CE6E8E324318}" type="presParOf" srcId="{AAD16043-50D7-4CF1-9EC8-9D1A54CA5AEA}" destId="{7A879ECF-5976-4C28-BE87-F4BD399967C3}" srcOrd="0" destOrd="0" presId="urn:microsoft.com/office/officeart/2005/8/layout/hierarchy4"/>
    <dgm:cxn modelId="{2997ACEF-A1AD-40E0-A17C-CEAF9022B4DD}" type="presParOf" srcId="{AAD16043-50D7-4CF1-9EC8-9D1A54CA5AEA}" destId="{EE33A34E-C214-4205-A594-D51B1E420D4A}" srcOrd="1" destOrd="0" presId="urn:microsoft.com/office/officeart/2005/8/layout/hierarchy4"/>
    <dgm:cxn modelId="{CABB097F-5567-441A-BE24-2238C70A4A81}" type="presParOf" srcId="{0503EAA4-BDA6-4586-BA9F-5C468B7CFC26}" destId="{F5689545-99E4-4288-8E58-8BC1C1EFED7D}" srcOrd="1" destOrd="0" presId="urn:microsoft.com/office/officeart/2005/8/layout/hierarchy4"/>
    <dgm:cxn modelId="{8BD56FA9-27D1-4003-BE51-6E77DDF56BB0}" type="presParOf" srcId="{0503EAA4-BDA6-4586-BA9F-5C468B7CFC26}" destId="{F23DFD58-8688-4851-87F6-F9CF9BAE218C}" srcOrd="2" destOrd="0" presId="urn:microsoft.com/office/officeart/2005/8/layout/hierarchy4"/>
    <dgm:cxn modelId="{B5D14914-1151-4036-9339-780F22B2AD9D}" type="presParOf" srcId="{F23DFD58-8688-4851-87F6-F9CF9BAE218C}" destId="{ED2ECDCF-6C48-464A-9A77-7BB588222122}" srcOrd="0" destOrd="0" presId="urn:microsoft.com/office/officeart/2005/8/layout/hierarchy4"/>
    <dgm:cxn modelId="{7CFB8D9D-39A8-447F-AF69-675B5E4C9AE6}" type="presParOf" srcId="{F23DFD58-8688-4851-87F6-F9CF9BAE218C}" destId="{C9194BB4-444A-4ED4-89B4-DC5D67E31CD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573D0-F40F-438E-9C3B-AA4034A355B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de-CH"/>
        </a:p>
      </dgm:t>
    </dgm:pt>
    <dgm:pt modelId="{3CD477B2-0C38-4779-970D-A08D78B5D87F}">
      <dgm:prSet phldrT="[Text]" custT="1"/>
      <dgm:spPr/>
      <dgm:t>
        <a:bodyPr/>
        <a:lstStyle/>
        <a:p>
          <a:r>
            <a:rPr lang="de-CH" sz="6600" dirty="0" smtClean="0"/>
            <a:t>?</a:t>
          </a:r>
          <a:endParaRPr lang="de-CH" sz="6600" dirty="0"/>
        </a:p>
      </dgm:t>
    </dgm:pt>
    <dgm:pt modelId="{89EEC66F-C95F-410F-B26C-3E068A6FCFD2}" type="parTrans" cxnId="{66ED8DDF-029B-464C-8F98-D01FEC1B624F}">
      <dgm:prSet/>
      <dgm:spPr/>
      <dgm:t>
        <a:bodyPr/>
        <a:lstStyle/>
        <a:p>
          <a:endParaRPr lang="de-CH" sz="2000"/>
        </a:p>
      </dgm:t>
    </dgm:pt>
    <dgm:pt modelId="{82D7E1E5-A52A-473D-B209-8F34F7BF9BF2}" type="sibTrans" cxnId="{66ED8DDF-029B-464C-8F98-D01FEC1B624F}">
      <dgm:prSet/>
      <dgm:spPr/>
      <dgm:t>
        <a:bodyPr/>
        <a:lstStyle/>
        <a:p>
          <a:endParaRPr lang="de-CH" sz="2000"/>
        </a:p>
      </dgm:t>
    </dgm:pt>
    <dgm:pt modelId="{15BC66E8-89B4-4BF1-BA65-9F8A2CC87959}">
      <dgm:prSet phldrT="[Text]" custT="1"/>
      <dgm:spPr/>
      <dgm:t>
        <a:bodyPr/>
        <a:lstStyle/>
        <a:p>
          <a:r>
            <a:rPr lang="de-CH" sz="2000" b="1" dirty="0" smtClean="0"/>
            <a:t>Demographische Alterung</a:t>
          </a:r>
          <a:endParaRPr lang="de-CH" sz="2000" b="1" dirty="0"/>
        </a:p>
      </dgm:t>
    </dgm:pt>
    <dgm:pt modelId="{067287B2-B618-45B5-A5D0-345DEB9766C4}" type="parTrans" cxnId="{CCDD325A-1545-4AC2-9840-DE6282C08466}">
      <dgm:prSet/>
      <dgm:spPr/>
      <dgm:t>
        <a:bodyPr/>
        <a:lstStyle/>
        <a:p>
          <a:endParaRPr lang="de-CH" sz="2000"/>
        </a:p>
      </dgm:t>
    </dgm:pt>
    <dgm:pt modelId="{3A9EBF1B-389D-4865-86EB-48C2CF245984}" type="sibTrans" cxnId="{CCDD325A-1545-4AC2-9840-DE6282C08466}">
      <dgm:prSet/>
      <dgm:spPr/>
      <dgm:t>
        <a:bodyPr/>
        <a:lstStyle/>
        <a:p>
          <a:endParaRPr lang="de-CH" sz="2000"/>
        </a:p>
      </dgm:t>
    </dgm:pt>
    <dgm:pt modelId="{09834866-9E1A-42E9-A12B-A3C16D65048C}">
      <dgm:prSet phldrT="[Text]" custT="1"/>
      <dgm:spPr/>
      <dgm:t>
        <a:bodyPr/>
        <a:lstStyle/>
        <a:p>
          <a:r>
            <a:rPr lang="de-CH" sz="2000" dirty="0" smtClean="0"/>
            <a:t>Verschärfung des </a:t>
          </a:r>
          <a:r>
            <a:rPr lang="de-CH" sz="2000" dirty="0" err="1" smtClean="0"/>
            <a:t>Mismatch</a:t>
          </a:r>
          <a:r>
            <a:rPr lang="de-CH" sz="2000" dirty="0" smtClean="0"/>
            <a:t>?</a:t>
          </a:r>
        </a:p>
        <a:p>
          <a:r>
            <a:rPr lang="de-CH" sz="2000" dirty="0" smtClean="0"/>
            <a:t>Oder verlassen die «überschüssigen» Profile den Arbeitsmarkt?</a:t>
          </a:r>
          <a:endParaRPr lang="de-CH" sz="2000" dirty="0"/>
        </a:p>
      </dgm:t>
    </dgm:pt>
    <dgm:pt modelId="{19593036-85C6-4FC9-895D-055F09947116}" type="parTrans" cxnId="{EEA56717-32B4-4FE9-A850-8CA958EFA913}">
      <dgm:prSet/>
      <dgm:spPr/>
      <dgm:t>
        <a:bodyPr/>
        <a:lstStyle/>
        <a:p>
          <a:endParaRPr lang="de-CH" sz="2000"/>
        </a:p>
      </dgm:t>
    </dgm:pt>
    <dgm:pt modelId="{2DFE53E8-43E4-4732-84EA-8518882C5A38}" type="sibTrans" cxnId="{EEA56717-32B4-4FE9-A850-8CA958EFA913}">
      <dgm:prSet/>
      <dgm:spPr/>
      <dgm:t>
        <a:bodyPr/>
        <a:lstStyle/>
        <a:p>
          <a:endParaRPr lang="de-CH" sz="2000"/>
        </a:p>
      </dgm:t>
    </dgm:pt>
    <dgm:pt modelId="{57EDDD85-253D-417B-97D5-956499219AAA}">
      <dgm:prSet phldrT="[Text]" custT="1"/>
      <dgm:spPr/>
      <dgm:t>
        <a:bodyPr/>
        <a:lstStyle/>
        <a:p>
          <a:r>
            <a:rPr lang="de-CH" sz="6600" dirty="0" smtClean="0"/>
            <a:t>?</a:t>
          </a:r>
          <a:endParaRPr lang="de-CH" sz="6600" dirty="0"/>
        </a:p>
      </dgm:t>
    </dgm:pt>
    <dgm:pt modelId="{546940DB-3A0B-4C84-BBA6-2A5832333358}" type="parTrans" cxnId="{AA9BA9F2-6B39-4A46-8BFC-94E922C701DB}">
      <dgm:prSet/>
      <dgm:spPr/>
      <dgm:t>
        <a:bodyPr/>
        <a:lstStyle/>
        <a:p>
          <a:endParaRPr lang="de-CH" sz="2000"/>
        </a:p>
      </dgm:t>
    </dgm:pt>
    <dgm:pt modelId="{5A73B5B5-30A6-4524-B9A9-6EB60F8C5544}" type="sibTrans" cxnId="{AA9BA9F2-6B39-4A46-8BFC-94E922C701DB}">
      <dgm:prSet/>
      <dgm:spPr/>
      <dgm:t>
        <a:bodyPr/>
        <a:lstStyle/>
        <a:p>
          <a:endParaRPr lang="de-CH" sz="2000"/>
        </a:p>
      </dgm:t>
    </dgm:pt>
    <dgm:pt modelId="{0B4E48DE-8896-46B7-9E25-4776EAE2CC36}">
      <dgm:prSet phldrT="[Text]" custT="1"/>
      <dgm:spPr/>
      <dgm:t>
        <a:bodyPr/>
        <a:lstStyle/>
        <a:p>
          <a:r>
            <a:rPr lang="de-CH" sz="2000" b="1" dirty="0" smtClean="0"/>
            <a:t>Digitalisierung</a:t>
          </a:r>
          <a:endParaRPr lang="de-CH" sz="2000" b="1" dirty="0"/>
        </a:p>
      </dgm:t>
    </dgm:pt>
    <dgm:pt modelId="{92B953C2-F958-4581-AE5D-7ADAAF3ABDB5}" type="parTrans" cxnId="{7B209F6E-C5D0-476F-AC7E-E73C1FB3E09E}">
      <dgm:prSet/>
      <dgm:spPr/>
      <dgm:t>
        <a:bodyPr/>
        <a:lstStyle/>
        <a:p>
          <a:endParaRPr lang="de-CH" sz="2000"/>
        </a:p>
      </dgm:t>
    </dgm:pt>
    <dgm:pt modelId="{B7CB258F-452D-4C11-A958-4BD4603A49D9}" type="sibTrans" cxnId="{7B209F6E-C5D0-476F-AC7E-E73C1FB3E09E}">
      <dgm:prSet/>
      <dgm:spPr/>
      <dgm:t>
        <a:bodyPr/>
        <a:lstStyle/>
        <a:p>
          <a:endParaRPr lang="de-CH" sz="2000"/>
        </a:p>
      </dgm:t>
    </dgm:pt>
    <dgm:pt modelId="{E0E226D1-090D-43C6-9A38-A6386002DFB8}">
      <dgm:prSet phldrT="[Text]" custT="1"/>
      <dgm:spPr/>
      <dgm:t>
        <a:bodyPr/>
        <a:lstStyle/>
        <a:p>
          <a:r>
            <a:rPr lang="de-CH" sz="2000" dirty="0" smtClean="0"/>
            <a:t>Welche Berufe verschwinden? Welche entstehen neu?</a:t>
          </a:r>
        </a:p>
        <a:p>
          <a:r>
            <a:rPr lang="de-CH" sz="2000" dirty="0" smtClean="0"/>
            <a:t>Braucht es insgesamt weniger Arbeitskräfte?</a:t>
          </a:r>
          <a:endParaRPr lang="de-CH" sz="2000" dirty="0"/>
        </a:p>
      </dgm:t>
    </dgm:pt>
    <dgm:pt modelId="{9F5B913E-62BD-467D-A67A-5295B697D07C}" type="parTrans" cxnId="{8A7ACC0A-44CF-4D3C-B3F8-B7A930ED7B79}">
      <dgm:prSet/>
      <dgm:spPr/>
      <dgm:t>
        <a:bodyPr/>
        <a:lstStyle/>
        <a:p>
          <a:endParaRPr lang="de-CH" sz="2000"/>
        </a:p>
      </dgm:t>
    </dgm:pt>
    <dgm:pt modelId="{0C9DC559-A169-425E-9163-366C3A7897C5}" type="sibTrans" cxnId="{8A7ACC0A-44CF-4D3C-B3F8-B7A930ED7B79}">
      <dgm:prSet/>
      <dgm:spPr/>
      <dgm:t>
        <a:bodyPr/>
        <a:lstStyle/>
        <a:p>
          <a:endParaRPr lang="de-CH" sz="2000"/>
        </a:p>
      </dgm:t>
    </dgm:pt>
    <dgm:pt modelId="{AE44236E-B899-4659-AC26-D2E95D175A05}" type="pres">
      <dgm:prSet presAssocID="{8F5573D0-F40F-438E-9C3B-AA4034A355B0}" presName="list" presStyleCnt="0">
        <dgm:presLayoutVars>
          <dgm:dir/>
          <dgm:animLvl val="lvl"/>
        </dgm:presLayoutVars>
      </dgm:prSet>
      <dgm:spPr/>
      <dgm:t>
        <a:bodyPr/>
        <a:lstStyle/>
        <a:p>
          <a:endParaRPr lang="de-CH"/>
        </a:p>
      </dgm:t>
    </dgm:pt>
    <dgm:pt modelId="{B9375D77-9F31-4C9B-9BCD-9E0DEECEC180}" type="pres">
      <dgm:prSet presAssocID="{3CD477B2-0C38-4779-970D-A08D78B5D87F}" presName="posSpace" presStyleCnt="0"/>
      <dgm:spPr/>
    </dgm:pt>
    <dgm:pt modelId="{5B160E4E-2A11-4C0E-ACDD-F0046FCD3157}" type="pres">
      <dgm:prSet presAssocID="{3CD477B2-0C38-4779-970D-A08D78B5D87F}" presName="vertFlow" presStyleCnt="0"/>
      <dgm:spPr/>
    </dgm:pt>
    <dgm:pt modelId="{344BCDF7-080F-4CB6-B35C-EC9CEB3EB151}" type="pres">
      <dgm:prSet presAssocID="{3CD477B2-0C38-4779-970D-A08D78B5D87F}" presName="topSpace" presStyleCnt="0"/>
      <dgm:spPr/>
    </dgm:pt>
    <dgm:pt modelId="{7E7D34E8-E2A3-4CE3-89FC-B88D12D620D7}" type="pres">
      <dgm:prSet presAssocID="{3CD477B2-0C38-4779-970D-A08D78B5D87F}" presName="firstComp" presStyleCnt="0"/>
      <dgm:spPr/>
    </dgm:pt>
    <dgm:pt modelId="{F4F3EEBE-45F3-428E-8693-5AD1E07929BB}" type="pres">
      <dgm:prSet presAssocID="{3CD477B2-0C38-4779-970D-A08D78B5D87F}" presName="firstChild" presStyleLbl="bgAccFollowNode1" presStyleIdx="0" presStyleCnt="4" custScaleX="105671" custScaleY="57196"/>
      <dgm:spPr/>
      <dgm:t>
        <a:bodyPr/>
        <a:lstStyle/>
        <a:p>
          <a:endParaRPr lang="de-CH"/>
        </a:p>
      </dgm:t>
    </dgm:pt>
    <dgm:pt modelId="{26D647D0-B122-4EAC-BB20-E867C0B7DAE3}" type="pres">
      <dgm:prSet presAssocID="{3CD477B2-0C38-4779-970D-A08D78B5D87F}" presName="firstChildTx" presStyleLbl="bgAccFollowNode1" presStyleIdx="0" presStyleCnt="4">
        <dgm:presLayoutVars>
          <dgm:bulletEnabled val="1"/>
        </dgm:presLayoutVars>
      </dgm:prSet>
      <dgm:spPr/>
      <dgm:t>
        <a:bodyPr/>
        <a:lstStyle/>
        <a:p>
          <a:endParaRPr lang="de-CH"/>
        </a:p>
      </dgm:t>
    </dgm:pt>
    <dgm:pt modelId="{2F84124C-C671-4788-95D4-84E8D25A9647}" type="pres">
      <dgm:prSet presAssocID="{09834866-9E1A-42E9-A12B-A3C16D65048C}" presName="comp" presStyleCnt="0"/>
      <dgm:spPr/>
    </dgm:pt>
    <dgm:pt modelId="{7F838028-5F9C-4DBE-B3B8-52B0AB5FDB0E}" type="pres">
      <dgm:prSet presAssocID="{09834866-9E1A-42E9-A12B-A3C16D65048C}" presName="child" presStyleLbl="bgAccFollowNode1" presStyleIdx="1" presStyleCnt="4" custScaleX="105671" custScaleY="144218"/>
      <dgm:spPr/>
      <dgm:t>
        <a:bodyPr/>
        <a:lstStyle/>
        <a:p>
          <a:endParaRPr lang="de-CH"/>
        </a:p>
      </dgm:t>
    </dgm:pt>
    <dgm:pt modelId="{3639AD32-1C09-4E5B-8CDB-D1329D25EF3F}" type="pres">
      <dgm:prSet presAssocID="{09834866-9E1A-42E9-A12B-A3C16D65048C}" presName="childTx" presStyleLbl="bgAccFollowNode1" presStyleIdx="1" presStyleCnt="4">
        <dgm:presLayoutVars>
          <dgm:bulletEnabled val="1"/>
        </dgm:presLayoutVars>
      </dgm:prSet>
      <dgm:spPr/>
      <dgm:t>
        <a:bodyPr/>
        <a:lstStyle/>
        <a:p>
          <a:endParaRPr lang="de-CH"/>
        </a:p>
      </dgm:t>
    </dgm:pt>
    <dgm:pt modelId="{CA67C7DD-571A-4C80-A241-26D2C83B61E7}" type="pres">
      <dgm:prSet presAssocID="{3CD477B2-0C38-4779-970D-A08D78B5D87F}" presName="negSpace" presStyleCnt="0"/>
      <dgm:spPr/>
    </dgm:pt>
    <dgm:pt modelId="{B484F050-C841-4BB7-A7BC-AA80DC9913DC}" type="pres">
      <dgm:prSet presAssocID="{3CD477B2-0C38-4779-970D-A08D78B5D87F}" presName="circle" presStyleLbl="node1" presStyleIdx="0" presStyleCnt="2" custScaleX="85852" custScaleY="85852" custLinFactNeighborX="34" custLinFactNeighborY="-2464"/>
      <dgm:spPr/>
      <dgm:t>
        <a:bodyPr/>
        <a:lstStyle/>
        <a:p>
          <a:endParaRPr lang="de-CH"/>
        </a:p>
      </dgm:t>
    </dgm:pt>
    <dgm:pt modelId="{2E2C22B8-F14E-4978-8750-16CF7ADBBBE0}" type="pres">
      <dgm:prSet presAssocID="{82D7E1E5-A52A-473D-B209-8F34F7BF9BF2}" presName="transSpace" presStyleCnt="0"/>
      <dgm:spPr/>
    </dgm:pt>
    <dgm:pt modelId="{ED828E1B-FA91-4108-B7DB-65880B461DCE}" type="pres">
      <dgm:prSet presAssocID="{57EDDD85-253D-417B-97D5-956499219AAA}" presName="posSpace" presStyleCnt="0"/>
      <dgm:spPr/>
    </dgm:pt>
    <dgm:pt modelId="{94AF1052-B7F9-490F-8ABA-237821C1D4B6}" type="pres">
      <dgm:prSet presAssocID="{57EDDD85-253D-417B-97D5-956499219AAA}" presName="vertFlow" presStyleCnt="0"/>
      <dgm:spPr/>
    </dgm:pt>
    <dgm:pt modelId="{F4307614-C26C-4A4C-BC03-6C87E9B7E0B8}" type="pres">
      <dgm:prSet presAssocID="{57EDDD85-253D-417B-97D5-956499219AAA}" presName="topSpace" presStyleCnt="0"/>
      <dgm:spPr/>
    </dgm:pt>
    <dgm:pt modelId="{D3EB7BDB-9CFD-4A0C-A43A-4B4DA7239129}" type="pres">
      <dgm:prSet presAssocID="{57EDDD85-253D-417B-97D5-956499219AAA}" presName="firstComp" presStyleCnt="0"/>
      <dgm:spPr/>
    </dgm:pt>
    <dgm:pt modelId="{1502306D-B59A-44CD-9A6E-C95884F667F3}" type="pres">
      <dgm:prSet presAssocID="{57EDDD85-253D-417B-97D5-956499219AAA}" presName="firstChild" presStyleLbl="bgAccFollowNode1" presStyleIdx="2" presStyleCnt="4" custScaleX="105587" custScaleY="57196"/>
      <dgm:spPr/>
      <dgm:t>
        <a:bodyPr/>
        <a:lstStyle/>
        <a:p>
          <a:endParaRPr lang="de-CH"/>
        </a:p>
      </dgm:t>
    </dgm:pt>
    <dgm:pt modelId="{5524202D-B6D3-4208-8EB5-779F17884365}" type="pres">
      <dgm:prSet presAssocID="{57EDDD85-253D-417B-97D5-956499219AAA}" presName="firstChildTx" presStyleLbl="bgAccFollowNode1" presStyleIdx="2" presStyleCnt="4">
        <dgm:presLayoutVars>
          <dgm:bulletEnabled val="1"/>
        </dgm:presLayoutVars>
      </dgm:prSet>
      <dgm:spPr/>
      <dgm:t>
        <a:bodyPr/>
        <a:lstStyle/>
        <a:p>
          <a:endParaRPr lang="de-CH"/>
        </a:p>
      </dgm:t>
    </dgm:pt>
    <dgm:pt modelId="{0DCBFDA7-7F7B-463E-886D-84E8A5F8E8B7}" type="pres">
      <dgm:prSet presAssocID="{E0E226D1-090D-43C6-9A38-A6386002DFB8}" presName="comp" presStyleCnt="0"/>
      <dgm:spPr/>
    </dgm:pt>
    <dgm:pt modelId="{D45ECF12-47EB-478F-B295-29492B24F809}" type="pres">
      <dgm:prSet presAssocID="{E0E226D1-090D-43C6-9A38-A6386002DFB8}" presName="child" presStyleLbl="bgAccFollowNode1" presStyleIdx="3" presStyleCnt="4" custScaleX="105587" custScaleY="144218"/>
      <dgm:spPr/>
      <dgm:t>
        <a:bodyPr/>
        <a:lstStyle/>
        <a:p>
          <a:endParaRPr lang="de-CH"/>
        </a:p>
      </dgm:t>
    </dgm:pt>
    <dgm:pt modelId="{1432A177-15C7-477E-82AF-957733881C96}" type="pres">
      <dgm:prSet presAssocID="{E0E226D1-090D-43C6-9A38-A6386002DFB8}" presName="childTx" presStyleLbl="bgAccFollowNode1" presStyleIdx="3" presStyleCnt="4">
        <dgm:presLayoutVars>
          <dgm:bulletEnabled val="1"/>
        </dgm:presLayoutVars>
      </dgm:prSet>
      <dgm:spPr/>
      <dgm:t>
        <a:bodyPr/>
        <a:lstStyle/>
        <a:p>
          <a:endParaRPr lang="de-CH"/>
        </a:p>
      </dgm:t>
    </dgm:pt>
    <dgm:pt modelId="{520FC1B2-BF2C-4CF0-90DB-EDF9506C29BB}" type="pres">
      <dgm:prSet presAssocID="{57EDDD85-253D-417B-97D5-956499219AAA}" presName="negSpace" presStyleCnt="0"/>
      <dgm:spPr/>
    </dgm:pt>
    <dgm:pt modelId="{B2C5BCAF-BBC3-4F96-9303-BBD1561F728B}" type="pres">
      <dgm:prSet presAssocID="{57EDDD85-253D-417B-97D5-956499219AAA}" presName="circle" presStyleLbl="node1" presStyleIdx="1" presStyleCnt="2" custScaleX="85852" custScaleY="85852" custLinFactNeighborX="22" custLinFactNeighborY="-2464"/>
      <dgm:spPr/>
      <dgm:t>
        <a:bodyPr/>
        <a:lstStyle/>
        <a:p>
          <a:endParaRPr lang="de-CH"/>
        </a:p>
      </dgm:t>
    </dgm:pt>
  </dgm:ptLst>
  <dgm:cxnLst>
    <dgm:cxn modelId="{CCDD325A-1545-4AC2-9840-DE6282C08466}" srcId="{3CD477B2-0C38-4779-970D-A08D78B5D87F}" destId="{15BC66E8-89B4-4BF1-BA65-9F8A2CC87959}" srcOrd="0" destOrd="0" parTransId="{067287B2-B618-45B5-A5D0-345DEB9766C4}" sibTransId="{3A9EBF1B-389D-4865-86EB-48C2CF245984}"/>
    <dgm:cxn modelId="{FA3082EF-0385-4502-99B9-C80CD69B49F5}" type="presOf" srcId="{E0E226D1-090D-43C6-9A38-A6386002DFB8}" destId="{1432A177-15C7-477E-82AF-957733881C96}" srcOrd="1" destOrd="0" presId="urn:microsoft.com/office/officeart/2005/8/layout/hList9"/>
    <dgm:cxn modelId="{7B209F6E-C5D0-476F-AC7E-E73C1FB3E09E}" srcId="{57EDDD85-253D-417B-97D5-956499219AAA}" destId="{0B4E48DE-8896-46B7-9E25-4776EAE2CC36}" srcOrd="0" destOrd="0" parTransId="{92B953C2-F958-4581-AE5D-7ADAAF3ABDB5}" sibTransId="{B7CB258F-452D-4C11-A958-4BD4603A49D9}"/>
    <dgm:cxn modelId="{433B7689-5FAD-4B25-810C-030DDCC18AD9}" type="presOf" srcId="{09834866-9E1A-42E9-A12B-A3C16D65048C}" destId="{3639AD32-1C09-4E5B-8CDB-D1329D25EF3F}" srcOrd="1" destOrd="0" presId="urn:microsoft.com/office/officeart/2005/8/layout/hList9"/>
    <dgm:cxn modelId="{8AE383C8-AF34-4A58-BD39-A07C6B275C9A}" type="presOf" srcId="{15BC66E8-89B4-4BF1-BA65-9F8A2CC87959}" destId="{F4F3EEBE-45F3-428E-8693-5AD1E07929BB}" srcOrd="0" destOrd="0" presId="urn:microsoft.com/office/officeart/2005/8/layout/hList9"/>
    <dgm:cxn modelId="{CDFCC263-5587-41F1-9013-239F15AAE593}" type="presOf" srcId="{E0E226D1-090D-43C6-9A38-A6386002DFB8}" destId="{D45ECF12-47EB-478F-B295-29492B24F809}" srcOrd="0" destOrd="0" presId="urn:microsoft.com/office/officeart/2005/8/layout/hList9"/>
    <dgm:cxn modelId="{8641EA2F-BD9A-4CDB-A697-47CB5FF45C7E}" type="presOf" srcId="{8F5573D0-F40F-438E-9C3B-AA4034A355B0}" destId="{AE44236E-B899-4659-AC26-D2E95D175A05}" srcOrd="0" destOrd="0" presId="urn:microsoft.com/office/officeart/2005/8/layout/hList9"/>
    <dgm:cxn modelId="{91A09DD1-083D-4C39-9788-77D149095CE0}" type="presOf" srcId="{3CD477B2-0C38-4779-970D-A08D78B5D87F}" destId="{B484F050-C841-4BB7-A7BC-AA80DC9913DC}" srcOrd="0" destOrd="0" presId="urn:microsoft.com/office/officeart/2005/8/layout/hList9"/>
    <dgm:cxn modelId="{AA9BA9F2-6B39-4A46-8BFC-94E922C701DB}" srcId="{8F5573D0-F40F-438E-9C3B-AA4034A355B0}" destId="{57EDDD85-253D-417B-97D5-956499219AAA}" srcOrd="1" destOrd="0" parTransId="{546940DB-3A0B-4C84-BBA6-2A5832333358}" sibTransId="{5A73B5B5-30A6-4524-B9A9-6EB60F8C5544}"/>
    <dgm:cxn modelId="{19936BCC-C89A-489A-B735-608C9C67DC58}" type="presOf" srcId="{15BC66E8-89B4-4BF1-BA65-9F8A2CC87959}" destId="{26D647D0-B122-4EAC-BB20-E867C0B7DAE3}" srcOrd="1" destOrd="0" presId="urn:microsoft.com/office/officeart/2005/8/layout/hList9"/>
    <dgm:cxn modelId="{66ED8DDF-029B-464C-8F98-D01FEC1B624F}" srcId="{8F5573D0-F40F-438E-9C3B-AA4034A355B0}" destId="{3CD477B2-0C38-4779-970D-A08D78B5D87F}" srcOrd="0" destOrd="0" parTransId="{89EEC66F-C95F-410F-B26C-3E068A6FCFD2}" sibTransId="{82D7E1E5-A52A-473D-B209-8F34F7BF9BF2}"/>
    <dgm:cxn modelId="{EEA56717-32B4-4FE9-A850-8CA958EFA913}" srcId="{3CD477B2-0C38-4779-970D-A08D78B5D87F}" destId="{09834866-9E1A-42E9-A12B-A3C16D65048C}" srcOrd="1" destOrd="0" parTransId="{19593036-85C6-4FC9-895D-055F09947116}" sibTransId="{2DFE53E8-43E4-4732-84EA-8518882C5A38}"/>
    <dgm:cxn modelId="{9CDF9179-ABBB-4A67-9117-2842E3D4DB71}" type="presOf" srcId="{57EDDD85-253D-417B-97D5-956499219AAA}" destId="{B2C5BCAF-BBC3-4F96-9303-BBD1561F728B}" srcOrd="0" destOrd="0" presId="urn:microsoft.com/office/officeart/2005/8/layout/hList9"/>
    <dgm:cxn modelId="{D8EEEB00-066D-4986-9B05-CB603135D596}" type="presOf" srcId="{0B4E48DE-8896-46B7-9E25-4776EAE2CC36}" destId="{1502306D-B59A-44CD-9A6E-C95884F667F3}" srcOrd="0" destOrd="0" presId="urn:microsoft.com/office/officeart/2005/8/layout/hList9"/>
    <dgm:cxn modelId="{8A7ACC0A-44CF-4D3C-B3F8-B7A930ED7B79}" srcId="{57EDDD85-253D-417B-97D5-956499219AAA}" destId="{E0E226D1-090D-43C6-9A38-A6386002DFB8}" srcOrd="1" destOrd="0" parTransId="{9F5B913E-62BD-467D-A67A-5295B697D07C}" sibTransId="{0C9DC559-A169-425E-9163-366C3A7897C5}"/>
    <dgm:cxn modelId="{B2379024-2258-42D4-BEEC-CB86E67D2D60}" type="presOf" srcId="{09834866-9E1A-42E9-A12B-A3C16D65048C}" destId="{7F838028-5F9C-4DBE-B3B8-52B0AB5FDB0E}" srcOrd="0" destOrd="0" presId="urn:microsoft.com/office/officeart/2005/8/layout/hList9"/>
    <dgm:cxn modelId="{7DCEF505-DD16-44F4-956F-A1015AF3BDFC}" type="presOf" srcId="{0B4E48DE-8896-46B7-9E25-4776EAE2CC36}" destId="{5524202D-B6D3-4208-8EB5-779F17884365}" srcOrd="1" destOrd="0" presId="urn:microsoft.com/office/officeart/2005/8/layout/hList9"/>
    <dgm:cxn modelId="{B84C0D28-3B2C-4267-80D7-C998513E090B}" type="presParOf" srcId="{AE44236E-B899-4659-AC26-D2E95D175A05}" destId="{B9375D77-9F31-4C9B-9BCD-9E0DEECEC180}" srcOrd="0" destOrd="0" presId="urn:microsoft.com/office/officeart/2005/8/layout/hList9"/>
    <dgm:cxn modelId="{A94A27F1-C064-438F-AC0A-34C6AAC29B94}" type="presParOf" srcId="{AE44236E-B899-4659-AC26-D2E95D175A05}" destId="{5B160E4E-2A11-4C0E-ACDD-F0046FCD3157}" srcOrd="1" destOrd="0" presId="urn:microsoft.com/office/officeart/2005/8/layout/hList9"/>
    <dgm:cxn modelId="{9A69F5C7-5EFB-43FD-BB58-9F660142420E}" type="presParOf" srcId="{5B160E4E-2A11-4C0E-ACDD-F0046FCD3157}" destId="{344BCDF7-080F-4CB6-B35C-EC9CEB3EB151}" srcOrd="0" destOrd="0" presId="urn:microsoft.com/office/officeart/2005/8/layout/hList9"/>
    <dgm:cxn modelId="{2F1CCC6C-089B-4EED-B5D9-44CC57D6BC2A}" type="presParOf" srcId="{5B160E4E-2A11-4C0E-ACDD-F0046FCD3157}" destId="{7E7D34E8-E2A3-4CE3-89FC-B88D12D620D7}" srcOrd="1" destOrd="0" presId="urn:microsoft.com/office/officeart/2005/8/layout/hList9"/>
    <dgm:cxn modelId="{84526179-6A4D-4586-937F-679F7598A3F2}" type="presParOf" srcId="{7E7D34E8-E2A3-4CE3-89FC-B88D12D620D7}" destId="{F4F3EEBE-45F3-428E-8693-5AD1E07929BB}" srcOrd="0" destOrd="0" presId="urn:microsoft.com/office/officeart/2005/8/layout/hList9"/>
    <dgm:cxn modelId="{DF59ECBA-BC97-4DB4-A25F-B71F624CDF0D}" type="presParOf" srcId="{7E7D34E8-E2A3-4CE3-89FC-B88D12D620D7}" destId="{26D647D0-B122-4EAC-BB20-E867C0B7DAE3}" srcOrd="1" destOrd="0" presId="urn:microsoft.com/office/officeart/2005/8/layout/hList9"/>
    <dgm:cxn modelId="{6A887203-E20D-4C7D-8F0B-4CB37CB70333}" type="presParOf" srcId="{5B160E4E-2A11-4C0E-ACDD-F0046FCD3157}" destId="{2F84124C-C671-4788-95D4-84E8D25A9647}" srcOrd="2" destOrd="0" presId="urn:microsoft.com/office/officeart/2005/8/layout/hList9"/>
    <dgm:cxn modelId="{A0893003-0469-45CF-84FA-3C8D1033D195}" type="presParOf" srcId="{2F84124C-C671-4788-95D4-84E8D25A9647}" destId="{7F838028-5F9C-4DBE-B3B8-52B0AB5FDB0E}" srcOrd="0" destOrd="0" presId="urn:microsoft.com/office/officeart/2005/8/layout/hList9"/>
    <dgm:cxn modelId="{ABF7D8D8-C5C8-4A8E-B60F-8846A8415FFE}" type="presParOf" srcId="{2F84124C-C671-4788-95D4-84E8D25A9647}" destId="{3639AD32-1C09-4E5B-8CDB-D1329D25EF3F}" srcOrd="1" destOrd="0" presId="urn:microsoft.com/office/officeart/2005/8/layout/hList9"/>
    <dgm:cxn modelId="{43FF5009-6606-43CD-9D7A-5DA8F465393C}" type="presParOf" srcId="{AE44236E-B899-4659-AC26-D2E95D175A05}" destId="{CA67C7DD-571A-4C80-A241-26D2C83B61E7}" srcOrd="2" destOrd="0" presId="urn:microsoft.com/office/officeart/2005/8/layout/hList9"/>
    <dgm:cxn modelId="{17BB2E52-AF94-4276-95D9-A61755C35102}" type="presParOf" srcId="{AE44236E-B899-4659-AC26-D2E95D175A05}" destId="{B484F050-C841-4BB7-A7BC-AA80DC9913DC}" srcOrd="3" destOrd="0" presId="urn:microsoft.com/office/officeart/2005/8/layout/hList9"/>
    <dgm:cxn modelId="{97ABA1A2-E7C5-4898-9465-496D99EF48E0}" type="presParOf" srcId="{AE44236E-B899-4659-AC26-D2E95D175A05}" destId="{2E2C22B8-F14E-4978-8750-16CF7ADBBBE0}" srcOrd="4" destOrd="0" presId="urn:microsoft.com/office/officeart/2005/8/layout/hList9"/>
    <dgm:cxn modelId="{750E905E-8EAB-47ED-8929-61C2A3238BA3}" type="presParOf" srcId="{AE44236E-B899-4659-AC26-D2E95D175A05}" destId="{ED828E1B-FA91-4108-B7DB-65880B461DCE}" srcOrd="5" destOrd="0" presId="urn:microsoft.com/office/officeart/2005/8/layout/hList9"/>
    <dgm:cxn modelId="{0B7F2DB7-716B-4785-8480-9F1816F8B1EA}" type="presParOf" srcId="{AE44236E-B899-4659-AC26-D2E95D175A05}" destId="{94AF1052-B7F9-490F-8ABA-237821C1D4B6}" srcOrd="6" destOrd="0" presId="urn:microsoft.com/office/officeart/2005/8/layout/hList9"/>
    <dgm:cxn modelId="{68E09B44-70DE-454F-91A0-B4BB2173CA18}" type="presParOf" srcId="{94AF1052-B7F9-490F-8ABA-237821C1D4B6}" destId="{F4307614-C26C-4A4C-BC03-6C87E9B7E0B8}" srcOrd="0" destOrd="0" presId="urn:microsoft.com/office/officeart/2005/8/layout/hList9"/>
    <dgm:cxn modelId="{6CF52C48-EB3A-44D4-934D-C1E79837BC02}" type="presParOf" srcId="{94AF1052-B7F9-490F-8ABA-237821C1D4B6}" destId="{D3EB7BDB-9CFD-4A0C-A43A-4B4DA7239129}" srcOrd="1" destOrd="0" presId="urn:microsoft.com/office/officeart/2005/8/layout/hList9"/>
    <dgm:cxn modelId="{2E14C317-26E7-4273-8083-D6BAB458EAE6}" type="presParOf" srcId="{D3EB7BDB-9CFD-4A0C-A43A-4B4DA7239129}" destId="{1502306D-B59A-44CD-9A6E-C95884F667F3}" srcOrd="0" destOrd="0" presId="urn:microsoft.com/office/officeart/2005/8/layout/hList9"/>
    <dgm:cxn modelId="{D50E307F-98C0-479A-A237-B3E417709CC4}" type="presParOf" srcId="{D3EB7BDB-9CFD-4A0C-A43A-4B4DA7239129}" destId="{5524202D-B6D3-4208-8EB5-779F17884365}" srcOrd="1" destOrd="0" presId="urn:microsoft.com/office/officeart/2005/8/layout/hList9"/>
    <dgm:cxn modelId="{C9D91CC6-84FB-442D-BDFC-7646FFCFE80D}" type="presParOf" srcId="{94AF1052-B7F9-490F-8ABA-237821C1D4B6}" destId="{0DCBFDA7-7F7B-463E-886D-84E8A5F8E8B7}" srcOrd="2" destOrd="0" presId="urn:microsoft.com/office/officeart/2005/8/layout/hList9"/>
    <dgm:cxn modelId="{440E2CBF-0848-499B-9C23-3059E31F6FFA}" type="presParOf" srcId="{0DCBFDA7-7F7B-463E-886D-84E8A5F8E8B7}" destId="{D45ECF12-47EB-478F-B295-29492B24F809}" srcOrd="0" destOrd="0" presId="urn:microsoft.com/office/officeart/2005/8/layout/hList9"/>
    <dgm:cxn modelId="{A3C7910F-F2D4-43B8-BBD1-A69F37847DA5}" type="presParOf" srcId="{0DCBFDA7-7F7B-463E-886D-84E8A5F8E8B7}" destId="{1432A177-15C7-477E-82AF-957733881C96}" srcOrd="1" destOrd="0" presId="urn:microsoft.com/office/officeart/2005/8/layout/hList9"/>
    <dgm:cxn modelId="{23F2C510-5FF3-453E-90AD-9DA720B435E7}" type="presParOf" srcId="{AE44236E-B899-4659-AC26-D2E95D175A05}" destId="{520FC1B2-BF2C-4CF0-90DB-EDF9506C29BB}" srcOrd="7" destOrd="0" presId="urn:microsoft.com/office/officeart/2005/8/layout/hList9"/>
    <dgm:cxn modelId="{28EA2105-1FBD-4471-817B-BC057ED42679}" type="presParOf" srcId="{AE44236E-B899-4659-AC26-D2E95D175A05}" destId="{B2C5BCAF-BBC3-4F96-9303-BBD1561F728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F55A4-CE6A-4D2E-AD44-8EA2667914F6}">
      <dsp:nvSpPr>
        <dsp:cNvPr id="0" name=""/>
        <dsp:cNvSpPr/>
      </dsp:nvSpPr>
      <dsp:spPr>
        <a:xfrm rot="16200000">
          <a:off x="-491431" y="1020685"/>
          <a:ext cx="3074402" cy="2091174"/>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a:lnSpc>
              <a:spcPct val="90000"/>
            </a:lnSpc>
            <a:spcBef>
              <a:spcPct val="0"/>
            </a:spcBef>
            <a:spcAft>
              <a:spcPct val="35000"/>
            </a:spcAft>
          </a:pPr>
          <a:r>
            <a:rPr lang="de-CH" sz="2000" kern="1200" dirty="0" smtClean="0"/>
            <a:t>«Fortschritts-Verlierer» fallen aus dem Arbeitsmarkt</a:t>
          </a:r>
          <a:endParaRPr lang="de-CH" sz="2000" kern="1200" dirty="0"/>
        </a:p>
      </dsp:txBody>
      <dsp:txXfrm rot="5400000">
        <a:off x="366138" y="1297671"/>
        <a:ext cx="1725219" cy="1537201"/>
      </dsp:txXfrm>
    </dsp:sp>
    <dsp:sp modelId="{A7F80A67-EE29-4A64-95AF-912B7A18E73D}">
      <dsp:nvSpPr>
        <dsp:cNvPr id="0" name=""/>
        <dsp:cNvSpPr/>
      </dsp:nvSpPr>
      <dsp:spPr>
        <a:xfrm rot="5400000">
          <a:off x="1809567" y="1020685"/>
          <a:ext cx="3074402" cy="2091174"/>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a:lnSpc>
              <a:spcPct val="90000"/>
            </a:lnSpc>
            <a:spcBef>
              <a:spcPct val="0"/>
            </a:spcBef>
            <a:spcAft>
              <a:spcPct val="35000"/>
            </a:spcAft>
          </a:pPr>
          <a:r>
            <a:rPr lang="de-CH" sz="2000" kern="1200" dirty="0" smtClean="0"/>
            <a:t>Fachkräfte fehlen wegen Struktur-wandel</a:t>
          </a:r>
          <a:endParaRPr lang="de-CH" sz="2000" kern="1200" dirty="0"/>
        </a:p>
      </dsp:txBody>
      <dsp:txXfrm rot="-5400000">
        <a:off x="2301181" y="1297672"/>
        <a:ext cx="1725219" cy="1537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CH"/>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ACD17C53-185F-48B5-8298-F9D9082026E6}" type="datetimeFigureOut">
              <a:rPr lang="de-CH" smtClean="0"/>
              <a:t>13.01.2016</a:t>
            </a:fld>
            <a:endParaRPr lang="de-CH"/>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CH"/>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CH"/>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3C2BE26E-B28E-45C1-B99F-0221620E4E28}" type="slidenum">
              <a:rPr lang="de-CH" smtClean="0"/>
              <a:t>‹Nr.›</a:t>
            </a:fld>
            <a:endParaRPr lang="de-CH"/>
          </a:p>
        </p:txBody>
      </p:sp>
    </p:spTree>
    <p:extLst>
      <p:ext uri="{BB962C8B-B14F-4D97-AF65-F5344CB8AC3E}">
        <p14:creationId xmlns:p14="http://schemas.microsoft.com/office/powerpoint/2010/main" val="268428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C2BE26E-B28E-45C1-B99F-0221620E4E28}" type="slidenum">
              <a:rPr lang="de-CH" smtClean="0"/>
              <a:t>1</a:t>
            </a:fld>
            <a:endParaRPr lang="de-CH"/>
          </a:p>
        </p:txBody>
      </p:sp>
    </p:spTree>
    <p:extLst>
      <p:ext uri="{BB962C8B-B14F-4D97-AF65-F5344CB8AC3E}">
        <p14:creationId xmlns:p14="http://schemas.microsoft.com/office/powerpoint/2010/main" val="17813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Alban </a:t>
            </a:r>
            <a:r>
              <a:rPr lang="de-CH" dirty="0" err="1" smtClean="0"/>
              <a:t>Destani</a:t>
            </a:r>
            <a:r>
              <a:rPr lang="de-CH" dirty="0" smtClean="0"/>
              <a:t> ist aus dem Kosovo.</a:t>
            </a:r>
            <a:r>
              <a:rPr lang="de-CH" baseline="0" dirty="0" smtClean="0"/>
              <a:t> Seit er 3 Monate alt ist, lebt er in der Schweiz. Er hat die Lehre zum </a:t>
            </a:r>
            <a:r>
              <a:rPr lang="de-CH" baseline="0" dirty="0" err="1" smtClean="0"/>
              <a:t>Bauspengler</a:t>
            </a:r>
            <a:r>
              <a:rPr lang="de-CH" baseline="0" dirty="0" smtClean="0"/>
              <a:t> gemacht und auf diesem Beruf gearbeitet, auch temporär.</a:t>
            </a:r>
          </a:p>
          <a:p>
            <a:endParaRPr lang="de-CH" baseline="0" dirty="0" smtClean="0"/>
          </a:p>
          <a:p>
            <a:r>
              <a:rPr lang="de-CH" baseline="0" dirty="0" smtClean="0"/>
              <a:t>temptraining, der Weiterbildungsfonds der Personalverleiher, hat ihm die finanzielle Möglichkeit geboten, sich zum Kranführer weiterzubilden.</a:t>
            </a:r>
          </a:p>
          <a:p>
            <a:endParaRPr lang="de-CH" baseline="0" dirty="0" smtClean="0"/>
          </a:p>
          <a:p>
            <a:r>
              <a:rPr lang="de-CH" baseline="0" dirty="0" smtClean="0"/>
              <a:t>Dieses Erfolgserlebnis wollte er mit seinen Kollegen teilen.</a:t>
            </a:r>
          </a:p>
          <a:p>
            <a:endParaRPr lang="de-CH" baseline="0" dirty="0" smtClean="0"/>
          </a:p>
          <a:p>
            <a:r>
              <a:rPr lang="de-CH" baseline="0" dirty="0" smtClean="0"/>
              <a:t>Und so übt er, mit Zustimmung seines Arbeitgebers, einem Personaldienstleister, an den Wochenenden mit seinen Kollegen auf der Baustelle das Kranfahrer, damit sie über die nötige Praxiserfahrung verfügen, um die Prüfung absolvieren zu können. Dies tut Herr </a:t>
            </a:r>
            <a:r>
              <a:rPr lang="de-CH" baseline="0" dirty="0" err="1" smtClean="0"/>
              <a:t>Destani</a:t>
            </a:r>
            <a:r>
              <a:rPr lang="de-CH" baseline="0" dirty="0" smtClean="0"/>
              <a:t> freiwillig.</a:t>
            </a:r>
          </a:p>
          <a:p>
            <a:endParaRPr lang="de-CH" baseline="0" dirty="0" smtClean="0"/>
          </a:p>
          <a:p>
            <a:r>
              <a:rPr lang="de-CH" baseline="0" dirty="0" smtClean="0"/>
              <a:t>Ein schönes Beispiel dafür, wie Arbeitgeber und Arbeitnehmer zusammen in Weiterbildung investieren.</a:t>
            </a:r>
          </a:p>
          <a:p>
            <a:endParaRPr lang="de-CH" baseline="0" dirty="0" smtClean="0"/>
          </a:p>
          <a:p>
            <a:r>
              <a:rPr lang="de-CH" baseline="0" dirty="0" smtClean="0"/>
              <a:t>Die wichtigste Motivation für Alban </a:t>
            </a:r>
            <a:r>
              <a:rPr lang="de-CH" baseline="0" dirty="0" err="1" smtClean="0"/>
              <a:t>Destani</a:t>
            </a:r>
            <a:r>
              <a:rPr lang="de-CH" baseline="0" dirty="0" smtClean="0"/>
              <a:t> sich weiterzubilden ist übrigens sein Sohn, dem er eine gute Ausbildung ermöglichen möchte.</a:t>
            </a:r>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10</a:t>
            </a:fld>
            <a:endParaRPr lang="de-CH"/>
          </a:p>
        </p:txBody>
      </p:sp>
    </p:spTree>
    <p:extLst>
      <p:ext uri="{BB962C8B-B14F-4D97-AF65-F5344CB8AC3E}">
        <p14:creationId xmlns:p14="http://schemas.microsoft.com/office/powerpoint/2010/main" val="84672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47684">
              <a:defRPr/>
            </a:pPr>
            <a:r>
              <a:rPr lang="de-DE" dirty="0"/>
              <a:t>Kommen wir zurück zum </a:t>
            </a:r>
            <a:r>
              <a:rPr lang="de-DE" dirty="0" err="1"/>
              <a:t>Mismatch</a:t>
            </a:r>
            <a:r>
              <a:rPr lang="de-DE" dirty="0"/>
              <a:t>.</a:t>
            </a:r>
          </a:p>
          <a:p>
            <a:pPr marL="0" lvl="1" defTabSz="947684">
              <a:defRPr/>
            </a:pPr>
            <a:endParaRPr lang="de-DE" dirty="0"/>
          </a:p>
          <a:p>
            <a:pPr marL="0" lvl="1" defTabSz="947684">
              <a:defRPr/>
            </a:pPr>
            <a:r>
              <a:rPr lang="de-DE" dirty="0"/>
              <a:t>Bei allen Bemühungen. Das inländische Arbeitskräftepotential hat Grenzen. Rein mathematisch lässt sich der </a:t>
            </a:r>
            <a:r>
              <a:rPr lang="de-DE" dirty="0" err="1"/>
              <a:t>Mismatch</a:t>
            </a:r>
            <a:r>
              <a:rPr lang="de-DE" dirty="0"/>
              <a:t> nicht lösen. Der Match am Arbeitsmarkt zwischen den verfügbaren und den benötigten Qualifikationen ist eine qualitative und komplexe Gleichung.</a:t>
            </a:r>
          </a:p>
          <a:p>
            <a:pPr marL="0" lvl="1" defTabSz="947684">
              <a:defRPr/>
            </a:pPr>
            <a:endParaRPr lang="de-DE" dirty="0"/>
          </a:p>
          <a:p>
            <a:pPr marL="0" lvl="1" defTabSz="947684">
              <a:defRPr/>
            </a:pPr>
            <a:r>
              <a:rPr lang="de-DE" dirty="0"/>
              <a:t>Wir müssen mit dem Widerspruch leben, dass zugleich Fachkräfte fehlen und Menschen ohne Arbeit sind.</a:t>
            </a:r>
          </a:p>
          <a:p>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11</a:t>
            </a:fld>
            <a:endParaRPr lang="de-CH"/>
          </a:p>
        </p:txBody>
      </p:sp>
    </p:spTree>
    <p:extLst>
      <p:ext uri="{BB962C8B-B14F-4D97-AF65-F5344CB8AC3E}">
        <p14:creationId xmlns:p14="http://schemas.microsoft.com/office/powerpoint/2010/main" val="57653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Und die Politik muss aufpassen, dass sie den Bogen nicht überspannt:</a:t>
            </a:r>
          </a:p>
          <a:p>
            <a:endParaRPr lang="de-CH" dirty="0" smtClean="0"/>
          </a:p>
          <a:p>
            <a:r>
              <a:rPr lang="de-CH" dirty="0" smtClean="0"/>
              <a:t>Bei aller Sorgfalt,</a:t>
            </a:r>
            <a:r>
              <a:rPr lang="de-CH" baseline="0" dirty="0" smtClean="0"/>
              <a:t> mit der wir die inländischen Personalressourcen behandeln sollen, und</a:t>
            </a:r>
          </a:p>
          <a:p>
            <a:r>
              <a:rPr lang="de-CH" baseline="0" dirty="0" smtClean="0"/>
              <a:t>Bei allen gut gemeinten Plänen und Initiativen der Politik</a:t>
            </a:r>
          </a:p>
          <a:p>
            <a:r>
              <a:rPr lang="de-CH" baseline="0" dirty="0" smtClean="0"/>
              <a:t>müssen wir aufpassen, dass wir aus lauter Vorsicht und Schutzgedanken das Kind nicht mit dem Bade ausschütten.</a:t>
            </a:r>
          </a:p>
          <a:p>
            <a:endParaRPr lang="de-CH" baseline="0" dirty="0" smtClean="0"/>
          </a:p>
          <a:p>
            <a:r>
              <a:rPr lang="de-CH" baseline="0" dirty="0" smtClean="0"/>
              <a:t>Wenn wir die Wettbewerbsfähigkeit der Schweiz angreifen, wird der Kuchen für alle kleiner!</a:t>
            </a:r>
          </a:p>
          <a:p>
            <a:endParaRPr lang="de-CH" baseline="0" dirty="0" smtClean="0"/>
          </a:p>
          <a:p>
            <a:r>
              <a:rPr lang="de-CH" baseline="0" dirty="0" smtClean="0"/>
              <a:t>Wir dürfen die hervorragende Wettbewerbsposition nicht untergraben. Dazu gehören:</a:t>
            </a:r>
            <a:endParaRPr lang="de-CH" dirty="0" smtClean="0"/>
          </a:p>
          <a:p>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12</a:t>
            </a:fld>
            <a:endParaRPr lang="de-CH"/>
          </a:p>
        </p:txBody>
      </p:sp>
    </p:spTree>
    <p:extLst>
      <p:ext uri="{BB962C8B-B14F-4D97-AF65-F5344CB8AC3E}">
        <p14:creationId xmlns:p14="http://schemas.microsoft.com/office/powerpoint/2010/main" val="212700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Lassen Sie mich zum Schluss noch in die Zukunft blicken und überlegen, wie sich der </a:t>
            </a:r>
            <a:r>
              <a:rPr lang="de-CH" dirty="0" err="1"/>
              <a:t>Mismatch</a:t>
            </a:r>
            <a:r>
              <a:rPr lang="de-CH" dirty="0"/>
              <a:t> weiterentwickeln könnte:</a:t>
            </a:r>
          </a:p>
          <a:p>
            <a:endParaRPr lang="de-CH" dirty="0"/>
          </a:p>
          <a:p>
            <a:r>
              <a:rPr lang="de-CH" dirty="0"/>
              <a:t>Es gibt 2 Megatrends</a:t>
            </a:r>
          </a:p>
          <a:p>
            <a:pPr marL="177691" indent="-177691">
              <a:buFont typeface="Arial" panose="020B0604020202020204" pitchFamily="34" charset="0"/>
              <a:buChar char="•"/>
            </a:pPr>
            <a:r>
              <a:rPr lang="de-CH" dirty="0"/>
              <a:t>Demographische Alterung </a:t>
            </a:r>
            <a:r>
              <a:rPr lang="de-CH" dirty="0">
                <a:sym typeface="Wingdings" panose="05000000000000000000" pitchFamily="2" charset="2"/>
              </a:rPr>
              <a:t> Verknappung der Erwerbspersonen  könnte </a:t>
            </a:r>
            <a:r>
              <a:rPr lang="de-CH" dirty="0" err="1">
                <a:sym typeface="Wingdings" panose="05000000000000000000" pitchFamily="2" charset="2"/>
              </a:rPr>
              <a:t>Mismatch</a:t>
            </a:r>
            <a:r>
              <a:rPr lang="de-CH" dirty="0">
                <a:sym typeface="Wingdings" panose="05000000000000000000" pitchFamily="2" charset="2"/>
              </a:rPr>
              <a:t> / Mangel verschärfen, abhängig davon, ob es die fehlenden oder «überschüssigen» Profile sind, die den Arbeitsmarkt verlassen. Wenn ich das so pointiert formulieren darf.</a:t>
            </a:r>
          </a:p>
          <a:p>
            <a:pPr marL="177691" indent="-177691">
              <a:buFont typeface="Arial" panose="020B0604020202020204" pitchFamily="34" charset="0"/>
              <a:buChar char="•"/>
            </a:pPr>
            <a:r>
              <a:rPr lang="de-CH" dirty="0">
                <a:sym typeface="Wingdings" panose="05000000000000000000" pitchFamily="2" charset="2"/>
              </a:rPr>
              <a:t>Digitalisierung  Weitere Berufe verschwinden, nochmals neue entstehen  Braucht es insgesamt </a:t>
            </a:r>
            <a:r>
              <a:rPr lang="de-CH" dirty="0" err="1">
                <a:sym typeface="Wingdings" panose="05000000000000000000" pitchFamily="2" charset="2"/>
              </a:rPr>
              <a:t>evt</a:t>
            </a:r>
            <a:r>
              <a:rPr lang="de-CH" dirty="0">
                <a:sym typeface="Wingdings" panose="05000000000000000000" pitchFamily="2" charset="2"/>
              </a:rPr>
              <a:t>. weniger Arbeitskräfte? Können gesuchte Fachkräfte mit Robotern ersetzt werden? Steuern wir gar auf eine Massenarbeitslosigkeit hin?</a:t>
            </a:r>
          </a:p>
          <a:p>
            <a:pPr marL="651533" lvl="1" indent="-177691">
              <a:buFont typeface="Arial" panose="020B0604020202020204" pitchFamily="34" charset="0"/>
              <a:buChar char="•"/>
            </a:pPr>
            <a:r>
              <a:rPr lang="de-CH" sz="1100" dirty="0">
                <a:sym typeface="Wingdings" panose="05000000000000000000" pitchFamily="2" charset="2"/>
              </a:rPr>
              <a:t>Eine vielzitierte Oxford-Studie (The Future </a:t>
            </a:r>
            <a:r>
              <a:rPr lang="de-CH" sz="1100" dirty="0" err="1">
                <a:sym typeface="Wingdings" panose="05000000000000000000" pitchFamily="2" charset="2"/>
              </a:rPr>
              <a:t>of</a:t>
            </a:r>
            <a:r>
              <a:rPr lang="de-CH" sz="1100" dirty="0">
                <a:sym typeface="Wingdings" panose="05000000000000000000" pitchFamily="2" charset="2"/>
              </a:rPr>
              <a:t> Work, 2013) schätzt, dass in 20 Jahren die Hälfte der heute in den USA existierenden Jobs durch Software oder Roboter ersetzt werden: Taxifahrer, Kassierer, Buchhalter, Büroangestellte. In der Schweiz sollen mehrere 100’000 Arbeitsplätze betroffen sein.</a:t>
            </a:r>
          </a:p>
          <a:p>
            <a:pPr marL="651533" lvl="1" indent="-177691" defTabSz="947684">
              <a:buFont typeface="Arial" panose="020B0604020202020204" pitchFamily="34" charset="0"/>
              <a:buChar char="•"/>
              <a:defRPr/>
            </a:pPr>
            <a:r>
              <a:rPr lang="de-CH" sz="1100" dirty="0">
                <a:sym typeface="Wingdings" panose="05000000000000000000" pitchFamily="2" charset="2"/>
              </a:rPr>
              <a:t>Ökonomie-Professor am MIT, </a:t>
            </a:r>
            <a:r>
              <a:rPr lang="de-CH" sz="1100" dirty="0" err="1">
                <a:sym typeface="Wingdings" panose="05000000000000000000" pitchFamily="2" charset="2"/>
              </a:rPr>
              <a:t>Brynjolfsson</a:t>
            </a:r>
            <a:r>
              <a:rPr lang="de-CH" sz="1100" dirty="0">
                <a:sym typeface="Wingdings" panose="05000000000000000000" pitchFamily="2" charset="2"/>
              </a:rPr>
              <a:t> (</a:t>
            </a:r>
            <a:r>
              <a:rPr lang="de-CH" sz="1100" dirty="0"/>
              <a:t>The Second </a:t>
            </a:r>
            <a:r>
              <a:rPr lang="de-CH" sz="1100" dirty="0" err="1"/>
              <a:t>Machine</a:t>
            </a:r>
            <a:r>
              <a:rPr lang="de-CH" sz="1100" dirty="0"/>
              <a:t> Age, mit </a:t>
            </a:r>
            <a:r>
              <a:rPr lang="de-CH" sz="1100" dirty="0" err="1"/>
              <a:t>Mc</a:t>
            </a:r>
            <a:r>
              <a:rPr lang="de-CH" sz="1100" dirty="0"/>
              <a:t> </a:t>
            </a:r>
            <a:r>
              <a:rPr lang="de-CH" sz="1100" dirty="0" err="1"/>
              <a:t>Afee</a:t>
            </a:r>
            <a:r>
              <a:rPr lang="de-CH" sz="1100" dirty="0"/>
              <a:t>)</a:t>
            </a:r>
            <a:r>
              <a:rPr lang="de-CH" sz="1100" dirty="0">
                <a:sym typeface="Wingdings" panose="05000000000000000000" pitchFamily="2" charset="2"/>
              </a:rPr>
              <a:t>, ist unsicher, ob es uns auch diesmal wieder gelingt, anderswo genügend neue Jobs zu schaffen, oder ob wir auf Massenarbeitslosigkeit zusteuern.</a:t>
            </a:r>
          </a:p>
          <a:p>
            <a:pPr marL="651533" lvl="1" indent="-177691">
              <a:buFont typeface="Arial" panose="020B0604020202020204" pitchFamily="34" charset="0"/>
              <a:buChar char="•"/>
            </a:pPr>
            <a:r>
              <a:rPr lang="de-CH" sz="1100" dirty="0">
                <a:sym typeface="Wingdings" panose="05000000000000000000" pitchFamily="2" charset="2"/>
              </a:rPr>
              <a:t>Computer der neuesten Generation beherrschen nicht nur einfache, repetitive Tätigkeiten, sondern erkennen Muster besser als Menschen und strukturieren riesige Datenmengen. Sie ersetzen geistige Fähigkeiten. Es trifft auch gut Qualifizierte!</a:t>
            </a:r>
          </a:p>
        </p:txBody>
      </p:sp>
      <p:sp>
        <p:nvSpPr>
          <p:cNvPr id="4" name="Foliennummernplatzhalter 3"/>
          <p:cNvSpPr>
            <a:spLocks noGrp="1"/>
          </p:cNvSpPr>
          <p:nvPr>
            <p:ph type="sldNum" sz="quarter" idx="10"/>
          </p:nvPr>
        </p:nvSpPr>
        <p:spPr/>
        <p:txBody>
          <a:bodyPr/>
          <a:lstStyle/>
          <a:p>
            <a:fld id="{3C2BE26E-B28E-45C1-B99F-0221620E4E28}" type="slidenum">
              <a:rPr lang="de-CH" smtClean="0"/>
              <a:t>13</a:t>
            </a:fld>
            <a:endParaRPr lang="de-CH"/>
          </a:p>
        </p:txBody>
      </p:sp>
    </p:spTree>
    <p:extLst>
      <p:ext uri="{BB962C8B-B14F-4D97-AF65-F5344CB8AC3E}">
        <p14:creationId xmlns:p14="http://schemas.microsoft.com/office/powerpoint/2010/main" val="278264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solidFill>
                  <a:schemeClr val="tx1"/>
                </a:solidFill>
              </a:rPr>
              <a:t>Es gibt Experten, die meinen, dass diesmal alles anders kommt</a:t>
            </a:r>
            <a:r>
              <a:rPr lang="de-CH" baseline="0" dirty="0" smtClean="0">
                <a:solidFill>
                  <a:schemeClr val="tx1"/>
                </a:solidFill>
              </a:rPr>
              <a:t> und der Strukturwandel Massenarbeitslosigkeit verursacht. Es gibt aber auch die anderen, die voraussagen, dass wir auch mit dem nächsten technologischen Meilenstein gut zurecht kommen und er uns letztendlich Wohlstand bringt.</a:t>
            </a:r>
          </a:p>
          <a:p>
            <a:endParaRPr lang="de-CH" baseline="0" dirty="0" smtClean="0">
              <a:solidFill>
                <a:schemeClr val="tx1"/>
              </a:solidFill>
            </a:endParaRPr>
          </a:p>
          <a:p>
            <a:r>
              <a:rPr lang="de-CH" dirty="0" smtClean="0">
                <a:solidFill>
                  <a:schemeClr val="tx1"/>
                </a:solidFill>
              </a:rPr>
              <a:t>Lassen Sie mich</a:t>
            </a:r>
            <a:r>
              <a:rPr lang="de-CH" baseline="0" dirty="0" smtClean="0">
                <a:solidFill>
                  <a:schemeClr val="tx1"/>
                </a:solidFill>
              </a:rPr>
              <a:t> zu meiner Version des Happy Ends kommen:</a:t>
            </a:r>
          </a:p>
          <a:p>
            <a:endParaRPr lang="de-CH" baseline="0" dirty="0" smtClean="0">
              <a:solidFill>
                <a:schemeClr val="tx1"/>
              </a:solidFill>
            </a:endParaRPr>
          </a:p>
          <a:p>
            <a:pPr defTabSz="947684">
              <a:defRPr/>
            </a:pPr>
            <a:r>
              <a:rPr lang="de-CH" dirty="0"/>
              <a:t>Zuversicht ist erlaubt: Die Schweiz ist bislang gut mit technologischem Fortschritt und Strukturwandel klar gekommen.</a:t>
            </a:r>
          </a:p>
          <a:p>
            <a:pPr defTabSz="947684">
              <a:defRPr/>
            </a:pPr>
            <a:r>
              <a:rPr lang="de-CH" dirty="0"/>
              <a:t>Dies geht aber nur, wenn Arbeitnehmer + Arbeitgeber am gleichen Strick ziehen:</a:t>
            </a:r>
          </a:p>
          <a:p>
            <a:pPr defTabSz="947684">
              <a:defRPr/>
            </a:pPr>
            <a:r>
              <a:rPr lang="de-CH" dirty="0"/>
              <a:t>In Qualifizierung investieren, um sich für die neue Arbeitswelt fit zu machen,</a:t>
            </a:r>
          </a:p>
          <a:p>
            <a:pPr defTabSz="947684">
              <a:defRPr/>
            </a:pPr>
            <a:r>
              <a:rPr lang="de-CH" dirty="0"/>
              <a:t>und Innovationen schaffen, die neue Arbeitsplätze generieren.</a:t>
            </a:r>
          </a:p>
          <a:p>
            <a:endParaRPr lang="de-CH" dirty="0" smtClean="0">
              <a:solidFill>
                <a:schemeClr val="tx1"/>
              </a:solidFill>
            </a:endParaRPr>
          </a:p>
          <a:p>
            <a:r>
              <a:rPr lang="de-CH" dirty="0" smtClean="0">
                <a:solidFill>
                  <a:schemeClr val="tx1"/>
                </a:solidFill>
              </a:rPr>
              <a:t>Vielen Dank für Ihre Aufmerksamkeit.</a:t>
            </a:r>
            <a:endParaRPr lang="de-CH" dirty="0">
              <a:solidFill>
                <a:schemeClr val="tx1"/>
              </a:solidFill>
            </a:endParaRPr>
          </a:p>
        </p:txBody>
      </p:sp>
      <p:sp>
        <p:nvSpPr>
          <p:cNvPr id="4" name="Foliennummernplatzhalter 3"/>
          <p:cNvSpPr>
            <a:spLocks noGrp="1"/>
          </p:cNvSpPr>
          <p:nvPr>
            <p:ph type="sldNum" sz="quarter" idx="10"/>
          </p:nvPr>
        </p:nvSpPr>
        <p:spPr/>
        <p:txBody>
          <a:bodyPr/>
          <a:lstStyle/>
          <a:p>
            <a:fld id="{3C2BE26E-B28E-45C1-B99F-0221620E4E28}" type="slidenum">
              <a:rPr lang="de-CH" smtClean="0"/>
              <a:t>14</a:t>
            </a:fld>
            <a:endParaRPr lang="de-CH"/>
          </a:p>
        </p:txBody>
      </p:sp>
    </p:spTree>
    <p:extLst>
      <p:ext uri="{BB962C8B-B14F-4D97-AF65-F5344CB8AC3E}">
        <p14:creationId xmlns:p14="http://schemas.microsoft.com/office/powerpoint/2010/main" val="122632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Ich beginne gleich mit der Beantwortung der Frage und hoffe, dass Sie mir danach doch noch zuhören. Ich habe Ihnen nämlich heute Morgen ein paar Dinge zu erzählen.</a:t>
            </a:r>
          </a:p>
          <a:p>
            <a:endParaRPr lang="de-CH" dirty="0" smtClean="0"/>
          </a:p>
          <a:p>
            <a:r>
              <a:rPr lang="de-CH" dirty="0" smtClean="0"/>
              <a:t>Und so äussert sich der </a:t>
            </a:r>
            <a:r>
              <a:rPr lang="de-CH" dirty="0" err="1" smtClean="0"/>
              <a:t>Mismatch</a:t>
            </a:r>
            <a:r>
              <a:rPr lang="de-CH" dirty="0"/>
              <a:t>:</a:t>
            </a:r>
            <a:endParaRPr lang="de-CH" dirty="0" smtClean="0"/>
          </a:p>
        </p:txBody>
      </p:sp>
      <p:sp>
        <p:nvSpPr>
          <p:cNvPr id="4" name="Foliennummernplatzhalter 3"/>
          <p:cNvSpPr>
            <a:spLocks noGrp="1"/>
          </p:cNvSpPr>
          <p:nvPr>
            <p:ph type="sldNum" sz="quarter" idx="10"/>
          </p:nvPr>
        </p:nvSpPr>
        <p:spPr/>
        <p:txBody>
          <a:bodyPr/>
          <a:lstStyle/>
          <a:p>
            <a:fld id="{3C2BE26E-B28E-45C1-B99F-0221620E4E28}" type="slidenum">
              <a:rPr lang="de-CH" smtClean="0"/>
              <a:t>2</a:t>
            </a:fld>
            <a:endParaRPr lang="de-CH"/>
          </a:p>
        </p:txBody>
      </p:sp>
    </p:spTree>
    <p:extLst>
      <p:ext uri="{BB962C8B-B14F-4D97-AF65-F5344CB8AC3E}">
        <p14:creationId xmlns:p14="http://schemas.microsoft.com/office/powerpoint/2010/main" val="67762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CH" dirty="0" smtClean="0"/>
              <a:t>Es gibt in gewissen Bevölkerungskreisen</a:t>
            </a:r>
            <a:r>
              <a:rPr lang="de-CH" baseline="0" dirty="0" smtClean="0"/>
              <a:t> relativ viele Arbeitslose. Das sind die «Fortschritts-Verlierer».</a:t>
            </a:r>
          </a:p>
          <a:p>
            <a:pPr defTabSz="947684">
              <a:defRPr/>
            </a:pPr>
            <a:endParaRPr lang="de-CH" baseline="0" dirty="0" smtClean="0"/>
          </a:p>
          <a:p>
            <a:pPr defTabSz="947684">
              <a:defRPr/>
            </a:pPr>
            <a:r>
              <a:rPr lang="de-CH" baseline="0" dirty="0" smtClean="0"/>
              <a:t>Sek I = ohne Berufsausbildung</a:t>
            </a:r>
          </a:p>
          <a:p>
            <a:pPr defTabSz="947684">
              <a:defRPr/>
            </a:pPr>
            <a:r>
              <a:rPr lang="de-CH" baseline="0" dirty="0" smtClean="0"/>
              <a:t>Sek II = mit Berufsausbildung (Lehre) oder Matur</a:t>
            </a:r>
          </a:p>
        </p:txBody>
      </p:sp>
      <p:sp>
        <p:nvSpPr>
          <p:cNvPr id="4" name="Foliennummernplatzhalter 3"/>
          <p:cNvSpPr>
            <a:spLocks noGrp="1"/>
          </p:cNvSpPr>
          <p:nvPr>
            <p:ph type="sldNum" sz="quarter" idx="10"/>
          </p:nvPr>
        </p:nvSpPr>
        <p:spPr/>
        <p:txBody>
          <a:bodyPr/>
          <a:lstStyle/>
          <a:p>
            <a:fld id="{3C2BE26E-B28E-45C1-B99F-0221620E4E28}" type="slidenum">
              <a:rPr lang="de-CH" smtClean="0"/>
              <a:t>3</a:t>
            </a:fld>
            <a:endParaRPr lang="de-CH"/>
          </a:p>
        </p:txBody>
      </p:sp>
    </p:spTree>
    <p:extLst>
      <p:ext uri="{BB962C8B-B14F-4D97-AF65-F5344CB8AC3E}">
        <p14:creationId xmlns:p14="http://schemas.microsoft.com/office/powerpoint/2010/main" val="185147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CH" baseline="0" dirty="0" smtClean="0"/>
              <a:t>Gleichzeitig suchen die Unternehmen für bestimmte (andere) Profile händeringend nach Kandidaten. Da äussert sich ein Fachkräftemangel.</a:t>
            </a:r>
          </a:p>
          <a:p>
            <a:pPr defTabSz="947684">
              <a:defRPr/>
            </a:pPr>
            <a:endParaRPr lang="de-CH" baseline="0" dirty="0" smtClean="0"/>
          </a:p>
          <a:p>
            <a:pPr defTabSz="947684">
              <a:defRPr/>
            </a:pPr>
            <a:r>
              <a:rPr lang="de-CH" baseline="0" dirty="0" smtClean="0"/>
              <a:t>Diese Berufe werden am häufigsten ausgeschrieben.</a:t>
            </a:r>
          </a:p>
          <a:p>
            <a:pPr defTabSz="947684">
              <a:defRPr/>
            </a:pPr>
            <a:endParaRPr lang="de-CH" baseline="0" dirty="0" smtClean="0"/>
          </a:p>
          <a:p>
            <a:pPr defTabSz="947684">
              <a:defRPr/>
            </a:pPr>
            <a:r>
              <a:rPr lang="de-CH" baseline="0" dirty="0" smtClean="0"/>
              <a:t>100000jobs.ch ist eine neue Plattform, die sämtliche Stellen der Schweiz abbildet. Swissstaffing ist Partner dieser Plattform.</a:t>
            </a:r>
            <a:endParaRPr lang="de-CH" dirty="0" smtClean="0"/>
          </a:p>
          <a:p>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4</a:t>
            </a:fld>
            <a:endParaRPr lang="de-CH"/>
          </a:p>
        </p:txBody>
      </p:sp>
    </p:spTree>
    <p:extLst>
      <p:ext uri="{BB962C8B-B14F-4D97-AF65-F5344CB8AC3E}">
        <p14:creationId xmlns:p14="http://schemas.microsoft.com/office/powerpoint/2010/main" val="7261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Lassen Sie es mich auf den Punkt bringen bzw. etwas überspitzen:</a:t>
            </a:r>
          </a:p>
          <a:p>
            <a:endParaRPr lang="de-CH" dirty="0"/>
          </a:p>
          <a:p>
            <a:pPr defTabSz="947684">
              <a:defRPr/>
            </a:pPr>
            <a:r>
              <a:rPr lang="de-CH" dirty="0"/>
              <a:t>Gewisse Menschen suchen eine Anstellung, die Unternehmen suchen andere Menschen.</a:t>
            </a:r>
          </a:p>
          <a:p>
            <a:endParaRPr lang="de-CH" dirty="0"/>
          </a:p>
          <a:p>
            <a:r>
              <a:rPr lang="de-CH" dirty="0"/>
              <a:t>Arbeitslose einerseits und Fachkräftemangel andererseits. Das birgt gesellschaftlicher Sprengstoff.</a:t>
            </a:r>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5</a:t>
            </a:fld>
            <a:endParaRPr lang="de-CH"/>
          </a:p>
        </p:txBody>
      </p:sp>
    </p:spTree>
    <p:extLst>
      <p:ext uri="{BB962C8B-B14F-4D97-AF65-F5344CB8AC3E}">
        <p14:creationId xmlns:p14="http://schemas.microsoft.com/office/powerpoint/2010/main" val="346144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Zwar ist der </a:t>
            </a:r>
            <a:r>
              <a:rPr lang="de-CH" dirty="0" err="1" smtClean="0"/>
              <a:t>Mismatch</a:t>
            </a:r>
            <a:r>
              <a:rPr lang="de-CH" dirty="0" smtClean="0"/>
              <a:t> in der Schweiz verhältnismässig gering.</a:t>
            </a:r>
          </a:p>
          <a:p>
            <a:endParaRPr lang="de-CH" dirty="0" smtClean="0"/>
          </a:p>
          <a:p>
            <a:r>
              <a:rPr lang="de-CH" dirty="0" smtClean="0"/>
              <a:t>Die Schweiz verfügt über</a:t>
            </a:r>
            <a:r>
              <a:rPr lang="de-CH" baseline="0" dirty="0" smtClean="0"/>
              <a:t> eine sehr hohe Erwerbsquote von 88%.</a:t>
            </a:r>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6</a:t>
            </a:fld>
            <a:endParaRPr lang="de-CH"/>
          </a:p>
        </p:txBody>
      </p:sp>
    </p:spTree>
    <p:extLst>
      <p:ext uri="{BB962C8B-B14F-4D97-AF65-F5344CB8AC3E}">
        <p14:creationId xmlns:p14="http://schemas.microsoft.com/office/powerpoint/2010/main" val="244870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den letzten 5 Jahren sind in der Schweiz </a:t>
            </a:r>
            <a:r>
              <a:rPr lang="de-CH" baseline="0" dirty="0" smtClean="0"/>
              <a:t>pro Jahr fast 8 Initiativen zustande gekommen. Das starke Wachstum der Initiativen ist eindrücklich.</a:t>
            </a:r>
            <a:endParaRPr lang="de-CH" dirty="0" smtClean="0"/>
          </a:p>
          <a:p>
            <a:endParaRPr lang="de-CH" dirty="0" smtClean="0"/>
          </a:p>
          <a:p>
            <a:r>
              <a:rPr lang="de-CH" dirty="0" smtClean="0"/>
              <a:t>Seit 2000 hat die Schweizer Bevölkerung </a:t>
            </a:r>
            <a:r>
              <a:rPr lang="de-CH" baseline="0" dirty="0" smtClean="0"/>
              <a:t> praktisch gleichviele (10)</a:t>
            </a:r>
            <a:r>
              <a:rPr lang="de-CH" dirty="0" smtClean="0"/>
              <a:t> Initiativen</a:t>
            </a:r>
            <a:r>
              <a:rPr lang="de-CH" baseline="0" dirty="0" smtClean="0"/>
              <a:t> angenommen wie seit Einführung des Bundesstaates 1848 (12).</a:t>
            </a:r>
          </a:p>
          <a:p>
            <a:endParaRPr lang="de-CH" dirty="0" smtClean="0"/>
          </a:p>
          <a:p>
            <a:r>
              <a:rPr lang="de-CH" dirty="0" smtClean="0"/>
              <a:t>Viele dieser Initiativen waren wirtschaftskritisch:</a:t>
            </a:r>
          </a:p>
          <a:p>
            <a:endParaRPr lang="de-CH" dirty="0" smtClean="0"/>
          </a:p>
          <a:p>
            <a:r>
              <a:rPr lang="de-CH" dirty="0" smtClean="0"/>
              <a:t>Auch wenn nicht alle wirtschaftskritischen Initiativen angenommen wurden, bleiben sie </a:t>
            </a:r>
            <a:r>
              <a:rPr lang="de-CH" baseline="0" dirty="0" smtClean="0"/>
              <a:t>Ausdruck eines Misstrauens gegenüber der Wirtschaft.</a:t>
            </a:r>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7</a:t>
            </a:fld>
            <a:endParaRPr lang="de-CH"/>
          </a:p>
        </p:txBody>
      </p:sp>
    </p:spTree>
    <p:extLst>
      <p:ext uri="{BB962C8B-B14F-4D97-AF65-F5344CB8AC3E}">
        <p14:creationId xmlns:p14="http://schemas.microsoft.com/office/powerpoint/2010/main" val="39982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nSpc>
                <a:spcPct val="100000"/>
              </a:lnSpc>
            </a:pPr>
            <a:r>
              <a:rPr lang="de-DE" dirty="0"/>
              <a:t>Die Lösung liegt in einem Miteinander von Politik &amp; Wirtschaft.</a:t>
            </a:r>
          </a:p>
          <a:p>
            <a:pPr lvl="0">
              <a:lnSpc>
                <a:spcPct val="100000"/>
              </a:lnSpc>
            </a:pPr>
            <a:endParaRPr lang="de-DE" dirty="0"/>
          </a:p>
          <a:p>
            <a:pPr lvl="0">
              <a:lnSpc>
                <a:spcPct val="100000"/>
              </a:lnSpc>
            </a:pPr>
            <a:r>
              <a:rPr lang="de-DE" dirty="0"/>
              <a:t>Die Wirtschaft muss nun den Beweis erbringen, dass sie sorgfältig mit den inländischen Personalressourcen umgeht. Anderenfalls drohen weitere wirtschaftsunverträgliche Stimmentscheide an der Urne. Nur die Wirtschaft selbst kann das Vertrauen der Bevölkerung zurückgewinnen.</a:t>
            </a:r>
          </a:p>
          <a:p>
            <a:pPr lvl="0">
              <a:lnSpc>
                <a:spcPct val="100000"/>
              </a:lnSpc>
            </a:pPr>
            <a:endParaRPr lang="de-DE" dirty="0"/>
          </a:p>
          <a:p>
            <a:pPr lvl="0">
              <a:lnSpc>
                <a:spcPct val="100000"/>
              </a:lnSpc>
            </a:pPr>
            <a:r>
              <a:rPr lang="de-CH" dirty="0"/>
              <a:t>Die Politik muss</a:t>
            </a:r>
          </a:p>
          <a:p>
            <a:pPr marL="177691" indent="-177691">
              <a:buFont typeface="Arial" panose="020B0604020202020204" pitchFamily="34" charset="0"/>
              <a:buChar char="•"/>
            </a:pPr>
            <a:r>
              <a:rPr lang="de-CH" dirty="0"/>
              <a:t>Infrastrukturprobleme lösen (Verkehr und Wohnraum), die nur am Rande mit Fachkräftemangel oder «Fortschritts-Verlierern» zu tun haben, aber zu Unmut führen und in der politischen Debatte mit Wirtschaftsthemen vermengt werden.</a:t>
            </a:r>
          </a:p>
          <a:p>
            <a:pPr marL="177691" indent="-177691">
              <a:buFont typeface="Arial" panose="020B0604020202020204" pitchFamily="34" charset="0"/>
              <a:buChar char="•"/>
            </a:pPr>
            <a:r>
              <a:rPr lang="de-CH" dirty="0"/>
              <a:t>Altersvorsorge der veränderten Lebenserwartung anpassen, um Finanzierung sicherzustellen.</a:t>
            </a:r>
          </a:p>
        </p:txBody>
      </p:sp>
      <p:sp>
        <p:nvSpPr>
          <p:cNvPr id="4" name="Foliennummernplatzhalter 3"/>
          <p:cNvSpPr>
            <a:spLocks noGrp="1"/>
          </p:cNvSpPr>
          <p:nvPr>
            <p:ph type="sldNum" sz="quarter" idx="10"/>
          </p:nvPr>
        </p:nvSpPr>
        <p:spPr/>
        <p:txBody>
          <a:bodyPr/>
          <a:lstStyle/>
          <a:p>
            <a:fld id="{3C2BE26E-B28E-45C1-B99F-0221620E4E28}" type="slidenum">
              <a:rPr lang="de-CH" smtClean="0"/>
              <a:t>8</a:t>
            </a:fld>
            <a:endParaRPr lang="de-CH"/>
          </a:p>
        </p:txBody>
      </p:sp>
    </p:spTree>
    <p:extLst>
      <p:ext uri="{BB962C8B-B14F-4D97-AF65-F5344CB8AC3E}">
        <p14:creationId xmlns:p14="http://schemas.microsoft.com/office/powerpoint/2010/main" val="260048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Die Unternehmen werden nicht umhin kommen, einen gewissen Aufwand zu betreiben, um vom Arbeitsmarkt noch ausgeschlossene Personen gewinnbringend zu integrieren. Flexible Arbeitszeitmodelle, Kindertagesstätten, Umschulungen, Coachings etc. gehören zum Repertoire, das sie sich zulegen müssen. </a:t>
            </a:r>
          </a:p>
          <a:p>
            <a:pPr defTabSz="947684">
              <a:defRPr/>
            </a:pPr>
            <a:endParaRPr lang="de-DE" dirty="0"/>
          </a:p>
          <a:p>
            <a:pPr defTabSz="947684">
              <a:defRPr/>
            </a:pPr>
            <a:r>
              <a:rPr lang="de-DE" dirty="0"/>
              <a:t>Und Personaldienstleister können unterstützen, indem sie</a:t>
            </a:r>
          </a:p>
          <a:p>
            <a:pPr marL="177691" indent="-177691" defTabSz="947684">
              <a:buFont typeface="Arial" panose="020B0604020202020204" pitchFamily="34" charset="0"/>
              <a:buChar char="•"/>
              <a:defRPr/>
            </a:pPr>
            <a:r>
              <a:rPr lang="de-DE" dirty="0"/>
              <a:t>mit dem Try &amp; </a:t>
            </a:r>
            <a:r>
              <a:rPr lang="de-DE" dirty="0" err="1"/>
              <a:t>Hire</a:t>
            </a:r>
            <a:r>
              <a:rPr lang="de-DE" dirty="0"/>
              <a:t>-Modell niederschwellige Einstiegsmöglichkeiten in den Arbeitsmarkt schaffen.</a:t>
            </a:r>
          </a:p>
          <a:p>
            <a:pPr marL="177691" indent="-177691" defTabSz="947684">
              <a:buFont typeface="Arial" panose="020B0604020202020204" pitchFamily="34" charset="0"/>
              <a:buChar char="•"/>
              <a:defRPr/>
            </a:pPr>
            <a:r>
              <a:rPr lang="de-DE" dirty="0"/>
              <a:t>mit dem Branchen-Weiterbildungsfonds temptraining über ein starkes Qualifizierungsinstrument verfügen.</a:t>
            </a:r>
            <a:endParaRPr lang="de-CH" dirty="0" smtClean="0"/>
          </a:p>
          <a:p>
            <a:endParaRPr lang="de-CH" dirty="0"/>
          </a:p>
        </p:txBody>
      </p:sp>
      <p:sp>
        <p:nvSpPr>
          <p:cNvPr id="4" name="Foliennummernplatzhalter 3"/>
          <p:cNvSpPr>
            <a:spLocks noGrp="1"/>
          </p:cNvSpPr>
          <p:nvPr>
            <p:ph type="sldNum" sz="quarter" idx="10"/>
          </p:nvPr>
        </p:nvSpPr>
        <p:spPr/>
        <p:txBody>
          <a:bodyPr/>
          <a:lstStyle/>
          <a:p>
            <a:fld id="{3C2BE26E-B28E-45C1-B99F-0221620E4E28}" type="slidenum">
              <a:rPr lang="de-CH" smtClean="0"/>
              <a:t>9</a:t>
            </a:fld>
            <a:endParaRPr lang="de-CH"/>
          </a:p>
        </p:txBody>
      </p:sp>
    </p:spTree>
    <p:extLst>
      <p:ext uri="{BB962C8B-B14F-4D97-AF65-F5344CB8AC3E}">
        <p14:creationId xmlns:p14="http://schemas.microsoft.com/office/powerpoint/2010/main" val="105871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9" t="52612" r="7063"/>
          <a:stretch/>
        </p:blipFill>
        <p:spPr bwMode="black">
          <a:xfrm flipH="1">
            <a:off x="-2" y="0"/>
            <a:ext cx="9144001" cy="6777372"/>
          </a:xfrm>
          <a:prstGeom prst="rect">
            <a:avLst/>
          </a:prstGeom>
        </p:spPr>
      </p:pic>
      <p:sp>
        <p:nvSpPr>
          <p:cNvPr id="2" name="Titel 1"/>
          <p:cNvSpPr>
            <a:spLocks noGrp="1"/>
          </p:cNvSpPr>
          <p:nvPr>
            <p:ph type="ctrTitle" hasCustomPrompt="1"/>
          </p:nvPr>
        </p:nvSpPr>
        <p:spPr bwMode="white">
          <a:xfrm>
            <a:off x="1258887" y="260648"/>
            <a:ext cx="7381875" cy="3168352"/>
          </a:xfrm>
        </p:spPr>
        <p:txBody>
          <a:bodyPr>
            <a:noAutofit/>
          </a:bodyPr>
          <a:lstStyle>
            <a:lvl1pPr>
              <a:lnSpc>
                <a:spcPts val="4400"/>
              </a:lnSpc>
              <a:defRPr sz="3800">
                <a:solidFill>
                  <a:srgbClr val="FFFFFF"/>
                </a:solidFill>
              </a:defRPr>
            </a:lvl1pPr>
          </a:lstStyle>
          <a:p>
            <a:r>
              <a:rPr lang="de-CH" dirty="0" smtClean="0"/>
              <a:t>Titelformat </a:t>
            </a:r>
            <a:r>
              <a:rPr lang="de-CH" dirty="0" err="1" smtClean="0"/>
              <a:t>durchKlicken</a:t>
            </a:r>
            <a:r>
              <a:rPr lang="de-CH" dirty="0" smtClean="0"/>
              <a:t> bearbeiten</a:t>
            </a:r>
            <a:endParaRPr lang="de-CH"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6179814"/>
            <a:ext cx="2412187" cy="453542"/>
          </a:xfrm>
          <a:prstGeom prst="rect">
            <a:avLst/>
          </a:prstGeom>
        </p:spPr>
      </p:pic>
      <p:sp>
        <p:nvSpPr>
          <p:cNvPr id="3" name="Untertitel 2"/>
          <p:cNvSpPr>
            <a:spLocks noGrp="1"/>
          </p:cNvSpPr>
          <p:nvPr>
            <p:ph type="subTitle" idx="1" hasCustomPrompt="1"/>
          </p:nvPr>
        </p:nvSpPr>
        <p:spPr bwMode="white">
          <a:xfrm>
            <a:off x="1258887" y="2118255"/>
            <a:ext cx="7381875" cy="1742793"/>
          </a:xfrm>
        </p:spPr>
        <p:txBody>
          <a:bodyPr/>
          <a:lstStyle>
            <a:lvl1pPr marL="0" indent="0" algn="l">
              <a:lnSpc>
                <a:spcPts val="2800"/>
              </a:lnSpc>
              <a:spcBef>
                <a:spcPts val="0"/>
              </a:spcBef>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Untertitels durch Klicken bearbeiten</a:t>
            </a:r>
            <a:endParaRPr lang="de-CH" dirty="0"/>
          </a:p>
        </p:txBody>
      </p:sp>
    </p:spTree>
    <p:extLst>
      <p:ext uri="{BB962C8B-B14F-4D97-AF65-F5344CB8AC3E}">
        <p14:creationId xmlns:p14="http://schemas.microsoft.com/office/powerpoint/2010/main" val="1785965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p:cNvSpPr>
            <a:spLocks noChangeAspect="1"/>
          </p:cNvSpPr>
          <p:nvPr userDrawn="1"/>
        </p:nvSpPr>
        <p:spPr>
          <a:xfrm>
            <a:off x="827584" y="6165304"/>
            <a:ext cx="20882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de-CH"/>
          </a:p>
        </p:txBody>
      </p:sp>
      <p:sp>
        <p:nvSpPr>
          <p:cNvPr id="8" name="Textfeld 7"/>
          <p:cNvSpPr txBox="1"/>
          <p:nvPr userDrawn="1"/>
        </p:nvSpPr>
        <p:spPr>
          <a:xfrm>
            <a:off x="1259632" y="692696"/>
            <a:ext cx="7344816" cy="576064"/>
          </a:xfrm>
          <a:prstGeom prst="rect">
            <a:avLst/>
          </a:prstGeom>
          <a:noFill/>
        </p:spPr>
        <p:txBody>
          <a:bodyPr wrap="none" lIns="0" tIns="0" rIns="0" bIns="0" rtlCol="0">
            <a:noAutofit/>
          </a:bodyPr>
          <a:lstStyle/>
          <a:p>
            <a:pPr>
              <a:lnSpc>
                <a:spcPts val="3200"/>
              </a:lnSpc>
              <a:spcBef>
                <a:spcPts val="1200"/>
              </a:spcBef>
            </a:pPr>
            <a:r>
              <a:rPr lang="de-CH" sz="3400" b="1" dirty="0" smtClean="0">
                <a:solidFill>
                  <a:schemeClr val="accent1"/>
                </a:solidFill>
              </a:rPr>
              <a:t>Fragen und Diskussionen</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65" t="7376" r="-1465" b="8326"/>
          <a:stretch/>
        </p:blipFill>
        <p:spPr>
          <a:xfrm>
            <a:off x="1763688" y="1124744"/>
            <a:ext cx="5729630" cy="5616624"/>
          </a:xfrm>
          <a:prstGeom prst="rect">
            <a:avLst/>
          </a:prstGeom>
        </p:spPr>
      </p:pic>
    </p:spTree>
    <p:extLst>
      <p:ext uri="{BB962C8B-B14F-4D97-AF65-F5344CB8AC3E}">
        <p14:creationId xmlns:p14="http://schemas.microsoft.com/office/powerpoint/2010/main" val="1678853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9" t="52612" r="7063"/>
          <a:stretch/>
        </p:blipFill>
        <p:spPr bwMode="black">
          <a:xfrm flipH="1">
            <a:off x="-2" y="0"/>
            <a:ext cx="9144001" cy="6777372"/>
          </a:xfrm>
          <a:prstGeom prst="rect">
            <a:avLst/>
          </a:prstGeom>
        </p:spPr>
      </p:pic>
      <p:sp>
        <p:nvSpPr>
          <p:cNvPr id="2" name="Titel 1"/>
          <p:cNvSpPr>
            <a:spLocks noGrp="1"/>
          </p:cNvSpPr>
          <p:nvPr>
            <p:ph type="ctrTitle" hasCustomPrompt="1"/>
          </p:nvPr>
        </p:nvSpPr>
        <p:spPr bwMode="white">
          <a:xfrm>
            <a:off x="1258887" y="260648"/>
            <a:ext cx="7381875" cy="3168352"/>
          </a:xfrm>
        </p:spPr>
        <p:txBody>
          <a:bodyPr>
            <a:noAutofit/>
          </a:bodyPr>
          <a:lstStyle>
            <a:lvl1pPr>
              <a:lnSpc>
                <a:spcPts val="4400"/>
              </a:lnSpc>
              <a:defRPr sz="3800">
                <a:solidFill>
                  <a:srgbClr val="FFFFFF"/>
                </a:solidFill>
              </a:defRPr>
            </a:lvl1pPr>
          </a:lstStyle>
          <a:p>
            <a:r>
              <a:rPr lang="de-CH" dirty="0" smtClean="0"/>
              <a:t>Titelformat </a:t>
            </a:r>
            <a:r>
              <a:rPr lang="de-CH" dirty="0" err="1" smtClean="0"/>
              <a:t>durchKlicken</a:t>
            </a:r>
            <a:r>
              <a:rPr lang="de-CH" dirty="0" smtClean="0"/>
              <a:t> bearbeiten</a:t>
            </a:r>
            <a:endParaRPr lang="de-CH" dirty="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000" y="6179814"/>
            <a:ext cx="2412187" cy="453542"/>
          </a:xfrm>
          <a:prstGeom prst="rect">
            <a:avLst/>
          </a:prstGeom>
        </p:spPr>
      </p:pic>
      <p:sp>
        <p:nvSpPr>
          <p:cNvPr id="3" name="Untertitel 2"/>
          <p:cNvSpPr>
            <a:spLocks noGrp="1"/>
          </p:cNvSpPr>
          <p:nvPr>
            <p:ph type="subTitle" idx="1" hasCustomPrompt="1"/>
          </p:nvPr>
        </p:nvSpPr>
        <p:spPr bwMode="white">
          <a:xfrm>
            <a:off x="1258887" y="2118255"/>
            <a:ext cx="4249217" cy="1742793"/>
          </a:xfrm>
        </p:spPr>
        <p:txBody>
          <a:bodyPr/>
          <a:lstStyle>
            <a:lvl1pPr marL="0" indent="0" algn="l">
              <a:lnSpc>
                <a:spcPts val="2800"/>
              </a:lnSpc>
              <a:spcBef>
                <a:spcPts val="0"/>
              </a:spcBef>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Untertitels durch Klicken bearbeiten</a:t>
            </a:r>
            <a:endParaRPr lang="de-CH" dirty="0"/>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5652120" y="2160000"/>
            <a:ext cx="2854756" cy="3913631"/>
          </a:xfrm>
          <a:prstGeom prst="rect">
            <a:avLst/>
          </a:prstGeom>
        </p:spPr>
      </p:pic>
      <p:sp>
        <p:nvSpPr>
          <p:cNvPr id="9" name="Textplatzhalter 8"/>
          <p:cNvSpPr>
            <a:spLocks noGrp="1"/>
          </p:cNvSpPr>
          <p:nvPr>
            <p:ph type="body" sz="quarter" idx="10"/>
          </p:nvPr>
        </p:nvSpPr>
        <p:spPr bwMode="black">
          <a:xfrm>
            <a:off x="6264188" y="2780927"/>
            <a:ext cx="1620180" cy="1620181"/>
          </a:xfrm>
        </p:spPr>
        <p:txBody>
          <a:bodyPr anchor="ctr" anchorCtr="0"/>
          <a:lstStyle>
            <a:lvl1pPr marL="0" indent="0" algn="ctr">
              <a:lnSpc>
                <a:spcPts val="2400"/>
              </a:lnSpc>
              <a:spcBef>
                <a:spcPts val="0"/>
              </a:spcBef>
              <a:buFontTx/>
              <a:buNone/>
              <a:defRPr sz="2000" b="1">
                <a:solidFill>
                  <a:srgbClr val="E10019"/>
                </a:solidFill>
              </a:defRPr>
            </a:lvl1pPr>
            <a:lvl2pPr marL="324000" indent="0" algn="ctr">
              <a:buFontTx/>
              <a:buNone/>
              <a:defRPr sz="1400" b="1">
                <a:solidFill>
                  <a:srgbClr val="E10019"/>
                </a:solidFill>
              </a:defRPr>
            </a:lvl2pPr>
            <a:lvl3pPr marL="648000" indent="0" algn="ctr">
              <a:buFontTx/>
              <a:buNone/>
              <a:defRPr sz="1400" b="1">
                <a:solidFill>
                  <a:srgbClr val="E10019"/>
                </a:solidFill>
              </a:defRPr>
            </a:lvl3pPr>
            <a:lvl4pPr marL="324000" indent="0" algn="ctr">
              <a:buFontTx/>
              <a:buNone/>
              <a:defRPr sz="1400" b="1">
                <a:solidFill>
                  <a:srgbClr val="E10019"/>
                </a:solidFill>
              </a:defRPr>
            </a:lvl4pPr>
            <a:lvl5pPr marL="324000" indent="0" algn="ctr">
              <a:buFontTx/>
              <a:buNone/>
              <a:defRPr sz="1400" b="1">
                <a:solidFill>
                  <a:srgbClr val="E10019"/>
                </a:solidFill>
              </a:defRPr>
            </a:lvl5pPr>
          </a:lstStyle>
          <a:p>
            <a:pPr lvl="0"/>
            <a:r>
              <a:rPr lang="de-DE" smtClean="0"/>
              <a:t>Textmasterformat bearbeiten</a:t>
            </a:r>
          </a:p>
        </p:txBody>
      </p:sp>
    </p:spTree>
    <p:extLst>
      <p:ext uri="{BB962C8B-B14F-4D97-AF65-F5344CB8AC3E}">
        <p14:creationId xmlns:p14="http://schemas.microsoft.com/office/powerpoint/2010/main" val="768232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1zeilig">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de-DE" dirty="0" smtClean="0"/>
              <a:t>Titelformat durch Klicken bearbeiten</a:t>
            </a:r>
            <a:endParaRPr lang="de-CH" dirty="0"/>
          </a:p>
        </p:txBody>
      </p:sp>
      <p:sp>
        <p:nvSpPr>
          <p:cNvPr id="5" name="Textplatzhalter 4"/>
          <p:cNvSpPr>
            <a:spLocks noGrp="1"/>
          </p:cNvSpPr>
          <p:nvPr>
            <p:ph type="body" sz="quarter" idx="10" hasCustomPrompt="1"/>
          </p:nvPr>
        </p:nvSpPr>
        <p:spPr>
          <a:xfrm>
            <a:off x="4572000" y="6129338"/>
            <a:ext cx="4068763" cy="389390"/>
          </a:xfrm>
        </p:spPr>
        <p:txBody>
          <a:bodyPr anchor="b" anchorCtr="0"/>
          <a:lstStyle>
            <a:lvl1pPr marL="0" indent="0" algn="r">
              <a:lnSpc>
                <a:spcPct val="100000"/>
              </a:lnSpc>
              <a:spcBef>
                <a:spcPts val="0"/>
              </a:spcBef>
              <a:buFontTx/>
              <a:buNone/>
              <a:defRPr sz="900" baseline="0">
                <a:solidFill>
                  <a:srgbClr val="9C9C9C"/>
                </a:solidFill>
              </a:defRPr>
            </a:lvl1pPr>
            <a:lvl2pPr marL="324000" indent="0" algn="r">
              <a:lnSpc>
                <a:spcPct val="100000"/>
              </a:lnSpc>
              <a:buFontTx/>
              <a:buNone/>
              <a:defRPr sz="900"/>
            </a:lvl2pPr>
            <a:lvl3pPr marL="648000" indent="0" algn="r">
              <a:lnSpc>
                <a:spcPct val="100000"/>
              </a:lnSpc>
              <a:buFontTx/>
              <a:buNone/>
              <a:defRPr sz="900"/>
            </a:lvl3pPr>
            <a:lvl4pPr algn="r">
              <a:lnSpc>
                <a:spcPct val="100000"/>
              </a:lnSpc>
              <a:buFontTx/>
              <a:buNone/>
              <a:defRPr sz="900"/>
            </a:lvl4pPr>
            <a:lvl5pPr algn="r">
              <a:lnSpc>
                <a:spcPct val="100000"/>
              </a:lnSpc>
              <a:buFontTx/>
              <a:buNone/>
              <a:defRPr sz="900"/>
            </a:lvl5pPr>
          </a:lstStyle>
          <a:p>
            <a:pPr lvl="0"/>
            <a:r>
              <a:rPr lang="de-CH" dirty="0" smtClean="0"/>
              <a:t>Quelle / Anmerkungen</a:t>
            </a:r>
            <a:endParaRPr lang="de-CH" dirty="0"/>
          </a:p>
        </p:txBody>
      </p:sp>
      <p:sp>
        <p:nvSpPr>
          <p:cNvPr id="8" name="Bildplatzhalter 3"/>
          <p:cNvSpPr>
            <a:spLocks noGrp="1"/>
          </p:cNvSpPr>
          <p:nvPr>
            <p:ph type="pic" sz="quarter" idx="11"/>
          </p:nvPr>
        </p:nvSpPr>
        <p:spPr>
          <a:xfrm>
            <a:off x="3081600" y="6248728"/>
            <a:ext cx="1490400" cy="270000"/>
          </a:xfrm>
        </p:spPr>
        <p:txBody>
          <a:bodyPr anchor="b" anchorCtr="0"/>
          <a:lstStyle>
            <a:lvl1pPr marL="0" indent="0">
              <a:lnSpc>
                <a:spcPct val="100000"/>
              </a:lnSpc>
              <a:spcBef>
                <a:spcPts val="0"/>
              </a:spcBef>
              <a:buNone/>
              <a:defRPr sz="900">
                <a:solidFill>
                  <a:srgbClr val="9C9C9C"/>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1023956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1zeilig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de-DE" dirty="0" smtClean="0"/>
              <a:t>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Titel 6"/>
          <p:cNvSpPr>
            <a:spLocks noGrp="1"/>
          </p:cNvSpPr>
          <p:nvPr>
            <p:ph type="title" hasCustomPrompt="1"/>
          </p:nvPr>
        </p:nvSpPr>
        <p:spPr/>
        <p:txBody>
          <a:bodyPr/>
          <a:lstStyle/>
          <a:p>
            <a:r>
              <a:rPr lang="de-DE" dirty="0" smtClean="0"/>
              <a:t>Titelformat durch Klicken bearbeiten</a:t>
            </a:r>
            <a:endParaRPr lang="de-CH" dirty="0"/>
          </a:p>
        </p:txBody>
      </p:sp>
      <p:sp>
        <p:nvSpPr>
          <p:cNvPr id="5" name="Textplatzhalter 4"/>
          <p:cNvSpPr>
            <a:spLocks noGrp="1"/>
          </p:cNvSpPr>
          <p:nvPr>
            <p:ph type="body" sz="quarter" idx="10" hasCustomPrompt="1"/>
          </p:nvPr>
        </p:nvSpPr>
        <p:spPr>
          <a:xfrm>
            <a:off x="4572000" y="6129338"/>
            <a:ext cx="4068763" cy="389390"/>
          </a:xfrm>
        </p:spPr>
        <p:txBody>
          <a:bodyPr anchor="b" anchorCtr="0"/>
          <a:lstStyle>
            <a:lvl1pPr marL="0" indent="0" algn="r">
              <a:lnSpc>
                <a:spcPct val="100000"/>
              </a:lnSpc>
              <a:spcBef>
                <a:spcPts val="0"/>
              </a:spcBef>
              <a:buFontTx/>
              <a:buNone/>
              <a:defRPr sz="900" baseline="0">
                <a:solidFill>
                  <a:srgbClr val="9C9C9C"/>
                </a:solidFill>
              </a:defRPr>
            </a:lvl1pPr>
            <a:lvl2pPr marL="324000" indent="0" algn="r">
              <a:lnSpc>
                <a:spcPct val="100000"/>
              </a:lnSpc>
              <a:buFontTx/>
              <a:buNone/>
              <a:defRPr sz="900"/>
            </a:lvl2pPr>
            <a:lvl3pPr marL="648000" indent="0" algn="r">
              <a:lnSpc>
                <a:spcPct val="100000"/>
              </a:lnSpc>
              <a:buFontTx/>
              <a:buNone/>
              <a:defRPr sz="900"/>
            </a:lvl3pPr>
            <a:lvl4pPr algn="r">
              <a:lnSpc>
                <a:spcPct val="100000"/>
              </a:lnSpc>
              <a:buFontTx/>
              <a:buNone/>
              <a:defRPr sz="900"/>
            </a:lvl4pPr>
            <a:lvl5pPr algn="r">
              <a:lnSpc>
                <a:spcPct val="100000"/>
              </a:lnSpc>
              <a:buFontTx/>
              <a:buNone/>
              <a:defRPr sz="900"/>
            </a:lvl5pPr>
          </a:lstStyle>
          <a:p>
            <a:pPr lvl="0"/>
            <a:r>
              <a:rPr lang="de-CH" dirty="0" smtClean="0"/>
              <a:t>Quelle / Anmerkungen</a:t>
            </a:r>
            <a:endParaRPr lang="de-CH" dirty="0"/>
          </a:p>
        </p:txBody>
      </p:sp>
      <p:sp>
        <p:nvSpPr>
          <p:cNvPr id="6" name="Bildplatzhalter 3"/>
          <p:cNvSpPr>
            <a:spLocks noGrp="1"/>
          </p:cNvSpPr>
          <p:nvPr>
            <p:ph type="pic" sz="quarter" idx="11"/>
          </p:nvPr>
        </p:nvSpPr>
        <p:spPr>
          <a:xfrm>
            <a:off x="3081600" y="6248728"/>
            <a:ext cx="1490400" cy="270000"/>
          </a:xfrm>
        </p:spPr>
        <p:txBody>
          <a:bodyPr anchor="b" anchorCtr="0"/>
          <a:lstStyle>
            <a:lvl1pPr marL="0" indent="0">
              <a:lnSpc>
                <a:spcPct val="100000"/>
              </a:lnSpc>
              <a:spcBef>
                <a:spcPts val="0"/>
              </a:spcBef>
              <a:buNone/>
              <a:defRPr sz="900">
                <a:solidFill>
                  <a:srgbClr val="9C9C9C"/>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926248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2zeilig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935038" y="2169141"/>
            <a:ext cx="7705725" cy="3744297"/>
          </a:xfrm>
        </p:spPr>
        <p:txBody>
          <a:bodyPr/>
          <a:lstStyle/>
          <a:p>
            <a:pPr lvl="0"/>
            <a:r>
              <a:rPr lang="de-DE" dirty="0" smtClean="0"/>
              <a:t>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Titel 6"/>
          <p:cNvSpPr>
            <a:spLocks noGrp="1"/>
          </p:cNvSpPr>
          <p:nvPr>
            <p:ph type="title" hasCustomPrompt="1"/>
          </p:nvPr>
        </p:nvSpPr>
        <p:spPr>
          <a:xfrm>
            <a:off x="1224000" y="611999"/>
            <a:ext cx="7380000" cy="1340837"/>
          </a:xfrm>
        </p:spPr>
        <p:txBody>
          <a:bodyPr/>
          <a:lstStyle/>
          <a:p>
            <a:r>
              <a:rPr lang="de-DE" dirty="0" smtClean="0"/>
              <a:t>Titelformat durch Klicken bearbeiten</a:t>
            </a:r>
            <a:endParaRPr lang="de-CH" dirty="0"/>
          </a:p>
        </p:txBody>
      </p:sp>
      <p:sp>
        <p:nvSpPr>
          <p:cNvPr id="5" name="Textplatzhalter 4"/>
          <p:cNvSpPr>
            <a:spLocks noGrp="1"/>
          </p:cNvSpPr>
          <p:nvPr>
            <p:ph type="body" sz="quarter" idx="10" hasCustomPrompt="1"/>
          </p:nvPr>
        </p:nvSpPr>
        <p:spPr>
          <a:xfrm>
            <a:off x="4572000" y="6129338"/>
            <a:ext cx="4068763" cy="389390"/>
          </a:xfrm>
        </p:spPr>
        <p:txBody>
          <a:bodyPr anchor="b" anchorCtr="0"/>
          <a:lstStyle>
            <a:lvl1pPr marL="0" indent="0" algn="r">
              <a:lnSpc>
                <a:spcPct val="100000"/>
              </a:lnSpc>
              <a:spcBef>
                <a:spcPts val="0"/>
              </a:spcBef>
              <a:buFontTx/>
              <a:buNone/>
              <a:defRPr sz="900" baseline="0">
                <a:solidFill>
                  <a:srgbClr val="9C9C9C"/>
                </a:solidFill>
              </a:defRPr>
            </a:lvl1pPr>
            <a:lvl2pPr marL="324000" indent="0" algn="r">
              <a:lnSpc>
                <a:spcPct val="100000"/>
              </a:lnSpc>
              <a:buFontTx/>
              <a:buNone/>
              <a:defRPr sz="900"/>
            </a:lvl2pPr>
            <a:lvl3pPr marL="648000" indent="0" algn="r">
              <a:lnSpc>
                <a:spcPct val="100000"/>
              </a:lnSpc>
              <a:buFontTx/>
              <a:buNone/>
              <a:defRPr sz="900"/>
            </a:lvl3pPr>
            <a:lvl4pPr algn="r">
              <a:lnSpc>
                <a:spcPct val="100000"/>
              </a:lnSpc>
              <a:buFontTx/>
              <a:buNone/>
              <a:defRPr sz="900"/>
            </a:lvl4pPr>
            <a:lvl5pPr algn="r">
              <a:lnSpc>
                <a:spcPct val="100000"/>
              </a:lnSpc>
              <a:buFontTx/>
              <a:buNone/>
              <a:defRPr sz="900"/>
            </a:lvl5pPr>
          </a:lstStyle>
          <a:p>
            <a:pPr lvl="0"/>
            <a:r>
              <a:rPr lang="de-CH" dirty="0" smtClean="0"/>
              <a:t>Quelle / Anmerkungen</a:t>
            </a:r>
            <a:endParaRPr lang="de-CH" dirty="0"/>
          </a:p>
        </p:txBody>
      </p:sp>
      <p:sp>
        <p:nvSpPr>
          <p:cNvPr id="6" name="Bildplatzhalter 3"/>
          <p:cNvSpPr>
            <a:spLocks noGrp="1"/>
          </p:cNvSpPr>
          <p:nvPr>
            <p:ph type="pic" sz="quarter" idx="11"/>
          </p:nvPr>
        </p:nvSpPr>
        <p:spPr>
          <a:xfrm>
            <a:off x="3081600" y="6248728"/>
            <a:ext cx="1490400" cy="270000"/>
          </a:xfrm>
        </p:spPr>
        <p:txBody>
          <a:bodyPr anchor="b" anchorCtr="0"/>
          <a:lstStyle>
            <a:lvl1pPr marL="0" indent="0">
              <a:lnSpc>
                <a:spcPct val="100000"/>
              </a:lnSpc>
              <a:spcBef>
                <a:spcPts val="0"/>
              </a:spcBef>
              <a:buNone/>
              <a:defRPr sz="900">
                <a:solidFill>
                  <a:srgbClr val="9C9C9C"/>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2100728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3zeilig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935038" y="2672916"/>
            <a:ext cx="7705725" cy="3240522"/>
          </a:xfrm>
        </p:spPr>
        <p:txBody>
          <a:bodyPr/>
          <a:lstStyle/>
          <a:p>
            <a:pPr lvl="0"/>
            <a:r>
              <a:rPr lang="de-DE" dirty="0" smtClean="0"/>
              <a:t>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Titel 6"/>
          <p:cNvSpPr>
            <a:spLocks noGrp="1"/>
          </p:cNvSpPr>
          <p:nvPr>
            <p:ph type="title" hasCustomPrompt="1"/>
          </p:nvPr>
        </p:nvSpPr>
        <p:spPr>
          <a:xfrm>
            <a:off x="1224000" y="611999"/>
            <a:ext cx="7380000" cy="1808889"/>
          </a:xfrm>
        </p:spPr>
        <p:txBody>
          <a:bodyPr/>
          <a:lstStyle/>
          <a:p>
            <a:r>
              <a:rPr lang="de-DE" dirty="0" smtClean="0"/>
              <a:t>Titelformat durch Klicken bearbeiten</a:t>
            </a:r>
            <a:endParaRPr lang="de-CH" dirty="0"/>
          </a:p>
        </p:txBody>
      </p:sp>
      <p:sp>
        <p:nvSpPr>
          <p:cNvPr id="5" name="Textplatzhalter 4"/>
          <p:cNvSpPr>
            <a:spLocks noGrp="1"/>
          </p:cNvSpPr>
          <p:nvPr>
            <p:ph type="body" sz="quarter" idx="10" hasCustomPrompt="1"/>
          </p:nvPr>
        </p:nvSpPr>
        <p:spPr>
          <a:xfrm>
            <a:off x="4572000" y="6129338"/>
            <a:ext cx="4068763" cy="389390"/>
          </a:xfrm>
        </p:spPr>
        <p:txBody>
          <a:bodyPr anchor="b" anchorCtr="0"/>
          <a:lstStyle>
            <a:lvl1pPr marL="0" indent="0" algn="r">
              <a:lnSpc>
                <a:spcPct val="100000"/>
              </a:lnSpc>
              <a:spcBef>
                <a:spcPts val="0"/>
              </a:spcBef>
              <a:buFontTx/>
              <a:buNone/>
              <a:defRPr sz="900" baseline="0">
                <a:solidFill>
                  <a:srgbClr val="9C9C9C"/>
                </a:solidFill>
              </a:defRPr>
            </a:lvl1pPr>
            <a:lvl2pPr marL="324000" indent="0" algn="r">
              <a:lnSpc>
                <a:spcPct val="100000"/>
              </a:lnSpc>
              <a:buFontTx/>
              <a:buNone/>
              <a:defRPr sz="900"/>
            </a:lvl2pPr>
            <a:lvl3pPr marL="648000" indent="0" algn="r">
              <a:lnSpc>
                <a:spcPct val="100000"/>
              </a:lnSpc>
              <a:buFontTx/>
              <a:buNone/>
              <a:defRPr sz="900"/>
            </a:lvl3pPr>
            <a:lvl4pPr algn="r">
              <a:lnSpc>
                <a:spcPct val="100000"/>
              </a:lnSpc>
              <a:buFontTx/>
              <a:buNone/>
              <a:defRPr sz="900"/>
            </a:lvl4pPr>
            <a:lvl5pPr algn="r">
              <a:lnSpc>
                <a:spcPct val="100000"/>
              </a:lnSpc>
              <a:buFontTx/>
              <a:buNone/>
              <a:defRPr sz="900"/>
            </a:lvl5pPr>
          </a:lstStyle>
          <a:p>
            <a:pPr lvl="0"/>
            <a:r>
              <a:rPr lang="de-CH" dirty="0" smtClean="0"/>
              <a:t>Quelle / Anmerkungen</a:t>
            </a:r>
            <a:endParaRPr lang="de-CH" dirty="0"/>
          </a:p>
        </p:txBody>
      </p:sp>
      <p:sp>
        <p:nvSpPr>
          <p:cNvPr id="6" name="Bildplatzhalter 3"/>
          <p:cNvSpPr>
            <a:spLocks noGrp="1"/>
          </p:cNvSpPr>
          <p:nvPr>
            <p:ph type="pic" sz="quarter" idx="11"/>
          </p:nvPr>
        </p:nvSpPr>
        <p:spPr>
          <a:xfrm>
            <a:off x="3081600" y="6248728"/>
            <a:ext cx="1490400" cy="270000"/>
          </a:xfrm>
        </p:spPr>
        <p:txBody>
          <a:bodyPr anchor="b" anchorCtr="0"/>
          <a:lstStyle>
            <a:lvl1pPr marL="0" indent="0">
              <a:lnSpc>
                <a:spcPct val="100000"/>
              </a:lnSpc>
              <a:spcBef>
                <a:spcPts val="0"/>
              </a:spcBef>
              <a:buNone/>
              <a:defRPr sz="900">
                <a:solidFill>
                  <a:srgbClr val="9C9C9C"/>
                </a:solidFill>
              </a:defRPr>
            </a:lvl1pPr>
          </a:lstStyle>
          <a:p>
            <a:r>
              <a:rPr lang="de-DE" smtClean="0"/>
              <a:t>Bild durch Klicken auf Symbol hinzufügen</a:t>
            </a:r>
            <a:endParaRPr lang="de-CH" dirty="0"/>
          </a:p>
        </p:txBody>
      </p:sp>
    </p:spTree>
    <p:extLst>
      <p:ext uri="{BB962C8B-B14F-4D97-AF65-F5344CB8AC3E}">
        <p14:creationId xmlns:p14="http://schemas.microsoft.com/office/powerpoint/2010/main" val="511331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 2zeiligl mit zwei Linien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Titelformat durch Klicken bearbeiten</a:t>
            </a:r>
            <a:endParaRPr lang="de-CH" dirty="0"/>
          </a:p>
        </p:txBody>
      </p:sp>
      <p:cxnSp>
        <p:nvCxnSpPr>
          <p:cNvPr id="3" name="Gerade Verbindung 2"/>
          <p:cNvCxnSpPr/>
          <p:nvPr userDrawn="1"/>
        </p:nvCxnSpPr>
        <p:spPr>
          <a:xfrm>
            <a:off x="1258888" y="2060848"/>
            <a:ext cx="7380000" cy="0"/>
          </a:xfrm>
          <a:prstGeom prst="line">
            <a:avLst/>
          </a:prstGeom>
          <a:ln w="12700"/>
          <a:effectLst/>
        </p:spPr>
        <p:style>
          <a:lnRef idx="1">
            <a:schemeClr val="accent1"/>
          </a:lnRef>
          <a:fillRef idx="0">
            <a:schemeClr val="accent1"/>
          </a:fillRef>
          <a:effectRef idx="0">
            <a:schemeClr val="accent1"/>
          </a:effectRef>
          <a:fontRef idx="minor">
            <a:schemeClr val="tx1"/>
          </a:fontRef>
        </p:style>
      </p:cxnSp>
      <p:cxnSp>
        <p:nvCxnSpPr>
          <p:cNvPr id="4" name="Gerade Verbindung 3"/>
          <p:cNvCxnSpPr/>
          <p:nvPr userDrawn="1"/>
        </p:nvCxnSpPr>
        <p:spPr>
          <a:xfrm>
            <a:off x="1258888" y="6129338"/>
            <a:ext cx="7380000" cy="0"/>
          </a:xfrm>
          <a:prstGeom prst="line">
            <a:avLst/>
          </a:prstGeom>
          <a:ln w="12700"/>
          <a:effectLst/>
        </p:spPr>
        <p:style>
          <a:lnRef idx="1">
            <a:schemeClr val="accent1"/>
          </a:lnRef>
          <a:fillRef idx="0">
            <a:schemeClr val="accent1"/>
          </a:fillRef>
          <a:effectRef idx="0">
            <a:schemeClr val="accent1"/>
          </a:effectRef>
          <a:fontRef idx="minor">
            <a:schemeClr val="tx1"/>
          </a:fontRef>
        </p:style>
      </p:cxnSp>
      <p:sp>
        <p:nvSpPr>
          <p:cNvPr id="6" name="Inhaltsplatzhalter 2"/>
          <p:cNvSpPr>
            <a:spLocks noGrp="1"/>
          </p:cNvSpPr>
          <p:nvPr>
            <p:ph idx="1" hasCustomPrompt="1"/>
          </p:nvPr>
        </p:nvSpPr>
        <p:spPr>
          <a:xfrm>
            <a:off x="935038" y="2169141"/>
            <a:ext cx="7705725" cy="3744297"/>
          </a:xfrm>
        </p:spPr>
        <p:txBody>
          <a:bodyPr/>
          <a:lstStyle/>
          <a:p>
            <a:pPr lvl="0"/>
            <a:r>
              <a:rPr lang="de-DE" dirty="0" smtClean="0"/>
              <a:t>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extLst>
      <p:ext uri="{BB962C8B-B14F-4D97-AF65-F5344CB8AC3E}">
        <p14:creationId xmlns:p14="http://schemas.microsoft.com/office/powerpoint/2010/main" val="19527008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tionen">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1224000" y="612000"/>
            <a:ext cx="7414888" cy="1051200"/>
          </a:xfrm>
        </p:spPr>
        <p:txBody>
          <a:bodyPr/>
          <a:lstStyle/>
          <a:p>
            <a:r>
              <a:rPr lang="de-DE" dirty="0" smtClean="0"/>
              <a:t>Titelformat durch Klicken bearbeiten</a:t>
            </a:r>
            <a:endParaRPr lang="de-CH" dirty="0"/>
          </a:p>
        </p:txBody>
      </p:sp>
      <p:sp>
        <p:nvSpPr>
          <p:cNvPr id="5" name="Textplatzhalter 4"/>
          <p:cNvSpPr>
            <a:spLocks noGrp="1"/>
          </p:cNvSpPr>
          <p:nvPr>
            <p:ph type="body" sz="quarter" idx="10" hasCustomPrompt="1"/>
          </p:nvPr>
        </p:nvSpPr>
        <p:spPr>
          <a:xfrm>
            <a:off x="4572000" y="6129338"/>
            <a:ext cx="4068763" cy="389390"/>
          </a:xfrm>
        </p:spPr>
        <p:txBody>
          <a:bodyPr anchor="b" anchorCtr="0"/>
          <a:lstStyle>
            <a:lvl1pPr marL="0" indent="0" algn="r">
              <a:lnSpc>
                <a:spcPct val="100000"/>
              </a:lnSpc>
              <a:spcBef>
                <a:spcPts val="0"/>
              </a:spcBef>
              <a:buFontTx/>
              <a:buNone/>
              <a:defRPr sz="900" baseline="0">
                <a:solidFill>
                  <a:srgbClr val="9C9C9C"/>
                </a:solidFill>
              </a:defRPr>
            </a:lvl1pPr>
            <a:lvl2pPr marL="324000" indent="0" algn="r">
              <a:lnSpc>
                <a:spcPct val="100000"/>
              </a:lnSpc>
              <a:buFontTx/>
              <a:buNone/>
              <a:defRPr sz="900"/>
            </a:lvl2pPr>
            <a:lvl3pPr marL="648000" indent="0" algn="r">
              <a:lnSpc>
                <a:spcPct val="100000"/>
              </a:lnSpc>
              <a:buFontTx/>
              <a:buNone/>
              <a:defRPr sz="900"/>
            </a:lvl3pPr>
            <a:lvl4pPr algn="r">
              <a:lnSpc>
                <a:spcPct val="100000"/>
              </a:lnSpc>
              <a:buFontTx/>
              <a:buNone/>
              <a:defRPr sz="900"/>
            </a:lvl4pPr>
            <a:lvl5pPr algn="r">
              <a:lnSpc>
                <a:spcPct val="100000"/>
              </a:lnSpc>
              <a:buFontTx/>
              <a:buNone/>
              <a:defRPr sz="900"/>
            </a:lvl5pPr>
          </a:lstStyle>
          <a:p>
            <a:pPr lvl="0"/>
            <a:r>
              <a:rPr lang="de-CH" dirty="0" smtClean="0"/>
              <a:t>Quelle / Anmerkungen</a:t>
            </a:r>
            <a:endParaRPr lang="de-CH" dirty="0"/>
          </a:p>
        </p:txBody>
      </p:sp>
      <p:sp>
        <p:nvSpPr>
          <p:cNvPr id="8" name="Bildplatzhalter 3"/>
          <p:cNvSpPr>
            <a:spLocks noGrp="1"/>
          </p:cNvSpPr>
          <p:nvPr>
            <p:ph type="pic" sz="quarter" idx="11"/>
          </p:nvPr>
        </p:nvSpPr>
        <p:spPr>
          <a:xfrm>
            <a:off x="3081600" y="6248728"/>
            <a:ext cx="1490400" cy="270000"/>
          </a:xfrm>
        </p:spPr>
        <p:txBody>
          <a:bodyPr anchor="b" anchorCtr="0"/>
          <a:lstStyle>
            <a:lvl1pPr marL="0" indent="0">
              <a:lnSpc>
                <a:spcPct val="100000"/>
              </a:lnSpc>
              <a:spcBef>
                <a:spcPts val="0"/>
              </a:spcBef>
              <a:buNone/>
              <a:defRPr sz="900">
                <a:solidFill>
                  <a:srgbClr val="9C9C9C"/>
                </a:solidFill>
              </a:defRPr>
            </a:lvl1pPr>
          </a:lstStyle>
          <a:p>
            <a:r>
              <a:rPr lang="de-DE" smtClean="0"/>
              <a:t>Bild durch Klicken auf Symbol hinzufügen</a:t>
            </a:r>
            <a:endParaRPr lang="de-CH" dirty="0"/>
          </a:p>
        </p:txBody>
      </p:sp>
      <p:cxnSp>
        <p:nvCxnSpPr>
          <p:cNvPr id="7" name="Gerade Verbindung 6"/>
          <p:cNvCxnSpPr/>
          <p:nvPr userDrawn="1"/>
        </p:nvCxnSpPr>
        <p:spPr>
          <a:xfrm>
            <a:off x="2483768" y="1548000"/>
            <a:ext cx="6155120" cy="0"/>
          </a:xfrm>
          <a:prstGeom prst="line">
            <a:avLst/>
          </a:prstGeom>
          <a:ln w="12700"/>
          <a:effectLst/>
        </p:spPr>
        <p:style>
          <a:lnRef idx="1">
            <a:schemeClr val="accent1"/>
          </a:lnRef>
          <a:fillRef idx="0">
            <a:schemeClr val="accent1"/>
          </a:fillRef>
          <a:effectRef idx="0">
            <a:schemeClr val="accent1"/>
          </a:effectRef>
          <a:fontRef idx="minor">
            <a:schemeClr val="tx1"/>
          </a:fontRef>
        </p:style>
      </p:cxnSp>
      <p:sp>
        <p:nvSpPr>
          <p:cNvPr id="9" name="Inhaltsplatzhalter 2"/>
          <p:cNvSpPr>
            <a:spLocks noGrp="1"/>
          </p:cNvSpPr>
          <p:nvPr>
            <p:ph idx="1" hasCustomPrompt="1"/>
          </p:nvPr>
        </p:nvSpPr>
        <p:spPr>
          <a:xfrm>
            <a:off x="2483768" y="1656000"/>
            <a:ext cx="6156995" cy="1083957"/>
          </a:xfrm>
        </p:spPr>
        <p:txBody>
          <a:bodyPr/>
          <a:lstStyle>
            <a:lvl1pPr marL="0" indent="0">
              <a:spcBef>
                <a:spcPts val="0"/>
              </a:spcBef>
              <a:buNone/>
              <a:defRPr b="1"/>
            </a:lvl1pPr>
            <a:lvl2pPr marL="0" indent="0">
              <a:lnSpc>
                <a:spcPts val="2400"/>
              </a:lnSpc>
              <a:buFontTx/>
              <a:buNone/>
              <a:defRPr sz="2000"/>
            </a:lvl2pPr>
          </a:lstStyle>
          <a:p>
            <a:pPr lvl="0"/>
            <a:r>
              <a:rPr lang="de-DE" dirty="0" smtClean="0"/>
              <a:t>Textformat bearbeiten</a:t>
            </a:r>
          </a:p>
        </p:txBody>
      </p:sp>
      <p:cxnSp>
        <p:nvCxnSpPr>
          <p:cNvPr id="10" name="Gerade Verbindung 9"/>
          <p:cNvCxnSpPr/>
          <p:nvPr userDrawn="1"/>
        </p:nvCxnSpPr>
        <p:spPr>
          <a:xfrm>
            <a:off x="2483768" y="2925338"/>
            <a:ext cx="6156232" cy="0"/>
          </a:xfrm>
          <a:prstGeom prst="line">
            <a:avLst/>
          </a:prstGeom>
          <a:ln w="12700"/>
          <a:effectLst/>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2483768" y="4293338"/>
            <a:ext cx="6156232" cy="0"/>
          </a:xfrm>
          <a:prstGeom prst="line">
            <a:avLst/>
          </a:prstGeom>
          <a:ln w="12700"/>
          <a:effectLst/>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6652" y="1548000"/>
            <a:ext cx="972007" cy="972007"/>
          </a:xfrm>
          <a:prstGeom prst="rect">
            <a:avLst/>
          </a:prstGeom>
        </p:spPr>
      </p:pic>
      <p:sp>
        <p:nvSpPr>
          <p:cNvPr id="14" name="Inhaltsplatzhalter 2"/>
          <p:cNvSpPr>
            <a:spLocks noGrp="1"/>
          </p:cNvSpPr>
          <p:nvPr>
            <p:ph idx="14" hasCustomPrompt="1"/>
          </p:nvPr>
        </p:nvSpPr>
        <p:spPr>
          <a:xfrm>
            <a:off x="2483768" y="3026138"/>
            <a:ext cx="6156995" cy="1083957"/>
          </a:xfrm>
        </p:spPr>
        <p:txBody>
          <a:bodyPr/>
          <a:lstStyle>
            <a:lvl1pPr marL="0" indent="0">
              <a:spcBef>
                <a:spcPts val="0"/>
              </a:spcBef>
              <a:buNone/>
              <a:defRPr b="1"/>
            </a:lvl1pPr>
            <a:lvl2pPr marL="0" indent="0">
              <a:lnSpc>
                <a:spcPts val="2400"/>
              </a:lnSpc>
              <a:buFontTx/>
              <a:buNone/>
              <a:defRPr sz="2000"/>
            </a:lvl2pPr>
          </a:lstStyle>
          <a:p>
            <a:pPr lvl="0"/>
            <a:r>
              <a:rPr lang="de-DE" dirty="0" smtClean="0"/>
              <a:t>Textformat bearbeiten</a:t>
            </a:r>
          </a:p>
        </p:txBody>
      </p:sp>
      <p:sp>
        <p:nvSpPr>
          <p:cNvPr id="15" name="Inhaltsplatzhalter 2"/>
          <p:cNvSpPr>
            <a:spLocks noGrp="1"/>
          </p:cNvSpPr>
          <p:nvPr>
            <p:ph idx="15" hasCustomPrompt="1"/>
          </p:nvPr>
        </p:nvSpPr>
        <p:spPr>
          <a:xfrm>
            <a:off x="2483768" y="4394139"/>
            <a:ext cx="6156995" cy="1083957"/>
          </a:xfrm>
        </p:spPr>
        <p:txBody>
          <a:bodyPr/>
          <a:lstStyle>
            <a:lvl1pPr marL="0" indent="0">
              <a:spcBef>
                <a:spcPts val="0"/>
              </a:spcBef>
              <a:buNone/>
              <a:defRPr b="1"/>
            </a:lvl1pPr>
            <a:lvl2pPr marL="0" indent="0">
              <a:lnSpc>
                <a:spcPts val="2400"/>
              </a:lnSpc>
              <a:buFontTx/>
              <a:buNone/>
              <a:defRPr sz="2000"/>
            </a:lvl2pPr>
          </a:lstStyle>
          <a:p>
            <a:pPr lvl="0"/>
            <a:r>
              <a:rPr lang="de-DE" dirty="0" smtClean="0"/>
              <a:t>Textformat bearbeiten</a:t>
            </a:r>
          </a:p>
        </p:txBody>
      </p:sp>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6652" y="2925338"/>
            <a:ext cx="972007" cy="972007"/>
          </a:xfrm>
          <a:prstGeom prst="rect">
            <a:avLst/>
          </a:prstGeom>
        </p:spPr>
      </p:pic>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6652" y="4293338"/>
            <a:ext cx="972007" cy="972007"/>
          </a:xfrm>
          <a:prstGeom prst="rect">
            <a:avLst/>
          </a:prstGeom>
        </p:spPr>
      </p:pic>
    </p:spTree>
    <p:extLst>
      <p:ext uri="{BB962C8B-B14F-4D97-AF65-F5344CB8AC3E}">
        <p14:creationId xmlns:p14="http://schemas.microsoft.com/office/powerpoint/2010/main" val="11763146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a:spLocks noChangeAspect="1"/>
          </p:cNvSpPr>
          <p:nvPr userDrawn="1"/>
        </p:nvSpPr>
        <p:spPr>
          <a:xfrm>
            <a:off x="827584" y="6165304"/>
            <a:ext cx="208823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de-CH"/>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048" b="3498"/>
          <a:stretch/>
        </p:blipFill>
        <p:spPr>
          <a:xfrm>
            <a:off x="1619672" y="1196752"/>
            <a:ext cx="5745093" cy="5531892"/>
          </a:xfrm>
          <a:prstGeom prst="rect">
            <a:avLst/>
          </a:prstGeom>
        </p:spPr>
      </p:pic>
      <p:sp>
        <p:nvSpPr>
          <p:cNvPr id="8" name="Textfeld 7"/>
          <p:cNvSpPr txBox="1"/>
          <p:nvPr userDrawn="1"/>
        </p:nvSpPr>
        <p:spPr>
          <a:xfrm>
            <a:off x="1259632" y="689048"/>
            <a:ext cx="7344816" cy="576064"/>
          </a:xfrm>
          <a:prstGeom prst="rect">
            <a:avLst/>
          </a:prstGeom>
          <a:noFill/>
        </p:spPr>
        <p:txBody>
          <a:bodyPr wrap="none" lIns="0" tIns="0" rIns="0" bIns="0" rtlCol="0">
            <a:noAutofit/>
          </a:bodyPr>
          <a:lstStyle/>
          <a:p>
            <a:pPr>
              <a:lnSpc>
                <a:spcPts val="3200"/>
              </a:lnSpc>
              <a:spcBef>
                <a:spcPts val="1200"/>
              </a:spcBef>
            </a:pPr>
            <a:r>
              <a:rPr lang="de-CH" sz="3400" b="1" dirty="0" smtClean="0">
                <a:solidFill>
                  <a:schemeClr val="accent1"/>
                </a:solidFill>
              </a:rPr>
              <a:t>Fragen?</a:t>
            </a:r>
          </a:p>
        </p:txBody>
      </p:sp>
    </p:spTree>
    <p:extLst>
      <p:ext uri="{BB962C8B-B14F-4D97-AF65-F5344CB8AC3E}">
        <p14:creationId xmlns:p14="http://schemas.microsoft.com/office/powerpoint/2010/main" val="1761098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24000" y="612000"/>
            <a:ext cx="7414888" cy="1049502"/>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nvPr>
        </p:nvSpPr>
        <p:spPr>
          <a:xfrm>
            <a:off x="935038" y="1660831"/>
            <a:ext cx="7705725" cy="4252607"/>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a:p>
            <a:pPr lvl="5"/>
            <a:r>
              <a:rPr lang="de-CH" dirty="0" smtClean="0"/>
              <a:t>Sechste Ebene</a:t>
            </a:r>
          </a:p>
          <a:p>
            <a:pPr lvl="6"/>
            <a:r>
              <a:rPr lang="de-CH" dirty="0" smtClean="0"/>
              <a:t>Siebte Ebene</a:t>
            </a:r>
          </a:p>
          <a:p>
            <a:pPr lvl="7"/>
            <a:r>
              <a:rPr lang="de-CH" dirty="0" smtClean="0"/>
              <a:t>Achte Ebene</a:t>
            </a:r>
          </a:p>
          <a:p>
            <a:pPr lvl="8"/>
            <a:r>
              <a:rPr lang="de-CH" dirty="0" smtClean="0"/>
              <a:t>Neunte Ebene</a:t>
            </a:r>
            <a:endParaRPr lang="de-CH" dirty="0"/>
          </a:p>
        </p:txBody>
      </p:sp>
      <p:pic>
        <p:nvPicPr>
          <p:cNvPr id="8" name="Grafik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4514" y="6255382"/>
            <a:ext cx="1857384" cy="349227"/>
          </a:xfrm>
          <a:prstGeom prst="rect">
            <a:avLst/>
          </a:prstGeom>
        </p:spPr>
      </p:pic>
      <p:cxnSp>
        <p:nvCxnSpPr>
          <p:cNvPr id="11" name="Gerade Verbindung 10"/>
          <p:cNvCxnSpPr/>
          <p:nvPr/>
        </p:nvCxnSpPr>
        <p:spPr>
          <a:xfrm>
            <a:off x="1258888" y="476250"/>
            <a:ext cx="7380000" cy="0"/>
          </a:xfrm>
          <a:prstGeom prst="line">
            <a:avLst/>
          </a:prstGeom>
          <a:ln w="762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410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0" r:id="rId4"/>
    <p:sldLayoutId id="2147483663" r:id="rId5"/>
    <p:sldLayoutId id="2147483666" r:id="rId6"/>
    <p:sldLayoutId id="2147483669" r:id="rId7"/>
    <p:sldLayoutId id="2147483668" r:id="rId8"/>
    <p:sldLayoutId id="2147483670" r:id="rId9"/>
    <p:sldLayoutId id="2147483671" r:id="rId10"/>
  </p:sldLayoutIdLst>
  <p:timing>
    <p:tnLst>
      <p:par>
        <p:cTn id="1" dur="indefinite" restart="never" nodeType="tmRoot"/>
      </p:par>
    </p:tnLst>
  </p:timing>
  <p:txStyles>
    <p:titleStyle>
      <a:lvl1pPr algn="l" defTabSz="914400" rtl="0" eaLnBrk="1" latinLnBrk="0" hangingPunct="1">
        <a:spcBef>
          <a:spcPct val="0"/>
        </a:spcBef>
        <a:buNone/>
        <a:defRPr sz="3400" b="1" kern="1200">
          <a:solidFill>
            <a:schemeClr val="accent1"/>
          </a:solidFill>
          <a:latin typeface="+mj-lt"/>
          <a:ea typeface="+mj-ea"/>
          <a:cs typeface="+mj-cs"/>
        </a:defRPr>
      </a:lvl1pPr>
    </p:titleStyle>
    <p:bodyStyle>
      <a:lvl1pPr marL="306000" indent="-306000" algn="l" defTabSz="914400" rtl="0" eaLnBrk="1" latinLnBrk="0" hangingPunct="1">
        <a:lnSpc>
          <a:spcPts val="3200"/>
        </a:lnSpc>
        <a:spcBef>
          <a:spcPts val="12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ts val="3200"/>
        </a:lnSpc>
        <a:spcBef>
          <a:spcPts val="0"/>
        </a:spcBef>
        <a:buClr>
          <a:srgbClr val="606060"/>
        </a:buClr>
        <a:buFont typeface="Arial" panose="020B0604020202020204" pitchFamily="34" charset="0"/>
        <a:buChar char="•"/>
        <a:defRPr sz="2800" kern="1200">
          <a:solidFill>
            <a:schemeClr val="tx1"/>
          </a:solidFill>
          <a:latin typeface="+mn-lt"/>
          <a:ea typeface="+mn-ea"/>
          <a:cs typeface="+mn-cs"/>
        </a:defRPr>
      </a:lvl2pPr>
      <a:lvl3pPr marL="972000" indent="-324000" algn="l" defTabSz="914400" rtl="0" eaLnBrk="1" latinLnBrk="0" hangingPunct="1">
        <a:lnSpc>
          <a:spcPts val="3200"/>
        </a:lnSpc>
        <a:spcBef>
          <a:spcPts val="0"/>
        </a:spcBef>
        <a:buClr>
          <a:srgbClr val="BABABA"/>
        </a:buClr>
        <a:buFont typeface="Arial" panose="020B0604020202020204" pitchFamily="34" charset="0"/>
        <a:buChar char="•"/>
        <a:defRPr sz="2800" kern="1200">
          <a:solidFill>
            <a:schemeClr val="tx1"/>
          </a:solidFill>
          <a:latin typeface="+mn-lt"/>
          <a:ea typeface="+mn-ea"/>
          <a:cs typeface="+mn-cs"/>
        </a:defRPr>
      </a:lvl3pPr>
      <a:lvl4pPr marL="306000" indent="0" algn="l" defTabSz="914400" rtl="0" eaLnBrk="1" latinLnBrk="0" hangingPunct="1">
        <a:lnSpc>
          <a:spcPts val="3200"/>
        </a:lnSpc>
        <a:spcBef>
          <a:spcPts val="1200"/>
        </a:spcBef>
        <a:buFontTx/>
        <a:buNone/>
        <a:defRPr sz="2800" b="1" kern="1200">
          <a:solidFill>
            <a:schemeClr val="tx1"/>
          </a:solidFill>
          <a:latin typeface="+mn-lt"/>
          <a:ea typeface="+mn-ea"/>
          <a:cs typeface="+mn-cs"/>
        </a:defRPr>
      </a:lvl4pPr>
      <a:lvl5pPr marL="306000" indent="0" algn="l" defTabSz="914400" rtl="0" eaLnBrk="1" latinLnBrk="0" hangingPunct="1">
        <a:lnSpc>
          <a:spcPts val="3200"/>
        </a:lnSpc>
        <a:spcBef>
          <a:spcPts val="1200"/>
        </a:spcBef>
        <a:buFontTx/>
        <a:buNone/>
        <a:defRPr sz="2800" kern="1200" baseline="0">
          <a:solidFill>
            <a:schemeClr val="tx1"/>
          </a:solidFill>
          <a:latin typeface="+mn-lt"/>
          <a:ea typeface="+mn-ea"/>
          <a:cs typeface="+mn-cs"/>
        </a:defRPr>
      </a:lvl5pPr>
      <a:lvl6pPr marL="306000" indent="0" algn="l" defTabSz="914400" rtl="0" eaLnBrk="1" latinLnBrk="0" hangingPunct="1">
        <a:lnSpc>
          <a:spcPts val="2400"/>
        </a:lnSpc>
        <a:spcBef>
          <a:spcPts val="0"/>
        </a:spcBef>
        <a:buFont typeface="Arial" panose="020B0604020202020204" pitchFamily="34" charset="0"/>
        <a:buNone/>
        <a:defRPr sz="2000" b="1" kern="1200" baseline="0">
          <a:solidFill>
            <a:schemeClr val="tx1"/>
          </a:solidFill>
          <a:latin typeface="+mn-lt"/>
          <a:ea typeface="+mn-ea"/>
          <a:cs typeface="+mn-cs"/>
        </a:defRPr>
      </a:lvl6pPr>
      <a:lvl7pPr marL="306000" indent="0" algn="l" defTabSz="914400" rtl="0" eaLnBrk="1" latinLnBrk="0" hangingPunct="1">
        <a:lnSpc>
          <a:spcPts val="2400"/>
        </a:lnSpc>
        <a:spcBef>
          <a:spcPts val="0"/>
        </a:spcBef>
        <a:buFont typeface="Arial" panose="020B0604020202020204" pitchFamily="34" charset="0"/>
        <a:buNone/>
        <a:defRPr sz="2000" kern="1200">
          <a:solidFill>
            <a:schemeClr val="tx1"/>
          </a:solidFill>
          <a:latin typeface="+mn-lt"/>
          <a:ea typeface="+mn-ea"/>
          <a:cs typeface="+mn-cs"/>
        </a:defRPr>
      </a:lvl7pPr>
      <a:lvl8pPr marL="306000" indent="0" algn="l" defTabSz="914400" rtl="0" eaLnBrk="1" latinLnBrk="0" hangingPunct="1">
        <a:lnSpc>
          <a:spcPts val="2400"/>
        </a:lnSpc>
        <a:spcBef>
          <a:spcPts val="0"/>
        </a:spcBef>
        <a:buFont typeface="Arial" panose="020B0604020202020204" pitchFamily="34" charset="0"/>
        <a:buNone/>
        <a:defRPr sz="1400" kern="1200">
          <a:solidFill>
            <a:schemeClr val="tx1"/>
          </a:solidFill>
          <a:latin typeface="+mn-lt"/>
          <a:ea typeface="+mn-ea"/>
          <a:cs typeface="+mn-cs"/>
        </a:defRPr>
      </a:lvl8pPr>
      <a:lvl9pPr marL="306000" indent="0" algn="l" defTabSz="914400" rtl="0" eaLnBrk="1" latinLnBrk="0" hangingPunct="1">
        <a:lnSpc>
          <a:spcPts val="2400"/>
        </a:lnSpc>
        <a:spcBef>
          <a:spcPts val="0"/>
        </a:spcBef>
        <a:buFont typeface="Arial" panose="020B0604020202020204" pitchFamily="34" charset="0"/>
        <a:buNone/>
        <a:defRPr sz="1400" kern="1200">
          <a:solidFill>
            <a:schemeClr val="accent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Fachkräftemangel:</a:t>
            </a:r>
            <a:br>
              <a:rPr lang="de-CH" dirty="0" smtClean="0"/>
            </a:br>
            <a:r>
              <a:rPr lang="de-CH" dirty="0" smtClean="0"/>
              <a:t>Realität </a:t>
            </a:r>
            <a:r>
              <a:rPr lang="de-CH" dirty="0"/>
              <a:t>oder Mythos</a:t>
            </a:r>
            <a:r>
              <a:rPr lang="de-CH" dirty="0" smtClean="0"/>
              <a:t>?</a:t>
            </a:r>
            <a:endParaRPr lang="de-CH" dirty="0"/>
          </a:p>
        </p:txBody>
      </p:sp>
      <p:sp>
        <p:nvSpPr>
          <p:cNvPr id="3" name="Untertitel 2"/>
          <p:cNvSpPr>
            <a:spLocks noGrp="1"/>
          </p:cNvSpPr>
          <p:nvPr>
            <p:ph type="subTitle" idx="1"/>
          </p:nvPr>
        </p:nvSpPr>
        <p:spPr>
          <a:xfrm>
            <a:off x="1258887" y="1772816"/>
            <a:ext cx="7381875" cy="1872209"/>
          </a:xfrm>
        </p:spPr>
        <p:txBody>
          <a:bodyPr/>
          <a:lstStyle/>
          <a:p>
            <a:pPr>
              <a:lnSpc>
                <a:spcPts val="2400"/>
              </a:lnSpc>
            </a:pPr>
            <a:r>
              <a:rPr lang="de-CH" dirty="0" smtClean="0"/>
              <a:t>Myra Fischer-Rosinger</a:t>
            </a:r>
            <a:br>
              <a:rPr lang="de-CH" dirty="0" smtClean="0"/>
            </a:br>
            <a:endParaRPr lang="de-CH" dirty="0" smtClean="0"/>
          </a:p>
          <a:p>
            <a:pPr>
              <a:lnSpc>
                <a:spcPts val="2400"/>
              </a:lnSpc>
            </a:pPr>
            <a:r>
              <a:rPr lang="de-CH" dirty="0" smtClean="0"/>
              <a:t>Direktorin swissstaffing,</a:t>
            </a:r>
          </a:p>
          <a:p>
            <a:pPr>
              <a:lnSpc>
                <a:spcPts val="2400"/>
              </a:lnSpc>
            </a:pPr>
            <a:r>
              <a:rPr lang="de-CH" dirty="0" smtClean="0"/>
              <a:t>Verband der Personaldienstleister</a:t>
            </a:r>
          </a:p>
          <a:p>
            <a:pPr>
              <a:lnSpc>
                <a:spcPts val="2400"/>
              </a:lnSpc>
            </a:pPr>
            <a:endParaRPr lang="de-CH" dirty="0"/>
          </a:p>
          <a:p>
            <a:pPr>
              <a:lnSpc>
                <a:spcPts val="2400"/>
              </a:lnSpc>
            </a:pPr>
            <a:r>
              <a:rPr lang="de-CH" dirty="0" smtClean="0"/>
              <a:t>15.1.2016</a:t>
            </a:r>
          </a:p>
          <a:p>
            <a:pPr>
              <a:lnSpc>
                <a:spcPts val="2400"/>
              </a:lnSpc>
            </a:pPr>
            <a:r>
              <a:rPr lang="de-CH" dirty="0" smtClean="0"/>
              <a:t>67. Gewerbliche Winterkonferenz, Klosters</a:t>
            </a:r>
          </a:p>
        </p:txBody>
      </p:sp>
    </p:spTree>
    <p:extLst>
      <p:ext uri="{BB962C8B-B14F-4D97-AF65-F5344CB8AC3E}">
        <p14:creationId xmlns:p14="http://schemas.microsoft.com/office/powerpoint/2010/main" val="3640711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1682303"/>
            <a:ext cx="4066888" cy="2287625"/>
          </a:xfrm>
        </p:spPr>
      </p:pic>
      <p:sp>
        <p:nvSpPr>
          <p:cNvPr id="3" name="Titel 2"/>
          <p:cNvSpPr>
            <a:spLocks noGrp="1"/>
          </p:cNvSpPr>
          <p:nvPr>
            <p:ph type="title"/>
          </p:nvPr>
        </p:nvSpPr>
        <p:spPr/>
        <p:txBody>
          <a:bodyPr/>
          <a:lstStyle/>
          <a:p>
            <a:r>
              <a:rPr lang="de-CH" dirty="0" smtClean="0"/>
              <a:t>Ein Beispiel</a:t>
            </a:r>
            <a:endParaRPr lang="de-CH" dirty="0"/>
          </a:p>
        </p:txBody>
      </p:sp>
      <p:sp>
        <p:nvSpPr>
          <p:cNvPr id="7" name="Textplatzhalter 6"/>
          <p:cNvSpPr>
            <a:spLocks noGrp="1"/>
          </p:cNvSpPr>
          <p:nvPr>
            <p:ph type="body" sz="quarter" idx="10"/>
          </p:nvPr>
        </p:nvSpPr>
        <p:spPr/>
        <p:txBody>
          <a:bodyPr/>
          <a:lstStyle/>
          <a:p>
            <a:endParaRPr lang="de-CH"/>
          </a:p>
        </p:txBody>
      </p:sp>
      <p:sp>
        <p:nvSpPr>
          <p:cNvPr id="8" name="Bildplatzhalter 7"/>
          <p:cNvSpPr>
            <a:spLocks noGrp="1"/>
          </p:cNvSpPr>
          <p:nvPr>
            <p:ph type="pic" sz="quarter" idx="11"/>
          </p:nvPr>
        </p:nvSpPr>
        <p:spPr/>
      </p:sp>
      <p:sp>
        <p:nvSpPr>
          <p:cNvPr id="13" name="Textfeld 12"/>
          <p:cNvSpPr txBox="1"/>
          <p:nvPr/>
        </p:nvSpPr>
        <p:spPr>
          <a:xfrm>
            <a:off x="1224000" y="1661502"/>
            <a:ext cx="3059968" cy="3351674"/>
          </a:xfrm>
          <a:prstGeom prst="rect">
            <a:avLst/>
          </a:prstGeom>
          <a:noFill/>
        </p:spPr>
        <p:txBody>
          <a:bodyPr wrap="square" lIns="0" tIns="0" rIns="0" bIns="0" rtlCol="0">
            <a:noAutofit/>
          </a:bodyPr>
          <a:lstStyle/>
          <a:p>
            <a:pPr marL="457200" indent="-457200">
              <a:lnSpc>
                <a:spcPts val="3200"/>
              </a:lnSpc>
              <a:spcBef>
                <a:spcPts val="1200"/>
              </a:spcBef>
              <a:buClr>
                <a:srgbClr val="E10019"/>
              </a:buClr>
              <a:buFont typeface="Arial" panose="020B0604020202020204" pitchFamily="34" charset="0"/>
              <a:buChar char="•"/>
            </a:pPr>
            <a:r>
              <a:rPr lang="de-CH" sz="2800" dirty="0" smtClean="0"/>
              <a:t>Alban </a:t>
            </a:r>
            <a:r>
              <a:rPr lang="de-CH" sz="2800" dirty="0" err="1" smtClean="0"/>
              <a:t>Destani</a:t>
            </a:r>
            <a:endParaRPr lang="de-CH" sz="2800" dirty="0"/>
          </a:p>
          <a:p>
            <a:pPr marL="457200" indent="-457200">
              <a:lnSpc>
                <a:spcPts val="3200"/>
              </a:lnSpc>
              <a:spcBef>
                <a:spcPts val="1200"/>
              </a:spcBef>
              <a:buClr>
                <a:srgbClr val="E10019"/>
              </a:buClr>
              <a:buFont typeface="Arial" panose="020B0604020202020204" pitchFamily="34" charset="0"/>
              <a:buChar char="•"/>
            </a:pPr>
            <a:r>
              <a:rPr lang="de-CH" sz="2800" dirty="0"/>
              <a:t>z</a:t>
            </a:r>
            <a:r>
              <a:rPr lang="de-CH" sz="2800" dirty="0" smtClean="0"/>
              <a:t>um Kranführer weitergebildet über temptraining</a:t>
            </a:r>
          </a:p>
        </p:txBody>
      </p:sp>
    </p:spTree>
    <p:extLst>
      <p:ext uri="{BB962C8B-B14F-4D97-AF65-F5344CB8AC3E}">
        <p14:creationId xmlns:p14="http://schemas.microsoft.com/office/powerpoint/2010/main" val="7123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35038" y="2132856"/>
            <a:ext cx="3600000" cy="3780582"/>
          </a:xfrm>
        </p:spPr>
        <p:txBody>
          <a:bodyPr/>
          <a:lstStyle/>
          <a:p>
            <a:r>
              <a:rPr lang="de-CH" dirty="0" smtClean="0"/>
              <a:t>Bei allen Bemühungen hat das Arbeitskräfte-potential seine Grenzen.</a:t>
            </a:r>
            <a:endParaRPr lang="de-CH" dirty="0"/>
          </a:p>
        </p:txBody>
      </p:sp>
      <p:sp>
        <p:nvSpPr>
          <p:cNvPr id="3" name="Titel 2"/>
          <p:cNvSpPr>
            <a:spLocks noGrp="1"/>
          </p:cNvSpPr>
          <p:nvPr>
            <p:ph type="title"/>
          </p:nvPr>
        </p:nvSpPr>
        <p:spPr/>
        <p:txBody>
          <a:bodyPr/>
          <a:lstStyle/>
          <a:p>
            <a:r>
              <a:rPr lang="de-CH" dirty="0" smtClean="0"/>
              <a:t>Keine mathematische Lösung für den </a:t>
            </a:r>
            <a:r>
              <a:rPr lang="de-CH" dirty="0" err="1" smtClean="0"/>
              <a:t>Mismatch</a:t>
            </a:r>
            <a:endParaRPr lang="de-CH" dirty="0"/>
          </a:p>
        </p:txBody>
      </p:sp>
      <p:sp>
        <p:nvSpPr>
          <p:cNvPr id="4" name="Textplatzhalter 3"/>
          <p:cNvSpPr>
            <a:spLocks noGrp="1"/>
          </p:cNvSpPr>
          <p:nvPr>
            <p:ph type="body" sz="quarter" idx="10"/>
          </p:nvPr>
        </p:nvSpPr>
        <p:spPr/>
        <p:txBody>
          <a:bodyPr/>
          <a:lstStyle/>
          <a:p>
            <a:endParaRPr lang="de-CH"/>
          </a:p>
        </p:txBody>
      </p:sp>
      <p:sp>
        <p:nvSpPr>
          <p:cNvPr id="5" name="Bildplatzhalter 4"/>
          <p:cNvSpPr>
            <a:spLocks noGrp="1"/>
          </p:cNvSpPr>
          <p:nvPr>
            <p:ph type="pic" sz="quarter" idx="11"/>
          </p:nvPr>
        </p:nvSpPr>
        <p:spPr/>
      </p:sp>
      <p:sp>
        <p:nvSpPr>
          <p:cNvPr id="6" name="Inhaltsplatzhalter 1"/>
          <p:cNvSpPr txBox="1">
            <a:spLocks/>
          </p:cNvSpPr>
          <p:nvPr/>
        </p:nvSpPr>
        <p:spPr>
          <a:xfrm>
            <a:off x="5038888" y="1660831"/>
            <a:ext cx="3600000" cy="4252607"/>
          </a:xfrm>
          <a:prstGeom prst="rect">
            <a:avLst/>
          </a:prstGeom>
        </p:spPr>
        <p:txBody>
          <a:bodyPr vert="horz" lIns="0" tIns="0" rIns="0" bIns="0" rtlCol="0">
            <a:noAutofit/>
          </a:bodyPr>
          <a:lstStyle>
            <a:lvl1pPr marL="306000" indent="-306000" algn="l" defTabSz="914400" rtl="0" eaLnBrk="1" latinLnBrk="0" hangingPunct="1">
              <a:lnSpc>
                <a:spcPts val="3200"/>
              </a:lnSpc>
              <a:spcBef>
                <a:spcPts val="12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ts val="3200"/>
              </a:lnSpc>
              <a:spcBef>
                <a:spcPts val="0"/>
              </a:spcBef>
              <a:buClr>
                <a:srgbClr val="606060"/>
              </a:buClr>
              <a:buFont typeface="Arial" panose="020B0604020202020204" pitchFamily="34" charset="0"/>
              <a:buChar char="•"/>
              <a:defRPr sz="2800" kern="1200">
                <a:solidFill>
                  <a:schemeClr val="tx1"/>
                </a:solidFill>
                <a:latin typeface="+mn-lt"/>
                <a:ea typeface="+mn-ea"/>
                <a:cs typeface="+mn-cs"/>
              </a:defRPr>
            </a:lvl2pPr>
            <a:lvl3pPr marL="972000" indent="-324000" algn="l" defTabSz="914400" rtl="0" eaLnBrk="1" latinLnBrk="0" hangingPunct="1">
              <a:lnSpc>
                <a:spcPts val="3200"/>
              </a:lnSpc>
              <a:spcBef>
                <a:spcPts val="0"/>
              </a:spcBef>
              <a:buClr>
                <a:srgbClr val="BABABA"/>
              </a:buClr>
              <a:buFont typeface="Arial" panose="020B0604020202020204" pitchFamily="34" charset="0"/>
              <a:buChar char="•"/>
              <a:defRPr sz="2800" kern="1200">
                <a:solidFill>
                  <a:schemeClr val="tx1"/>
                </a:solidFill>
                <a:latin typeface="+mn-lt"/>
                <a:ea typeface="+mn-ea"/>
                <a:cs typeface="+mn-cs"/>
              </a:defRPr>
            </a:lvl3pPr>
            <a:lvl4pPr marL="306000" indent="0" algn="l" defTabSz="914400" rtl="0" eaLnBrk="1" latinLnBrk="0" hangingPunct="1">
              <a:lnSpc>
                <a:spcPts val="3200"/>
              </a:lnSpc>
              <a:spcBef>
                <a:spcPts val="1200"/>
              </a:spcBef>
              <a:buFontTx/>
              <a:buNone/>
              <a:defRPr sz="2800" b="1" kern="1200">
                <a:solidFill>
                  <a:schemeClr val="tx1"/>
                </a:solidFill>
                <a:latin typeface="+mn-lt"/>
                <a:ea typeface="+mn-ea"/>
                <a:cs typeface="+mn-cs"/>
              </a:defRPr>
            </a:lvl4pPr>
            <a:lvl5pPr marL="306000" indent="0" algn="l" defTabSz="914400" rtl="0" eaLnBrk="1" latinLnBrk="0" hangingPunct="1">
              <a:lnSpc>
                <a:spcPts val="3200"/>
              </a:lnSpc>
              <a:spcBef>
                <a:spcPts val="1200"/>
              </a:spcBef>
              <a:buFontTx/>
              <a:buNone/>
              <a:defRPr sz="2800" kern="1200" baseline="0">
                <a:solidFill>
                  <a:schemeClr val="tx1"/>
                </a:solidFill>
                <a:latin typeface="+mn-lt"/>
                <a:ea typeface="+mn-ea"/>
                <a:cs typeface="+mn-cs"/>
              </a:defRPr>
            </a:lvl5pPr>
            <a:lvl6pPr marL="306000" indent="0" algn="l" defTabSz="914400" rtl="0" eaLnBrk="1" latinLnBrk="0" hangingPunct="1">
              <a:lnSpc>
                <a:spcPts val="2400"/>
              </a:lnSpc>
              <a:spcBef>
                <a:spcPts val="0"/>
              </a:spcBef>
              <a:buFont typeface="Arial" panose="020B0604020202020204" pitchFamily="34" charset="0"/>
              <a:buNone/>
              <a:defRPr sz="2000" b="1" kern="1200" baseline="0">
                <a:solidFill>
                  <a:schemeClr val="tx1"/>
                </a:solidFill>
                <a:latin typeface="+mn-lt"/>
                <a:ea typeface="+mn-ea"/>
                <a:cs typeface="+mn-cs"/>
              </a:defRPr>
            </a:lvl6pPr>
            <a:lvl7pPr marL="306000" indent="0" algn="l" defTabSz="914400" rtl="0" eaLnBrk="1" latinLnBrk="0" hangingPunct="1">
              <a:lnSpc>
                <a:spcPts val="2400"/>
              </a:lnSpc>
              <a:spcBef>
                <a:spcPts val="0"/>
              </a:spcBef>
              <a:buFont typeface="Arial" panose="020B0604020202020204" pitchFamily="34" charset="0"/>
              <a:buNone/>
              <a:defRPr sz="2000" kern="1200">
                <a:solidFill>
                  <a:schemeClr val="tx1"/>
                </a:solidFill>
                <a:latin typeface="+mn-lt"/>
                <a:ea typeface="+mn-ea"/>
                <a:cs typeface="+mn-cs"/>
              </a:defRPr>
            </a:lvl7pPr>
            <a:lvl8pPr marL="306000" indent="0" algn="l" defTabSz="914400" rtl="0" eaLnBrk="1" latinLnBrk="0" hangingPunct="1">
              <a:lnSpc>
                <a:spcPts val="2400"/>
              </a:lnSpc>
              <a:spcBef>
                <a:spcPts val="0"/>
              </a:spcBef>
              <a:buFont typeface="Arial" panose="020B0604020202020204" pitchFamily="34" charset="0"/>
              <a:buNone/>
              <a:defRPr sz="1400" kern="1200">
                <a:solidFill>
                  <a:schemeClr val="tx1"/>
                </a:solidFill>
                <a:latin typeface="+mn-lt"/>
                <a:ea typeface="+mn-ea"/>
                <a:cs typeface="+mn-cs"/>
              </a:defRPr>
            </a:lvl8pPr>
            <a:lvl9pPr marL="306000" indent="0" algn="l" defTabSz="914400" rtl="0" eaLnBrk="1" latinLnBrk="0" hangingPunct="1">
              <a:lnSpc>
                <a:spcPts val="2400"/>
              </a:lnSpc>
              <a:spcBef>
                <a:spcPts val="0"/>
              </a:spcBef>
              <a:buFont typeface="Arial" panose="020B0604020202020204" pitchFamily="34" charset="0"/>
              <a:buNone/>
              <a:defRPr sz="1400" kern="1200">
                <a:solidFill>
                  <a:schemeClr val="accent1"/>
                </a:solidFill>
                <a:latin typeface="+mn-lt"/>
                <a:ea typeface="+mn-ea"/>
                <a:cs typeface="+mn-cs"/>
              </a:defRPr>
            </a:lvl9pPr>
          </a:lstStyle>
          <a:p>
            <a:endParaRPr lang="de-CH" dirty="0">
              <a:solidFill>
                <a:srgbClr val="00B050"/>
              </a:solidFill>
            </a:endParaRPr>
          </a:p>
        </p:txBody>
      </p:sp>
      <p:pic>
        <p:nvPicPr>
          <p:cNvPr id="8" name="Grafik 7" descr="C:\Users\a.groth\Downloads\shutterstock_175812482_ungleich.eps"/>
          <p:cNvPicPr/>
          <p:nvPr/>
        </p:nvPicPr>
        <p:blipFill rotWithShape="1">
          <a:blip r:embed="rId3" cstate="print">
            <a:extLst>
              <a:ext uri="{28A0092B-C50C-407E-A947-70E740481C1C}">
                <a14:useLocalDpi xmlns:a14="http://schemas.microsoft.com/office/drawing/2010/main"/>
              </a:ext>
            </a:extLst>
          </a:blip>
          <a:srcRect l="57835" t="69787" r="19821" b="1013"/>
          <a:stretch/>
        </p:blipFill>
        <p:spPr bwMode="auto">
          <a:xfrm>
            <a:off x="5742285" y="2132856"/>
            <a:ext cx="1728192" cy="1124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11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35038" y="1660831"/>
            <a:ext cx="3960000" cy="4252607"/>
          </a:xfrm>
        </p:spPr>
        <p:txBody>
          <a:bodyPr/>
          <a:lstStyle/>
          <a:p>
            <a:pPr>
              <a:lnSpc>
                <a:spcPts val="2600"/>
              </a:lnSpc>
              <a:spcAft>
                <a:spcPts val="600"/>
              </a:spcAft>
            </a:pPr>
            <a:r>
              <a:rPr lang="de-CH" sz="2400" dirty="0" smtClean="0"/>
              <a:t>Hervorragende Wettbewerbsposition nicht untergraben</a:t>
            </a:r>
          </a:p>
          <a:p>
            <a:pPr lvl="1">
              <a:lnSpc>
                <a:spcPts val="2200"/>
              </a:lnSpc>
            </a:pPr>
            <a:r>
              <a:rPr lang="de-CH" sz="2000" dirty="0">
                <a:sym typeface="Wingdings" panose="05000000000000000000" pitchFamily="2" charset="2"/>
              </a:rPr>
              <a:t>liberaler Arbeitsmarkt (</a:t>
            </a:r>
            <a:r>
              <a:rPr lang="de-CH" sz="2000" dirty="0" err="1">
                <a:sym typeface="Wingdings" panose="05000000000000000000" pitchFamily="2" charset="2"/>
              </a:rPr>
              <a:t>FlaM</a:t>
            </a:r>
            <a:r>
              <a:rPr lang="de-CH" sz="2000" dirty="0">
                <a:sym typeface="Wingdings" panose="05000000000000000000" pitchFamily="2" charset="2"/>
              </a:rPr>
              <a:t>, </a:t>
            </a:r>
            <a:r>
              <a:rPr lang="de-CH" sz="2000" dirty="0" smtClean="0">
                <a:sym typeface="Wingdings" panose="05000000000000000000" pitchFamily="2" charset="2"/>
              </a:rPr>
              <a:t>Kündigungsschutz)</a:t>
            </a:r>
          </a:p>
          <a:p>
            <a:pPr lvl="1">
              <a:lnSpc>
                <a:spcPts val="2200"/>
              </a:lnSpc>
            </a:pPr>
            <a:r>
              <a:rPr lang="de-CH" sz="2000" dirty="0" smtClean="0">
                <a:sym typeface="Wingdings" panose="05000000000000000000" pitchFamily="2" charset="2"/>
              </a:rPr>
              <a:t>wettbewerbsfähiges Steuersystem</a:t>
            </a:r>
          </a:p>
          <a:p>
            <a:pPr lvl="1">
              <a:lnSpc>
                <a:spcPts val="2200"/>
              </a:lnSpc>
            </a:pPr>
            <a:r>
              <a:rPr lang="de-CH" sz="2000" dirty="0" smtClean="0">
                <a:sym typeface="Wingdings" panose="05000000000000000000" pitchFamily="2" charset="2"/>
              </a:rPr>
              <a:t>ausgezeichnete Hochschulen und durchlässiges Bildungssystem</a:t>
            </a:r>
          </a:p>
          <a:p>
            <a:pPr lvl="1">
              <a:lnSpc>
                <a:spcPts val="2200"/>
              </a:lnSpc>
            </a:pPr>
            <a:r>
              <a:rPr lang="de-CH" sz="2000" dirty="0" smtClean="0">
                <a:sym typeface="Wingdings" panose="05000000000000000000" pitchFamily="2" charset="2"/>
              </a:rPr>
              <a:t>Internationale Rekrutierungs-möglichkeiten (FZA)</a:t>
            </a:r>
          </a:p>
          <a:p>
            <a:pPr lvl="1">
              <a:lnSpc>
                <a:spcPts val="2200"/>
              </a:lnSpc>
            </a:pPr>
            <a:r>
              <a:rPr lang="de-CH" sz="2000" dirty="0" smtClean="0">
                <a:sym typeface="Wingdings" panose="05000000000000000000" pitchFamily="2" charset="2"/>
              </a:rPr>
              <a:t>Anschluss </a:t>
            </a:r>
            <a:r>
              <a:rPr lang="de-CH" sz="2000" dirty="0">
                <a:sym typeface="Wingdings" panose="05000000000000000000" pitchFamily="2" charset="2"/>
              </a:rPr>
              <a:t>an internationale Absatzmärkte (</a:t>
            </a:r>
            <a:r>
              <a:rPr lang="de-CH" sz="2000" dirty="0" smtClean="0">
                <a:sym typeface="Wingdings" panose="05000000000000000000" pitchFamily="2" charset="2"/>
              </a:rPr>
              <a:t>Bilaterale)</a:t>
            </a:r>
            <a:endParaRPr lang="de-CH" sz="2000" dirty="0"/>
          </a:p>
        </p:txBody>
      </p:sp>
      <p:sp>
        <p:nvSpPr>
          <p:cNvPr id="3" name="Titel 2"/>
          <p:cNvSpPr>
            <a:spLocks noGrp="1"/>
          </p:cNvSpPr>
          <p:nvPr>
            <p:ph type="title"/>
          </p:nvPr>
        </p:nvSpPr>
        <p:spPr/>
        <p:txBody>
          <a:bodyPr/>
          <a:lstStyle/>
          <a:p>
            <a:r>
              <a:rPr lang="de-CH" dirty="0" smtClean="0"/>
              <a:t>Achtung!</a:t>
            </a:r>
            <a:endParaRPr lang="de-CH" dirty="0"/>
          </a:p>
        </p:txBody>
      </p:sp>
      <p:sp>
        <p:nvSpPr>
          <p:cNvPr id="4" name="Textplatzhalter 3"/>
          <p:cNvSpPr>
            <a:spLocks noGrp="1"/>
          </p:cNvSpPr>
          <p:nvPr>
            <p:ph type="body" sz="quarter" idx="10"/>
          </p:nvPr>
        </p:nvSpPr>
        <p:spPr/>
        <p:txBody>
          <a:bodyPr/>
          <a:lstStyle/>
          <a:p>
            <a:endParaRPr lang="de-CH" dirty="0"/>
          </a:p>
        </p:txBody>
      </p:sp>
      <p:sp>
        <p:nvSpPr>
          <p:cNvPr id="6" name="Inhaltsplatzhalter 1"/>
          <p:cNvSpPr txBox="1">
            <a:spLocks/>
          </p:cNvSpPr>
          <p:nvPr/>
        </p:nvSpPr>
        <p:spPr>
          <a:xfrm>
            <a:off x="5398888" y="1660830"/>
            <a:ext cx="3240000" cy="4252607"/>
          </a:xfrm>
          <a:prstGeom prst="rect">
            <a:avLst/>
          </a:prstGeom>
        </p:spPr>
        <p:txBody>
          <a:bodyPr vert="horz" lIns="0" tIns="0" rIns="0" bIns="0" rtlCol="0">
            <a:noAutofit/>
          </a:bodyPr>
          <a:lstStyle>
            <a:lvl1pPr marL="306000" indent="-306000" algn="l" defTabSz="914400" rtl="0" eaLnBrk="1" latinLnBrk="0" hangingPunct="1">
              <a:lnSpc>
                <a:spcPts val="3200"/>
              </a:lnSpc>
              <a:spcBef>
                <a:spcPts val="12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ts val="3200"/>
              </a:lnSpc>
              <a:spcBef>
                <a:spcPts val="0"/>
              </a:spcBef>
              <a:buClr>
                <a:srgbClr val="606060"/>
              </a:buClr>
              <a:buFont typeface="Arial" panose="020B0604020202020204" pitchFamily="34" charset="0"/>
              <a:buChar char="•"/>
              <a:defRPr sz="2800" kern="1200">
                <a:solidFill>
                  <a:schemeClr val="tx1"/>
                </a:solidFill>
                <a:latin typeface="+mn-lt"/>
                <a:ea typeface="+mn-ea"/>
                <a:cs typeface="+mn-cs"/>
              </a:defRPr>
            </a:lvl2pPr>
            <a:lvl3pPr marL="972000" indent="-324000" algn="l" defTabSz="914400" rtl="0" eaLnBrk="1" latinLnBrk="0" hangingPunct="1">
              <a:lnSpc>
                <a:spcPts val="3200"/>
              </a:lnSpc>
              <a:spcBef>
                <a:spcPts val="0"/>
              </a:spcBef>
              <a:buClr>
                <a:srgbClr val="BABABA"/>
              </a:buClr>
              <a:buFont typeface="Arial" panose="020B0604020202020204" pitchFamily="34" charset="0"/>
              <a:buChar char="•"/>
              <a:defRPr sz="2800" kern="1200">
                <a:solidFill>
                  <a:schemeClr val="tx1"/>
                </a:solidFill>
                <a:latin typeface="+mn-lt"/>
                <a:ea typeface="+mn-ea"/>
                <a:cs typeface="+mn-cs"/>
              </a:defRPr>
            </a:lvl3pPr>
            <a:lvl4pPr marL="306000" indent="0" algn="l" defTabSz="914400" rtl="0" eaLnBrk="1" latinLnBrk="0" hangingPunct="1">
              <a:lnSpc>
                <a:spcPts val="3200"/>
              </a:lnSpc>
              <a:spcBef>
                <a:spcPts val="1200"/>
              </a:spcBef>
              <a:buFontTx/>
              <a:buNone/>
              <a:defRPr sz="2800" b="1" kern="1200">
                <a:solidFill>
                  <a:schemeClr val="tx1"/>
                </a:solidFill>
                <a:latin typeface="+mn-lt"/>
                <a:ea typeface="+mn-ea"/>
                <a:cs typeface="+mn-cs"/>
              </a:defRPr>
            </a:lvl4pPr>
            <a:lvl5pPr marL="306000" indent="0" algn="l" defTabSz="914400" rtl="0" eaLnBrk="1" latinLnBrk="0" hangingPunct="1">
              <a:lnSpc>
                <a:spcPts val="3200"/>
              </a:lnSpc>
              <a:spcBef>
                <a:spcPts val="1200"/>
              </a:spcBef>
              <a:buFontTx/>
              <a:buNone/>
              <a:defRPr sz="2800" kern="1200" baseline="0">
                <a:solidFill>
                  <a:schemeClr val="tx1"/>
                </a:solidFill>
                <a:latin typeface="+mn-lt"/>
                <a:ea typeface="+mn-ea"/>
                <a:cs typeface="+mn-cs"/>
              </a:defRPr>
            </a:lvl5pPr>
            <a:lvl6pPr marL="306000" indent="0" algn="l" defTabSz="914400" rtl="0" eaLnBrk="1" latinLnBrk="0" hangingPunct="1">
              <a:lnSpc>
                <a:spcPts val="2400"/>
              </a:lnSpc>
              <a:spcBef>
                <a:spcPts val="0"/>
              </a:spcBef>
              <a:buFont typeface="Arial" panose="020B0604020202020204" pitchFamily="34" charset="0"/>
              <a:buNone/>
              <a:defRPr sz="2000" b="1" kern="1200" baseline="0">
                <a:solidFill>
                  <a:schemeClr val="tx1"/>
                </a:solidFill>
                <a:latin typeface="+mn-lt"/>
                <a:ea typeface="+mn-ea"/>
                <a:cs typeface="+mn-cs"/>
              </a:defRPr>
            </a:lvl6pPr>
            <a:lvl7pPr marL="306000" indent="0" algn="l" defTabSz="914400" rtl="0" eaLnBrk="1" latinLnBrk="0" hangingPunct="1">
              <a:lnSpc>
                <a:spcPts val="2400"/>
              </a:lnSpc>
              <a:spcBef>
                <a:spcPts val="0"/>
              </a:spcBef>
              <a:buFont typeface="Arial" panose="020B0604020202020204" pitchFamily="34" charset="0"/>
              <a:buNone/>
              <a:defRPr sz="2000" kern="1200">
                <a:solidFill>
                  <a:schemeClr val="tx1"/>
                </a:solidFill>
                <a:latin typeface="+mn-lt"/>
                <a:ea typeface="+mn-ea"/>
                <a:cs typeface="+mn-cs"/>
              </a:defRPr>
            </a:lvl7pPr>
            <a:lvl8pPr marL="306000" indent="0" algn="l" defTabSz="914400" rtl="0" eaLnBrk="1" latinLnBrk="0" hangingPunct="1">
              <a:lnSpc>
                <a:spcPts val="2400"/>
              </a:lnSpc>
              <a:spcBef>
                <a:spcPts val="0"/>
              </a:spcBef>
              <a:buFont typeface="Arial" panose="020B0604020202020204" pitchFamily="34" charset="0"/>
              <a:buNone/>
              <a:defRPr sz="1400" kern="1200">
                <a:solidFill>
                  <a:schemeClr val="tx1"/>
                </a:solidFill>
                <a:latin typeface="+mn-lt"/>
                <a:ea typeface="+mn-ea"/>
                <a:cs typeface="+mn-cs"/>
              </a:defRPr>
            </a:lvl8pPr>
            <a:lvl9pPr marL="306000" indent="0" algn="l" defTabSz="914400" rtl="0" eaLnBrk="1" latinLnBrk="0" hangingPunct="1">
              <a:lnSpc>
                <a:spcPts val="2400"/>
              </a:lnSpc>
              <a:spcBef>
                <a:spcPts val="0"/>
              </a:spcBef>
              <a:buFont typeface="Arial" panose="020B0604020202020204" pitchFamily="34" charset="0"/>
              <a:buNone/>
              <a:defRPr sz="1400" kern="1200">
                <a:solidFill>
                  <a:schemeClr val="accent1"/>
                </a:solidFill>
                <a:latin typeface="+mn-lt"/>
                <a:ea typeface="+mn-ea"/>
                <a:cs typeface="+mn-cs"/>
              </a:defRPr>
            </a:lvl9pPr>
          </a:lstStyle>
          <a:p>
            <a:endParaRPr lang="de-CH" dirty="0">
              <a:solidFill>
                <a:srgbClr val="00B050"/>
              </a:solidFill>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444" y="2647049"/>
            <a:ext cx="3745112" cy="2496741"/>
          </a:xfrm>
          <a:prstGeom prst="rect">
            <a:avLst/>
          </a:prstGeom>
        </p:spPr>
      </p:pic>
      <p:sp>
        <p:nvSpPr>
          <p:cNvPr id="13" name="Bildplatzhalter 12"/>
          <p:cNvSpPr>
            <a:spLocks noGrp="1"/>
          </p:cNvSpPr>
          <p:nvPr>
            <p:ph type="pic" sz="quarter" idx="11"/>
          </p:nvPr>
        </p:nvSpPr>
        <p:spPr/>
      </p:sp>
    </p:spTree>
    <p:extLst>
      <p:ext uri="{BB962C8B-B14F-4D97-AF65-F5344CB8AC3E}">
        <p14:creationId xmlns:p14="http://schemas.microsoft.com/office/powerpoint/2010/main" val="3506268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4060431198"/>
              </p:ext>
            </p:extLst>
          </p:nvPr>
        </p:nvGraphicFramePr>
        <p:xfrm>
          <a:off x="682699" y="1660525"/>
          <a:ext cx="7705725" cy="4588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lstStyle/>
          <a:p>
            <a:r>
              <a:rPr lang="de-CH" dirty="0" smtClean="0"/>
              <a:t>Erstens kommt es anders,</a:t>
            </a:r>
            <a:br>
              <a:rPr lang="de-CH" dirty="0" smtClean="0"/>
            </a:br>
            <a:r>
              <a:rPr lang="de-CH" dirty="0" smtClean="0"/>
              <a:t>und zweitens als man denkt.</a:t>
            </a:r>
            <a:endParaRPr lang="de-CH" dirty="0"/>
          </a:p>
        </p:txBody>
      </p:sp>
      <p:sp>
        <p:nvSpPr>
          <p:cNvPr id="4" name="Textplatzhalter 3"/>
          <p:cNvSpPr>
            <a:spLocks noGrp="1"/>
          </p:cNvSpPr>
          <p:nvPr>
            <p:ph type="body" sz="quarter" idx="10"/>
          </p:nvPr>
        </p:nvSpPr>
        <p:spPr/>
        <p:txBody>
          <a:bodyPr/>
          <a:lstStyle/>
          <a:p>
            <a:endParaRPr lang="de-CH"/>
          </a:p>
        </p:txBody>
      </p:sp>
      <p:sp>
        <p:nvSpPr>
          <p:cNvPr id="5" name="Bildplatzhalter 4"/>
          <p:cNvSpPr>
            <a:spLocks noGrp="1"/>
          </p:cNvSpPr>
          <p:nvPr>
            <p:ph type="pic" sz="quarter" idx="11"/>
          </p:nvPr>
        </p:nvSpPr>
        <p:spPr/>
      </p:sp>
    </p:spTree>
    <p:extLst>
      <p:ext uri="{BB962C8B-B14F-4D97-AF65-F5344CB8AC3E}">
        <p14:creationId xmlns:p14="http://schemas.microsoft.com/office/powerpoint/2010/main" val="138703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57834" y="2673350"/>
            <a:ext cx="4860132" cy="3240088"/>
          </a:xfrm>
        </p:spPr>
      </p:pic>
      <p:sp>
        <p:nvSpPr>
          <p:cNvPr id="2" name="Titel 1"/>
          <p:cNvSpPr>
            <a:spLocks noGrp="1"/>
          </p:cNvSpPr>
          <p:nvPr>
            <p:ph type="title"/>
          </p:nvPr>
        </p:nvSpPr>
        <p:spPr/>
        <p:txBody>
          <a:bodyPr/>
          <a:lstStyle/>
          <a:p>
            <a:r>
              <a:rPr lang="de-CH" dirty="0" smtClean="0"/>
              <a:t>Eins ist sicher:</a:t>
            </a:r>
            <a:br>
              <a:rPr lang="de-CH" dirty="0" smtClean="0"/>
            </a:br>
            <a:r>
              <a:rPr lang="de-CH" dirty="0" smtClean="0"/>
              <a:t>Wir brauchen Bildung und Innovation.</a:t>
            </a:r>
            <a:endParaRPr lang="de-CH" dirty="0"/>
          </a:p>
        </p:txBody>
      </p:sp>
      <p:sp>
        <p:nvSpPr>
          <p:cNvPr id="13" name="Textplatzhalter 12"/>
          <p:cNvSpPr>
            <a:spLocks noGrp="1"/>
          </p:cNvSpPr>
          <p:nvPr>
            <p:ph type="body" sz="quarter" idx="10"/>
          </p:nvPr>
        </p:nvSpPr>
        <p:spPr/>
        <p:txBody>
          <a:bodyPr/>
          <a:lstStyle/>
          <a:p>
            <a:endParaRPr lang="de-CH"/>
          </a:p>
        </p:txBody>
      </p:sp>
      <p:sp>
        <p:nvSpPr>
          <p:cNvPr id="14" name="Bildplatzhalter 13"/>
          <p:cNvSpPr>
            <a:spLocks noGrp="1"/>
          </p:cNvSpPr>
          <p:nvPr>
            <p:ph type="pic" sz="quarter" idx="11"/>
          </p:nvPr>
        </p:nvSpPr>
        <p:spPr/>
      </p:sp>
    </p:spTree>
    <p:extLst>
      <p:ext uri="{BB962C8B-B14F-4D97-AF65-F5344CB8AC3E}">
        <p14:creationId xmlns:p14="http://schemas.microsoft.com/office/powerpoint/2010/main" val="1865063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1477808848"/>
              </p:ext>
            </p:extLst>
          </p:nvPr>
        </p:nvGraphicFramePr>
        <p:xfrm>
          <a:off x="4246350" y="1780892"/>
          <a:ext cx="4392538" cy="413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a:xfrm>
            <a:off x="1224000" y="612000"/>
            <a:ext cx="7414888" cy="1049502"/>
          </a:xfrm>
        </p:spPr>
        <p:txBody>
          <a:bodyPr/>
          <a:lstStyle/>
          <a:p>
            <a:r>
              <a:rPr lang="de-CH" dirty="0" smtClean="0"/>
              <a:t>Fachkräftemangel:</a:t>
            </a:r>
            <a:br>
              <a:rPr lang="de-CH" dirty="0" smtClean="0"/>
            </a:br>
            <a:r>
              <a:rPr lang="de-CH" dirty="0" smtClean="0"/>
              <a:t>Realität </a:t>
            </a:r>
            <a:r>
              <a:rPr lang="de-CH" dirty="0"/>
              <a:t>oder Mythos?</a:t>
            </a:r>
          </a:p>
        </p:txBody>
      </p:sp>
      <p:sp>
        <p:nvSpPr>
          <p:cNvPr id="4" name="Textplatzhalter 3"/>
          <p:cNvSpPr>
            <a:spLocks noGrp="1"/>
          </p:cNvSpPr>
          <p:nvPr>
            <p:ph type="body" sz="quarter" idx="10"/>
          </p:nvPr>
        </p:nvSpPr>
        <p:spPr/>
        <p:txBody>
          <a:bodyPr/>
          <a:lstStyle/>
          <a:p>
            <a:endParaRPr lang="de-CH"/>
          </a:p>
        </p:txBody>
      </p:sp>
      <p:sp>
        <p:nvSpPr>
          <p:cNvPr id="5" name="Bildplatzhalter 4"/>
          <p:cNvSpPr>
            <a:spLocks noGrp="1"/>
          </p:cNvSpPr>
          <p:nvPr>
            <p:ph type="pic" sz="quarter" idx="11"/>
          </p:nvPr>
        </p:nvSpPr>
        <p:spPr/>
      </p:sp>
      <p:sp>
        <p:nvSpPr>
          <p:cNvPr id="6" name="Inhaltsplatzhalter 1"/>
          <p:cNvSpPr txBox="1">
            <a:spLocks/>
          </p:cNvSpPr>
          <p:nvPr/>
        </p:nvSpPr>
        <p:spPr>
          <a:xfrm>
            <a:off x="899592" y="1781189"/>
            <a:ext cx="3562832" cy="4132249"/>
          </a:xfrm>
          <a:prstGeom prst="rect">
            <a:avLst/>
          </a:prstGeom>
        </p:spPr>
        <p:txBody>
          <a:bodyPr vert="horz" lIns="0" tIns="0" rIns="0" bIns="0" rtlCol="0">
            <a:noAutofit/>
          </a:bodyPr>
          <a:lstStyle>
            <a:lvl1pPr marL="306000" indent="-306000" algn="l" defTabSz="914400" rtl="0" eaLnBrk="1" latinLnBrk="0" hangingPunct="1">
              <a:lnSpc>
                <a:spcPts val="3200"/>
              </a:lnSpc>
              <a:spcBef>
                <a:spcPts val="12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ts val="3200"/>
              </a:lnSpc>
              <a:spcBef>
                <a:spcPts val="0"/>
              </a:spcBef>
              <a:buClr>
                <a:srgbClr val="606060"/>
              </a:buClr>
              <a:buFont typeface="Arial" panose="020B0604020202020204" pitchFamily="34" charset="0"/>
              <a:buChar char="•"/>
              <a:defRPr sz="2800" kern="1200">
                <a:solidFill>
                  <a:schemeClr val="tx1"/>
                </a:solidFill>
                <a:latin typeface="+mn-lt"/>
                <a:ea typeface="+mn-ea"/>
                <a:cs typeface="+mn-cs"/>
              </a:defRPr>
            </a:lvl2pPr>
            <a:lvl3pPr marL="972000" indent="-324000" algn="l" defTabSz="914400" rtl="0" eaLnBrk="1" latinLnBrk="0" hangingPunct="1">
              <a:lnSpc>
                <a:spcPts val="3200"/>
              </a:lnSpc>
              <a:spcBef>
                <a:spcPts val="0"/>
              </a:spcBef>
              <a:buClr>
                <a:srgbClr val="BABABA"/>
              </a:buClr>
              <a:buFont typeface="Arial" panose="020B0604020202020204" pitchFamily="34" charset="0"/>
              <a:buChar char="•"/>
              <a:defRPr sz="2800" kern="1200">
                <a:solidFill>
                  <a:schemeClr val="tx1"/>
                </a:solidFill>
                <a:latin typeface="+mn-lt"/>
                <a:ea typeface="+mn-ea"/>
                <a:cs typeface="+mn-cs"/>
              </a:defRPr>
            </a:lvl3pPr>
            <a:lvl4pPr marL="306000" indent="0" algn="l" defTabSz="914400" rtl="0" eaLnBrk="1" latinLnBrk="0" hangingPunct="1">
              <a:lnSpc>
                <a:spcPts val="3200"/>
              </a:lnSpc>
              <a:spcBef>
                <a:spcPts val="1200"/>
              </a:spcBef>
              <a:buFontTx/>
              <a:buNone/>
              <a:defRPr sz="2800" b="1" kern="1200">
                <a:solidFill>
                  <a:schemeClr val="tx1"/>
                </a:solidFill>
                <a:latin typeface="+mn-lt"/>
                <a:ea typeface="+mn-ea"/>
                <a:cs typeface="+mn-cs"/>
              </a:defRPr>
            </a:lvl4pPr>
            <a:lvl5pPr marL="306000" indent="0" algn="l" defTabSz="914400" rtl="0" eaLnBrk="1" latinLnBrk="0" hangingPunct="1">
              <a:lnSpc>
                <a:spcPts val="3200"/>
              </a:lnSpc>
              <a:spcBef>
                <a:spcPts val="1200"/>
              </a:spcBef>
              <a:buFontTx/>
              <a:buNone/>
              <a:defRPr sz="2800" kern="1200" baseline="0">
                <a:solidFill>
                  <a:schemeClr val="tx1"/>
                </a:solidFill>
                <a:latin typeface="+mn-lt"/>
                <a:ea typeface="+mn-ea"/>
                <a:cs typeface="+mn-cs"/>
              </a:defRPr>
            </a:lvl5pPr>
            <a:lvl6pPr marL="306000" indent="0" algn="l" defTabSz="914400" rtl="0" eaLnBrk="1" latinLnBrk="0" hangingPunct="1">
              <a:lnSpc>
                <a:spcPts val="2400"/>
              </a:lnSpc>
              <a:spcBef>
                <a:spcPts val="0"/>
              </a:spcBef>
              <a:buFont typeface="Arial" panose="020B0604020202020204" pitchFamily="34" charset="0"/>
              <a:buNone/>
              <a:defRPr sz="2000" b="1" kern="1200" baseline="0">
                <a:solidFill>
                  <a:schemeClr val="tx1"/>
                </a:solidFill>
                <a:latin typeface="+mn-lt"/>
                <a:ea typeface="+mn-ea"/>
                <a:cs typeface="+mn-cs"/>
              </a:defRPr>
            </a:lvl6pPr>
            <a:lvl7pPr marL="306000" indent="0" algn="l" defTabSz="914400" rtl="0" eaLnBrk="1" latinLnBrk="0" hangingPunct="1">
              <a:lnSpc>
                <a:spcPts val="2400"/>
              </a:lnSpc>
              <a:spcBef>
                <a:spcPts val="0"/>
              </a:spcBef>
              <a:buFont typeface="Arial" panose="020B0604020202020204" pitchFamily="34" charset="0"/>
              <a:buNone/>
              <a:defRPr sz="2000" kern="1200">
                <a:solidFill>
                  <a:schemeClr val="tx1"/>
                </a:solidFill>
                <a:latin typeface="+mn-lt"/>
                <a:ea typeface="+mn-ea"/>
                <a:cs typeface="+mn-cs"/>
              </a:defRPr>
            </a:lvl7pPr>
            <a:lvl8pPr marL="306000" indent="0" algn="l" defTabSz="914400" rtl="0" eaLnBrk="1" latinLnBrk="0" hangingPunct="1">
              <a:lnSpc>
                <a:spcPts val="2400"/>
              </a:lnSpc>
              <a:spcBef>
                <a:spcPts val="0"/>
              </a:spcBef>
              <a:buFont typeface="Arial" panose="020B0604020202020204" pitchFamily="34" charset="0"/>
              <a:buNone/>
              <a:defRPr sz="1400" kern="1200">
                <a:solidFill>
                  <a:schemeClr val="tx1"/>
                </a:solidFill>
                <a:latin typeface="+mn-lt"/>
                <a:ea typeface="+mn-ea"/>
                <a:cs typeface="+mn-cs"/>
              </a:defRPr>
            </a:lvl8pPr>
            <a:lvl9pPr marL="306000" indent="0" algn="l" defTabSz="914400" rtl="0" eaLnBrk="1" latinLnBrk="0" hangingPunct="1">
              <a:lnSpc>
                <a:spcPts val="2400"/>
              </a:lnSpc>
              <a:spcBef>
                <a:spcPts val="0"/>
              </a:spcBef>
              <a:buFont typeface="Arial" panose="020B0604020202020204" pitchFamily="34" charset="0"/>
              <a:buNone/>
              <a:defRPr sz="1400" kern="1200">
                <a:solidFill>
                  <a:schemeClr val="accent1"/>
                </a:solidFill>
                <a:latin typeface="+mn-lt"/>
                <a:ea typeface="+mn-ea"/>
                <a:cs typeface="+mn-cs"/>
              </a:defRPr>
            </a:lvl9pPr>
          </a:lstStyle>
          <a:p>
            <a:r>
              <a:rPr lang="de-CH" dirty="0" smtClean="0"/>
              <a:t>Beides!</a:t>
            </a:r>
          </a:p>
          <a:p>
            <a:r>
              <a:rPr lang="de-CH" dirty="0" smtClean="0"/>
              <a:t>Wegen technologischem Fortschritt und Strukturwandel</a:t>
            </a:r>
          </a:p>
          <a:p>
            <a:r>
              <a:rPr lang="de-CH" dirty="0" smtClean="0"/>
              <a:t>Kein Fachkräftemangel, sondern ein </a:t>
            </a:r>
            <a:r>
              <a:rPr lang="de-CH" b="1" dirty="0" err="1" smtClean="0">
                <a:solidFill>
                  <a:schemeClr val="accent1"/>
                </a:solidFill>
              </a:rPr>
              <a:t>Mismatch</a:t>
            </a:r>
            <a:r>
              <a:rPr lang="de-CH" dirty="0" smtClean="0">
                <a:solidFill>
                  <a:schemeClr val="accent1"/>
                </a:solidFill>
              </a:rPr>
              <a:t> </a:t>
            </a:r>
            <a:r>
              <a:rPr lang="de-CH" dirty="0" smtClean="0"/>
              <a:t>am Arbeitsmarkt</a:t>
            </a:r>
            <a:endParaRPr lang="de-CH" dirty="0"/>
          </a:p>
        </p:txBody>
      </p:sp>
    </p:spTree>
    <p:extLst>
      <p:ext uri="{BB962C8B-B14F-4D97-AF65-F5344CB8AC3E}">
        <p14:creationId xmlns:p14="http://schemas.microsoft.com/office/powerpoint/2010/main" val="1208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Die eine Seite des </a:t>
            </a:r>
            <a:r>
              <a:rPr lang="de-CH" dirty="0" err="1" smtClean="0"/>
              <a:t>Mismatch</a:t>
            </a:r>
            <a:r>
              <a:rPr lang="de-CH" dirty="0" smtClean="0"/>
              <a:t> </a:t>
            </a:r>
            <a:endParaRPr lang="de-CH" dirty="0"/>
          </a:p>
        </p:txBody>
      </p:sp>
      <p:sp>
        <p:nvSpPr>
          <p:cNvPr id="11" name="Textplatzhalter 10"/>
          <p:cNvSpPr>
            <a:spLocks noGrp="1"/>
          </p:cNvSpPr>
          <p:nvPr>
            <p:ph type="body" sz="quarter" idx="10"/>
          </p:nvPr>
        </p:nvSpPr>
        <p:spPr>
          <a:noFill/>
        </p:spPr>
        <p:txBody>
          <a:bodyPr/>
          <a:lstStyle/>
          <a:p>
            <a:r>
              <a:rPr lang="de-CH" dirty="0" smtClean="0"/>
              <a:t>Quelle: BFS</a:t>
            </a:r>
            <a:r>
              <a:rPr lang="de-CH" dirty="0"/>
              <a:t>, SAKE, 2015, Eigenberechnung</a:t>
            </a:r>
          </a:p>
        </p:txBody>
      </p:sp>
      <p:sp>
        <p:nvSpPr>
          <p:cNvPr id="12" name="Bildplatzhalter 11"/>
          <p:cNvSpPr>
            <a:spLocks noGrp="1"/>
          </p:cNvSpPr>
          <p:nvPr>
            <p:ph type="pic" sz="quarter" idx="11"/>
          </p:nvPr>
        </p:nvSpPr>
        <p:spPr/>
      </p:sp>
      <p:graphicFrame>
        <p:nvGraphicFramePr>
          <p:cNvPr id="7" name="Inhaltsplatzhalter 6"/>
          <p:cNvGraphicFramePr>
            <a:graphicFrameLocks noGrp="1"/>
          </p:cNvGraphicFramePr>
          <p:nvPr>
            <p:ph idx="1"/>
            <p:extLst>
              <p:ext uri="{D42A27DB-BD31-4B8C-83A1-F6EECF244321}">
                <p14:modId xmlns:p14="http://schemas.microsoft.com/office/powerpoint/2010/main" val="3136719529"/>
              </p:ext>
            </p:extLst>
          </p:nvPr>
        </p:nvGraphicFramePr>
        <p:xfrm>
          <a:off x="935038" y="1660525"/>
          <a:ext cx="7705725" cy="4468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50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5038" y="1844825"/>
            <a:ext cx="7668962" cy="4068614"/>
          </a:xfrm>
        </p:spPr>
        <p:txBody>
          <a:bodyPr/>
          <a:lstStyle/>
          <a:p>
            <a:pPr>
              <a:spcBef>
                <a:spcPts val="600"/>
              </a:spcBef>
              <a:spcAft>
                <a:spcPts val="600"/>
              </a:spcAft>
            </a:pPr>
            <a:r>
              <a:rPr lang="de-CH" dirty="0"/>
              <a:t>Die </a:t>
            </a:r>
            <a:r>
              <a:rPr lang="de-CH" dirty="0" smtClean="0"/>
              <a:t>Hitparade der ausgeschriebenen Stellen:</a:t>
            </a:r>
            <a:endParaRPr lang="de-CH" dirty="0"/>
          </a:p>
          <a:p>
            <a:pPr lvl="1">
              <a:spcBef>
                <a:spcPts val="600"/>
              </a:spcBef>
            </a:pPr>
            <a:r>
              <a:rPr lang="de-CH" dirty="0"/>
              <a:t>Pflegefachmann</a:t>
            </a:r>
          </a:p>
          <a:p>
            <a:pPr lvl="1">
              <a:spcBef>
                <a:spcPts val="600"/>
              </a:spcBef>
            </a:pPr>
            <a:r>
              <a:rPr lang="de-CH" dirty="0"/>
              <a:t>Elektromonteur</a:t>
            </a:r>
          </a:p>
          <a:p>
            <a:pPr lvl="1">
              <a:spcBef>
                <a:spcPts val="600"/>
              </a:spcBef>
            </a:pPr>
            <a:r>
              <a:rPr lang="de-CH" dirty="0"/>
              <a:t>Verkaufsberater</a:t>
            </a:r>
          </a:p>
          <a:p>
            <a:pPr lvl="1">
              <a:spcBef>
                <a:spcPts val="600"/>
              </a:spcBef>
            </a:pPr>
            <a:r>
              <a:rPr lang="de-CH" dirty="0"/>
              <a:t>Projektleiter</a:t>
            </a:r>
          </a:p>
          <a:p>
            <a:pPr lvl="1">
              <a:spcBef>
                <a:spcPts val="600"/>
              </a:spcBef>
            </a:pPr>
            <a:r>
              <a:rPr lang="de-CH" dirty="0" smtClean="0"/>
              <a:t>Schreiner</a:t>
            </a:r>
          </a:p>
          <a:p>
            <a:pPr lvl="1">
              <a:spcBef>
                <a:spcPts val="600"/>
              </a:spcBef>
            </a:pPr>
            <a:endParaRPr lang="de-CH" dirty="0"/>
          </a:p>
          <a:p>
            <a:pPr>
              <a:spcBef>
                <a:spcPts val="600"/>
              </a:spcBef>
            </a:pPr>
            <a:r>
              <a:rPr lang="de-CH" dirty="0" smtClean="0"/>
              <a:t>Quelle: www.100000jobs.ch</a:t>
            </a:r>
            <a:endParaRPr lang="de-CH" dirty="0"/>
          </a:p>
        </p:txBody>
      </p:sp>
      <p:sp>
        <p:nvSpPr>
          <p:cNvPr id="3" name="Titel 2"/>
          <p:cNvSpPr>
            <a:spLocks noGrp="1"/>
          </p:cNvSpPr>
          <p:nvPr>
            <p:ph type="title"/>
          </p:nvPr>
        </p:nvSpPr>
        <p:spPr>
          <a:xfrm>
            <a:off x="1224000" y="611999"/>
            <a:ext cx="7380000" cy="1340837"/>
          </a:xfrm>
        </p:spPr>
        <p:txBody>
          <a:bodyPr/>
          <a:lstStyle/>
          <a:p>
            <a:r>
              <a:rPr lang="de-CH" dirty="0"/>
              <a:t>Und die andere Seite des </a:t>
            </a:r>
            <a:r>
              <a:rPr lang="de-CH" dirty="0" err="1"/>
              <a:t>Mismatch</a:t>
            </a:r>
            <a:endParaRPr lang="de-CH" dirty="0"/>
          </a:p>
        </p:txBody>
      </p:sp>
      <p:sp>
        <p:nvSpPr>
          <p:cNvPr id="19" name="Textplatzhalter 18"/>
          <p:cNvSpPr>
            <a:spLocks noGrp="1"/>
          </p:cNvSpPr>
          <p:nvPr>
            <p:ph type="body" sz="quarter" idx="10"/>
          </p:nvPr>
        </p:nvSpPr>
        <p:spPr>
          <a:noFill/>
        </p:spPr>
        <p:txBody>
          <a:bodyPr/>
          <a:lstStyle/>
          <a:p>
            <a:r>
              <a:rPr lang="de-CH" dirty="0" smtClean="0"/>
              <a:t>Quelle: </a:t>
            </a:r>
            <a:r>
              <a:rPr lang="de-CH" dirty="0" err="1"/>
              <a:t>Jobradar</a:t>
            </a:r>
            <a:r>
              <a:rPr lang="de-CH" dirty="0"/>
              <a:t>, Q3 2015, </a:t>
            </a:r>
            <a:r>
              <a:rPr lang="de-CH" dirty="0" smtClean="0"/>
              <a:t>www.100000jobs.ch</a:t>
            </a:r>
            <a:endParaRPr lang="de-CH" dirty="0"/>
          </a:p>
        </p:txBody>
      </p:sp>
      <p:sp>
        <p:nvSpPr>
          <p:cNvPr id="20" name="Bildplatzhalter 19"/>
          <p:cNvSpPr>
            <a:spLocks noGrp="1"/>
          </p:cNvSpPr>
          <p:nvPr>
            <p:ph type="pic" sz="quarter" idx="11"/>
          </p:nvPr>
        </p:nvSpPr>
        <p:spPr/>
      </p:sp>
    </p:spTree>
    <p:extLst>
      <p:ext uri="{BB962C8B-B14F-4D97-AF65-F5344CB8AC3E}">
        <p14:creationId xmlns:p14="http://schemas.microsoft.com/office/powerpoint/2010/main" val="362432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a:xfrm>
            <a:off x="935038" y="2169141"/>
            <a:ext cx="3600000" cy="3744297"/>
          </a:xfrm>
        </p:spPr>
        <p:txBody>
          <a:bodyPr/>
          <a:lstStyle/>
          <a:p>
            <a:r>
              <a:rPr lang="de-CH" dirty="0" smtClean="0"/>
              <a:t>Gewisse Menschen suchen eine Anstellung,</a:t>
            </a:r>
            <a:br>
              <a:rPr lang="de-CH" dirty="0" smtClean="0"/>
            </a:br>
            <a:r>
              <a:rPr lang="de-CH" dirty="0" smtClean="0"/>
              <a:t>die Unternehmen suchen andere Menschen.</a:t>
            </a:r>
          </a:p>
        </p:txBody>
      </p:sp>
      <p:sp>
        <p:nvSpPr>
          <p:cNvPr id="3" name="Titel 2"/>
          <p:cNvSpPr>
            <a:spLocks noGrp="1"/>
          </p:cNvSpPr>
          <p:nvPr>
            <p:ph type="title"/>
          </p:nvPr>
        </p:nvSpPr>
        <p:spPr>
          <a:xfrm>
            <a:off x="1224000" y="611999"/>
            <a:ext cx="7380000" cy="1340837"/>
          </a:xfrm>
        </p:spPr>
        <p:txBody>
          <a:bodyPr/>
          <a:lstStyle/>
          <a:p>
            <a:r>
              <a:rPr lang="de-CH" dirty="0" err="1" smtClean="0"/>
              <a:t>Mismatch</a:t>
            </a:r>
            <a:r>
              <a:rPr lang="de-CH" dirty="0" smtClean="0"/>
              <a:t> = gesellschaftlicher Sprengstoff</a:t>
            </a:r>
            <a:endParaRPr lang="de-CH" dirty="0"/>
          </a:p>
        </p:txBody>
      </p:sp>
      <p:sp>
        <p:nvSpPr>
          <p:cNvPr id="19" name="Textplatzhalter 18"/>
          <p:cNvSpPr>
            <a:spLocks noGrp="1"/>
          </p:cNvSpPr>
          <p:nvPr>
            <p:ph type="body" sz="quarter" idx="10"/>
          </p:nvPr>
        </p:nvSpPr>
        <p:spPr/>
        <p:txBody>
          <a:bodyPr/>
          <a:lstStyle/>
          <a:p>
            <a:endParaRPr lang="de-CH"/>
          </a:p>
        </p:txBody>
      </p:sp>
      <p:sp>
        <p:nvSpPr>
          <p:cNvPr id="21" name="Inhaltsplatzhalter 11"/>
          <p:cNvSpPr txBox="1">
            <a:spLocks/>
          </p:cNvSpPr>
          <p:nvPr/>
        </p:nvSpPr>
        <p:spPr>
          <a:xfrm>
            <a:off x="5004000" y="2169141"/>
            <a:ext cx="3600000" cy="3744297"/>
          </a:xfrm>
          <a:prstGeom prst="rect">
            <a:avLst/>
          </a:prstGeom>
        </p:spPr>
        <p:txBody>
          <a:bodyPr vert="horz" lIns="0" tIns="0" rIns="0" bIns="0" rtlCol="0">
            <a:noAutofit/>
          </a:bodyPr>
          <a:lstStyle>
            <a:lvl1pPr marL="306000" indent="-306000" algn="l" defTabSz="914400" rtl="0" eaLnBrk="1" latinLnBrk="0" hangingPunct="1">
              <a:lnSpc>
                <a:spcPts val="3200"/>
              </a:lnSpc>
              <a:spcBef>
                <a:spcPts val="12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ts val="3200"/>
              </a:lnSpc>
              <a:spcBef>
                <a:spcPts val="0"/>
              </a:spcBef>
              <a:buClr>
                <a:srgbClr val="606060"/>
              </a:buClr>
              <a:buFont typeface="Arial" panose="020B0604020202020204" pitchFamily="34" charset="0"/>
              <a:buChar char="•"/>
              <a:defRPr sz="2800" kern="1200">
                <a:solidFill>
                  <a:schemeClr val="tx1"/>
                </a:solidFill>
                <a:latin typeface="+mn-lt"/>
                <a:ea typeface="+mn-ea"/>
                <a:cs typeface="+mn-cs"/>
              </a:defRPr>
            </a:lvl2pPr>
            <a:lvl3pPr marL="972000" indent="-324000" algn="l" defTabSz="914400" rtl="0" eaLnBrk="1" latinLnBrk="0" hangingPunct="1">
              <a:lnSpc>
                <a:spcPts val="3200"/>
              </a:lnSpc>
              <a:spcBef>
                <a:spcPts val="0"/>
              </a:spcBef>
              <a:buClr>
                <a:srgbClr val="BABABA"/>
              </a:buClr>
              <a:buFont typeface="Arial" panose="020B0604020202020204" pitchFamily="34" charset="0"/>
              <a:buChar char="•"/>
              <a:defRPr sz="2800" kern="1200">
                <a:solidFill>
                  <a:schemeClr val="tx1"/>
                </a:solidFill>
                <a:latin typeface="+mn-lt"/>
                <a:ea typeface="+mn-ea"/>
                <a:cs typeface="+mn-cs"/>
              </a:defRPr>
            </a:lvl3pPr>
            <a:lvl4pPr marL="306000" indent="0" algn="l" defTabSz="914400" rtl="0" eaLnBrk="1" latinLnBrk="0" hangingPunct="1">
              <a:lnSpc>
                <a:spcPts val="3200"/>
              </a:lnSpc>
              <a:spcBef>
                <a:spcPts val="1200"/>
              </a:spcBef>
              <a:buFontTx/>
              <a:buNone/>
              <a:defRPr sz="2800" b="1" kern="1200">
                <a:solidFill>
                  <a:schemeClr val="tx1"/>
                </a:solidFill>
                <a:latin typeface="+mn-lt"/>
                <a:ea typeface="+mn-ea"/>
                <a:cs typeface="+mn-cs"/>
              </a:defRPr>
            </a:lvl4pPr>
            <a:lvl5pPr marL="306000" indent="0" algn="l" defTabSz="914400" rtl="0" eaLnBrk="1" latinLnBrk="0" hangingPunct="1">
              <a:lnSpc>
                <a:spcPts val="3200"/>
              </a:lnSpc>
              <a:spcBef>
                <a:spcPts val="1200"/>
              </a:spcBef>
              <a:buFontTx/>
              <a:buNone/>
              <a:defRPr sz="2800" kern="1200" baseline="0">
                <a:solidFill>
                  <a:schemeClr val="tx1"/>
                </a:solidFill>
                <a:latin typeface="+mn-lt"/>
                <a:ea typeface="+mn-ea"/>
                <a:cs typeface="+mn-cs"/>
              </a:defRPr>
            </a:lvl5pPr>
            <a:lvl6pPr marL="306000" indent="0" algn="l" defTabSz="914400" rtl="0" eaLnBrk="1" latinLnBrk="0" hangingPunct="1">
              <a:lnSpc>
                <a:spcPts val="2400"/>
              </a:lnSpc>
              <a:spcBef>
                <a:spcPts val="0"/>
              </a:spcBef>
              <a:buFont typeface="Arial" panose="020B0604020202020204" pitchFamily="34" charset="0"/>
              <a:buNone/>
              <a:defRPr sz="2000" b="1" kern="1200" baseline="0">
                <a:solidFill>
                  <a:schemeClr val="tx1"/>
                </a:solidFill>
                <a:latin typeface="+mn-lt"/>
                <a:ea typeface="+mn-ea"/>
                <a:cs typeface="+mn-cs"/>
              </a:defRPr>
            </a:lvl6pPr>
            <a:lvl7pPr marL="306000" indent="0" algn="l" defTabSz="914400" rtl="0" eaLnBrk="1" latinLnBrk="0" hangingPunct="1">
              <a:lnSpc>
                <a:spcPts val="2400"/>
              </a:lnSpc>
              <a:spcBef>
                <a:spcPts val="0"/>
              </a:spcBef>
              <a:buFont typeface="Arial" panose="020B0604020202020204" pitchFamily="34" charset="0"/>
              <a:buNone/>
              <a:defRPr sz="2000" kern="1200">
                <a:solidFill>
                  <a:schemeClr val="tx1"/>
                </a:solidFill>
                <a:latin typeface="+mn-lt"/>
                <a:ea typeface="+mn-ea"/>
                <a:cs typeface="+mn-cs"/>
              </a:defRPr>
            </a:lvl7pPr>
            <a:lvl8pPr marL="306000" indent="0" algn="l" defTabSz="914400" rtl="0" eaLnBrk="1" latinLnBrk="0" hangingPunct="1">
              <a:lnSpc>
                <a:spcPts val="2400"/>
              </a:lnSpc>
              <a:spcBef>
                <a:spcPts val="0"/>
              </a:spcBef>
              <a:buFont typeface="Arial" panose="020B0604020202020204" pitchFamily="34" charset="0"/>
              <a:buNone/>
              <a:defRPr sz="1400" kern="1200">
                <a:solidFill>
                  <a:schemeClr val="tx1"/>
                </a:solidFill>
                <a:latin typeface="+mn-lt"/>
                <a:ea typeface="+mn-ea"/>
                <a:cs typeface="+mn-cs"/>
              </a:defRPr>
            </a:lvl8pPr>
            <a:lvl9pPr marL="306000" indent="0" algn="l" defTabSz="914400" rtl="0" eaLnBrk="1" latinLnBrk="0" hangingPunct="1">
              <a:lnSpc>
                <a:spcPts val="2400"/>
              </a:lnSpc>
              <a:spcBef>
                <a:spcPts val="0"/>
              </a:spcBef>
              <a:buFont typeface="Arial" panose="020B0604020202020204" pitchFamily="34" charset="0"/>
              <a:buNone/>
              <a:defRPr sz="1400" kern="1200">
                <a:solidFill>
                  <a:schemeClr val="accent1"/>
                </a:solidFill>
                <a:latin typeface="+mn-lt"/>
                <a:ea typeface="+mn-ea"/>
                <a:cs typeface="+mn-cs"/>
              </a:defRPr>
            </a:lvl9pPr>
          </a:lstStyle>
          <a:p>
            <a:pPr marL="0" indent="0">
              <a:buNone/>
            </a:pPr>
            <a:endParaRPr lang="de-CH" dirty="0" smtClean="0">
              <a:solidFill>
                <a:srgbClr val="00B050"/>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404" y="2276476"/>
            <a:ext cx="3493020" cy="2448668"/>
          </a:xfrm>
          <a:prstGeom prst="rect">
            <a:avLst/>
          </a:prstGeom>
        </p:spPr>
      </p:pic>
      <p:sp>
        <p:nvSpPr>
          <p:cNvPr id="7" name="Bildplatzhalter 6"/>
          <p:cNvSpPr>
            <a:spLocks noGrp="1"/>
          </p:cNvSpPr>
          <p:nvPr>
            <p:ph type="pic" sz="quarter" idx="11"/>
          </p:nvPr>
        </p:nvSpPr>
        <p:spPr/>
      </p:sp>
    </p:spTree>
    <p:extLst>
      <p:ext uri="{BB962C8B-B14F-4D97-AF65-F5344CB8AC3E}">
        <p14:creationId xmlns:p14="http://schemas.microsoft.com/office/powerpoint/2010/main" val="15379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2960991755"/>
              </p:ext>
            </p:extLst>
          </p:nvPr>
        </p:nvGraphicFramePr>
        <p:xfrm>
          <a:off x="933163" y="1876425"/>
          <a:ext cx="7705725" cy="42529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p:txBody>
          <a:bodyPr/>
          <a:lstStyle/>
          <a:p>
            <a:r>
              <a:rPr lang="de-CH" dirty="0" smtClean="0"/>
              <a:t>Verhältnismässig geringer </a:t>
            </a:r>
            <a:r>
              <a:rPr lang="de-CH" dirty="0" err="1" smtClean="0"/>
              <a:t>Mismatch</a:t>
            </a:r>
            <a:endParaRPr lang="de-CH" dirty="0"/>
          </a:p>
        </p:txBody>
      </p:sp>
      <p:sp>
        <p:nvSpPr>
          <p:cNvPr id="4" name="Textplatzhalter 3"/>
          <p:cNvSpPr>
            <a:spLocks noGrp="1"/>
          </p:cNvSpPr>
          <p:nvPr>
            <p:ph type="body" sz="quarter" idx="10"/>
          </p:nvPr>
        </p:nvSpPr>
        <p:spPr>
          <a:noFill/>
        </p:spPr>
        <p:txBody>
          <a:bodyPr/>
          <a:lstStyle/>
          <a:p>
            <a:r>
              <a:rPr lang="de-CH" dirty="0" smtClean="0"/>
              <a:t>Quelle: </a:t>
            </a:r>
            <a:r>
              <a:rPr lang="de-CH" dirty="0"/>
              <a:t>OECD, </a:t>
            </a:r>
            <a:r>
              <a:rPr lang="de-CH" dirty="0" smtClean="0"/>
              <a:t>2014</a:t>
            </a:r>
            <a:endParaRPr lang="de-CH" dirty="0"/>
          </a:p>
        </p:txBody>
      </p:sp>
      <p:sp>
        <p:nvSpPr>
          <p:cNvPr id="9" name="Bildplatzhalter 8"/>
          <p:cNvSpPr>
            <a:spLocks noGrp="1"/>
          </p:cNvSpPr>
          <p:nvPr>
            <p:ph type="pic" sz="quarter" idx="11"/>
          </p:nvPr>
        </p:nvSpPr>
        <p:spPr/>
      </p:sp>
    </p:spTree>
    <p:extLst>
      <p:ext uri="{BB962C8B-B14F-4D97-AF65-F5344CB8AC3E}">
        <p14:creationId xmlns:p14="http://schemas.microsoft.com/office/powerpoint/2010/main" val="350070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Trotzdem: Ein Unmut entlädt sich.</a:t>
            </a:r>
            <a:endParaRPr lang="de-CH" dirty="0"/>
          </a:p>
        </p:txBody>
      </p:sp>
      <p:sp>
        <p:nvSpPr>
          <p:cNvPr id="7" name="Textplatzhalter 6"/>
          <p:cNvSpPr>
            <a:spLocks noGrp="1"/>
          </p:cNvSpPr>
          <p:nvPr>
            <p:ph type="body" sz="quarter" idx="10"/>
          </p:nvPr>
        </p:nvSpPr>
        <p:spPr>
          <a:noFill/>
        </p:spPr>
        <p:txBody>
          <a:bodyPr/>
          <a:lstStyle/>
          <a:p>
            <a:r>
              <a:rPr lang="de-CH" dirty="0" smtClean="0"/>
              <a:t>Quelle: </a:t>
            </a:r>
            <a:r>
              <a:rPr lang="de-CH" dirty="0"/>
              <a:t>SECO, 2015</a:t>
            </a:r>
          </a:p>
        </p:txBody>
      </p:sp>
      <p:sp>
        <p:nvSpPr>
          <p:cNvPr id="8" name="Bildplatzhalter 7"/>
          <p:cNvSpPr>
            <a:spLocks noGrp="1"/>
          </p:cNvSpPr>
          <p:nvPr>
            <p:ph type="pic" sz="quarter" idx="11"/>
          </p:nvPr>
        </p:nvSpPr>
        <p:spPr/>
      </p:sp>
      <p:graphicFrame>
        <p:nvGraphicFramePr>
          <p:cNvPr id="9" name="Inhaltsplatzhalter 8"/>
          <p:cNvGraphicFramePr>
            <a:graphicFrameLocks noGrp="1"/>
          </p:cNvGraphicFramePr>
          <p:nvPr>
            <p:ph idx="1"/>
            <p:extLst>
              <p:ext uri="{D42A27DB-BD31-4B8C-83A1-F6EECF244321}">
                <p14:modId xmlns:p14="http://schemas.microsoft.com/office/powerpoint/2010/main" val="2428886173"/>
              </p:ext>
            </p:extLst>
          </p:nvPr>
        </p:nvGraphicFramePr>
        <p:xfrm>
          <a:off x="933163" y="1661502"/>
          <a:ext cx="7705725" cy="4252913"/>
        </p:xfrm>
        <a:graphic>
          <a:graphicData uri="http://schemas.openxmlformats.org/drawingml/2006/chart">
            <c:chart xmlns:c="http://schemas.openxmlformats.org/drawingml/2006/chart" xmlns:r="http://schemas.openxmlformats.org/officeDocument/2006/relationships" r:id="rId3"/>
          </a:graphicData>
        </a:graphic>
      </p:graphicFrame>
      <p:sp>
        <p:nvSpPr>
          <p:cNvPr id="11" name="Gefaltete Ecke 10"/>
          <p:cNvSpPr/>
          <p:nvPr/>
        </p:nvSpPr>
        <p:spPr>
          <a:xfrm>
            <a:off x="7561110" y="1401899"/>
            <a:ext cx="1490464" cy="1430956"/>
          </a:xfrm>
          <a:prstGeom prst="foldedCorne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2200"/>
              </a:lnSpc>
            </a:pPr>
            <a:r>
              <a:rPr lang="de-CH" sz="2000" dirty="0" smtClean="0">
                <a:solidFill>
                  <a:schemeClr val="tx1"/>
                </a:solidFill>
              </a:rPr>
              <a:t>Minder</a:t>
            </a:r>
          </a:p>
          <a:p>
            <a:pPr algn="ctr">
              <a:lnSpc>
                <a:spcPts val="2200"/>
              </a:lnSpc>
            </a:pPr>
            <a:r>
              <a:rPr lang="de-CH" sz="2000" dirty="0" smtClean="0">
                <a:solidFill>
                  <a:schemeClr val="tx1"/>
                </a:solidFill>
              </a:rPr>
              <a:t>1:12</a:t>
            </a:r>
          </a:p>
          <a:p>
            <a:pPr algn="ctr">
              <a:lnSpc>
                <a:spcPts val="2200"/>
              </a:lnSpc>
            </a:pPr>
            <a:r>
              <a:rPr lang="de-CH" sz="2000" dirty="0" smtClean="0">
                <a:solidFill>
                  <a:schemeClr val="tx1"/>
                </a:solidFill>
              </a:rPr>
              <a:t>MEI</a:t>
            </a:r>
          </a:p>
          <a:p>
            <a:pPr algn="ctr">
              <a:lnSpc>
                <a:spcPts val="2200"/>
              </a:lnSpc>
            </a:pPr>
            <a:r>
              <a:rPr lang="de-CH" sz="2000" dirty="0" smtClean="0">
                <a:solidFill>
                  <a:schemeClr val="tx1"/>
                </a:solidFill>
              </a:rPr>
              <a:t>Mindestlohn</a:t>
            </a:r>
          </a:p>
          <a:p>
            <a:pPr algn="ctr">
              <a:lnSpc>
                <a:spcPts val="2200"/>
              </a:lnSpc>
            </a:pPr>
            <a:r>
              <a:rPr lang="de-CH" sz="2000" dirty="0" err="1" smtClean="0">
                <a:solidFill>
                  <a:schemeClr val="tx1"/>
                </a:solidFill>
              </a:rPr>
              <a:t>Ecopop</a:t>
            </a:r>
            <a:endParaRPr lang="de-CH" sz="2000" dirty="0">
              <a:solidFill>
                <a:schemeClr val="tx1"/>
              </a:solidFill>
            </a:endParaRPr>
          </a:p>
        </p:txBody>
      </p:sp>
    </p:spTree>
    <p:extLst>
      <p:ext uri="{BB962C8B-B14F-4D97-AF65-F5344CB8AC3E}">
        <p14:creationId xmlns:p14="http://schemas.microsoft.com/office/powerpoint/2010/main" val="22265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p:cNvSpPr>
            <a:spLocks noGrp="1"/>
          </p:cNvSpPr>
          <p:nvPr>
            <p:ph idx="1"/>
          </p:nvPr>
        </p:nvSpPr>
        <p:spPr/>
        <p:txBody>
          <a:bodyPr/>
          <a:lstStyle/>
          <a:p>
            <a:r>
              <a:rPr lang="de-CH" dirty="0" smtClean="0"/>
              <a:t>Ein Miteinander von Politik &amp; Wirtschaft</a:t>
            </a:r>
          </a:p>
        </p:txBody>
      </p:sp>
      <p:sp>
        <p:nvSpPr>
          <p:cNvPr id="3" name="Titel 2"/>
          <p:cNvSpPr>
            <a:spLocks noGrp="1"/>
          </p:cNvSpPr>
          <p:nvPr>
            <p:ph type="title"/>
          </p:nvPr>
        </p:nvSpPr>
        <p:spPr/>
        <p:txBody>
          <a:bodyPr/>
          <a:lstStyle/>
          <a:p>
            <a:r>
              <a:rPr lang="de-CH" dirty="0"/>
              <a:t>Wie den Sprengstoff beseitigen?</a:t>
            </a:r>
          </a:p>
        </p:txBody>
      </p:sp>
      <p:sp>
        <p:nvSpPr>
          <p:cNvPr id="8" name="Textplatzhalter 7"/>
          <p:cNvSpPr>
            <a:spLocks noGrp="1"/>
          </p:cNvSpPr>
          <p:nvPr>
            <p:ph type="body" sz="quarter" idx="10"/>
          </p:nvPr>
        </p:nvSpPr>
        <p:spPr/>
        <p:txBody>
          <a:bodyPr/>
          <a:lstStyle/>
          <a:p>
            <a:endParaRPr lang="de-CH"/>
          </a:p>
        </p:txBody>
      </p:sp>
      <p:sp>
        <p:nvSpPr>
          <p:cNvPr id="9" name="Bildplatzhalter 8"/>
          <p:cNvSpPr>
            <a:spLocks noGrp="1"/>
          </p:cNvSpPr>
          <p:nvPr>
            <p:ph type="pic" sz="quarter" idx="11"/>
          </p:nvPr>
        </p:nvSpPr>
        <p:spPr/>
      </p:sp>
      <p:graphicFrame>
        <p:nvGraphicFramePr>
          <p:cNvPr id="2" name="Diagramm 1"/>
          <p:cNvGraphicFramePr/>
          <p:nvPr>
            <p:extLst>
              <p:ext uri="{D42A27DB-BD31-4B8C-83A1-F6EECF244321}">
                <p14:modId xmlns:p14="http://schemas.microsoft.com/office/powerpoint/2010/main" val="1323236507"/>
              </p:ext>
            </p:extLst>
          </p:nvPr>
        </p:nvGraphicFramePr>
        <p:xfrm>
          <a:off x="1224000" y="2101304"/>
          <a:ext cx="738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309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806481294"/>
              </p:ext>
            </p:extLst>
          </p:nvPr>
        </p:nvGraphicFramePr>
        <p:xfrm>
          <a:off x="935038" y="2168525"/>
          <a:ext cx="7705725" cy="374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lstStyle/>
          <a:p>
            <a:r>
              <a:rPr lang="de-CH" dirty="0"/>
              <a:t>Das Inländerpotential ausschöpfen</a:t>
            </a:r>
          </a:p>
        </p:txBody>
      </p:sp>
      <p:sp>
        <p:nvSpPr>
          <p:cNvPr id="9" name="Textplatzhalter 8"/>
          <p:cNvSpPr>
            <a:spLocks noGrp="1"/>
          </p:cNvSpPr>
          <p:nvPr>
            <p:ph type="body" sz="quarter" idx="10"/>
          </p:nvPr>
        </p:nvSpPr>
        <p:spPr/>
        <p:txBody>
          <a:bodyPr/>
          <a:lstStyle/>
          <a:p>
            <a:endParaRPr lang="de-CH"/>
          </a:p>
        </p:txBody>
      </p:sp>
      <p:sp>
        <p:nvSpPr>
          <p:cNvPr id="10" name="Bildplatzhalter 9"/>
          <p:cNvSpPr>
            <a:spLocks noGrp="1"/>
          </p:cNvSpPr>
          <p:nvPr>
            <p:ph type="pic" sz="quarter" idx="11"/>
          </p:nvPr>
        </p:nvSpPr>
        <p:spPr/>
      </p:sp>
    </p:spTree>
    <p:extLst>
      <p:ext uri="{BB962C8B-B14F-4D97-AF65-F5344CB8AC3E}">
        <p14:creationId xmlns:p14="http://schemas.microsoft.com/office/powerpoint/2010/main" val="3609481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Vorlage_MA">
  <a:themeElements>
    <a:clrScheme name="swissstaffing">
      <a:dk1>
        <a:srgbClr val="000000"/>
      </a:dk1>
      <a:lt1>
        <a:srgbClr val="FFFFFF"/>
      </a:lt1>
      <a:dk2>
        <a:srgbClr val="000000"/>
      </a:dk2>
      <a:lt2>
        <a:srgbClr val="FFFFFF"/>
      </a:lt2>
      <a:accent1>
        <a:srgbClr val="E10019"/>
      </a:accent1>
      <a:accent2>
        <a:srgbClr val="FB6747"/>
      </a:accent2>
      <a:accent3>
        <a:srgbClr val="FB9A7A"/>
      </a:accent3>
      <a:accent4>
        <a:srgbClr val="FDCDB8"/>
      </a:accent4>
      <a:accent5>
        <a:srgbClr val="D5D5D5"/>
      </a:accent5>
      <a:accent6>
        <a:srgbClr val="BABAB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3200"/>
          </a:lnSpc>
          <a:spcBef>
            <a:spcPts val="1200"/>
          </a:spcBef>
          <a:defRPr sz="2800" dirty="0" smtClean="0"/>
        </a:defPPr>
      </a:lstStyle>
    </a:txDef>
  </a:objectDefaults>
  <a:extraClrSchemeLst>
    <a:extraClrScheme>
      <a:clrScheme name="swissstaffing">
        <a:dk1>
          <a:srgbClr val="000000"/>
        </a:dk1>
        <a:lt1>
          <a:srgbClr val="FFFFFF"/>
        </a:lt1>
        <a:dk2>
          <a:srgbClr val="000000"/>
        </a:dk2>
        <a:lt2>
          <a:srgbClr val="FFFFFF"/>
        </a:lt2>
        <a:accent1>
          <a:srgbClr val="E10019"/>
        </a:accent1>
        <a:accent2>
          <a:srgbClr val="FB6747"/>
        </a:accent2>
        <a:accent3>
          <a:srgbClr val="FB9A7A"/>
        </a:accent3>
        <a:accent4>
          <a:srgbClr val="FDCDB8"/>
        </a:accent4>
        <a:accent5>
          <a:srgbClr val="D5D5D5"/>
        </a:accent5>
        <a:accent6>
          <a:srgbClr val="BABAB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temptraining">
        <a:dk1>
          <a:srgbClr val="000000"/>
        </a:dk1>
        <a:lt1>
          <a:srgbClr val="FFFFFF"/>
        </a:lt1>
        <a:dk2>
          <a:srgbClr val="000000"/>
        </a:dk2>
        <a:lt2>
          <a:srgbClr val="FFFFFF"/>
        </a:lt2>
        <a:accent1>
          <a:srgbClr val="ED7E00"/>
        </a:accent1>
        <a:accent2>
          <a:srgbClr val="F6BF80"/>
        </a:accent2>
        <a:accent3>
          <a:srgbClr val="FCECD9"/>
        </a:accent3>
        <a:accent4>
          <a:srgbClr val="FDF2E6"/>
        </a:accent4>
        <a:accent5>
          <a:srgbClr val="D5D5D5"/>
        </a:accent5>
        <a:accent6>
          <a:srgbClr val="BABAB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temptraining">
      <a:srgbClr val="ED7E00"/>
    </a:custClr>
    <a:custClr name="tempservice">
      <a:srgbClr val="0F5EAA"/>
    </a:custClr>
    <a:custClr name="tempcare">
      <a:srgbClr val="F9BA00"/>
    </a:custClr>
    <a:custClr name="tempcontrol">
      <a:srgbClr val="C12D21"/>
    </a:custClr>
    <a:custClr name="tempdata">
      <a:srgbClr val="C39E75"/>
    </a:custClr>
    <a:custClr name="schwarz">
      <a:srgbClr val="000000"/>
    </a:custClr>
    <a:custClr name="swissstaffing - Verlauf 1">
      <a:srgbClr val="E10019"/>
    </a:custClr>
    <a:custClr name="swissstaffing - Akzent 1">
      <a:srgbClr val="E10019"/>
    </a:custClr>
    <a:custClr name="Akzent 4">
      <a:srgbClr val="FDCDB8"/>
    </a:custClr>
    <a:custClr name="Akzent 7">
      <a:srgbClr val="9C9C9C"/>
    </a:custClr>
    <a:custClr name="temptraining">
      <a:srgbClr val="F6BF80"/>
    </a:custClr>
    <a:custClr name="tempservice">
      <a:srgbClr val="87AFD5"/>
    </a:custClr>
    <a:custClr name="tempcare">
      <a:srgbClr val="FCDD80"/>
    </a:custClr>
    <a:custClr name="tempcontrol">
      <a:srgbClr val="E09690"/>
    </a:custClr>
    <a:custClr name="tempdata">
      <a:srgbClr val="E1CFBA"/>
    </a:custClr>
    <a:custClr name="schwarz">
      <a:srgbClr val="9C9C9C"/>
    </a:custClr>
    <a:custClr name="swissstaffing - Verlauf 2">
      <a:srgbClr val="A62030"/>
    </a:custClr>
    <a:custClr name="Akzent 2">
      <a:srgbClr val="FB6747"/>
    </a:custClr>
    <a:custClr name="Akzent 5">
      <a:srgbClr val="D5D5D5"/>
    </a:custClr>
    <a:custClr name="Akzent 8">
      <a:srgbClr val="606060"/>
    </a:custClr>
    <a:custClr name="temptraining">
      <a:srgbClr val="FCECD9"/>
    </a:custClr>
    <a:custClr name="tempservice">
      <a:srgbClr val="DBE7F2"/>
    </a:custClr>
    <a:custClr name="tempcare">
      <a:srgbClr val="FEF5D9"/>
    </a:custClr>
    <a:custClr name="tempcontrol">
      <a:srgbClr val="F6E0DE"/>
    </a:custClr>
    <a:custClr name="tempdata">
      <a:srgbClr val="F6F0EA"/>
    </a:custClr>
    <a:custClr name="schwarz">
      <a:srgbClr val="EBEBEB"/>
    </a:custClr>
    <a:custClr name="Weiss">
      <a:srgbClr val="FFFFFF"/>
    </a:custClr>
    <a:custClr name="Akzent 3">
      <a:srgbClr val="FB9A7A"/>
    </a:custClr>
    <a:custClr name="Akzent 6">
      <a:srgbClr val="BABABA"/>
    </a:custClr>
    <a:custClr name="Akzent 9">
      <a:srgbClr val="181818"/>
    </a:custClr>
  </a:custClrLst>
  <a:extLst>
    <a:ext uri="{05A4C25C-085E-4340-85A3-A5531E510DB2}">
      <thm15:themeFamily xmlns:thm15="http://schemas.microsoft.com/office/thememl/2012/main" xmlns="" name="PowerPoint Vorlage Mitarbeitende_4zu3.potx" id="{E5E252DC-AA02-4FE7-9CF0-395334CB58D2}" vid="{F5937CD8-3C4C-467C-915B-1AB1BB3D1A4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PowerPoint swissstaffing_4zu3 (ID 1942482)</Template>
  <TotalTime>0</TotalTime>
  <Words>1331</Words>
  <Application>Microsoft Office PowerPoint</Application>
  <PresentationFormat>Bildschirmpräsentation (4:3)</PresentationFormat>
  <Paragraphs>168</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PowerPointVorlage_MA</vt:lpstr>
      <vt:lpstr>Fachkräftemangel: Realität oder Mythos?</vt:lpstr>
      <vt:lpstr>Fachkräftemangel: Realität oder Mythos?</vt:lpstr>
      <vt:lpstr>Die eine Seite des Mismatch </vt:lpstr>
      <vt:lpstr>Und die andere Seite des Mismatch</vt:lpstr>
      <vt:lpstr>Mismatch = gesellschaftlicher Sprengstoff</vt:lpstr>
      <vt:lpstr>Verhältnismässig geringer Mismatch</vt:lpstr>
      <vt:lpstr>Trotzdem: Ein Unmut entlädt sich.</vt:lpstr>
      <vt:lpstr>Wie den Sprengstoff beseitigen?</vt:lpstr>
      <vt:lpstr>Das Inländerpotential ausschöpfen</vt:lpstr>
      <vt:lpstr>Ein Beispiel</vt:lpstr>
      <vt:lpstr>Keine mathematische Lösung für den Mismatch</vt:lpstr>
      <vt:lpstr>Achtung!</vt:lpstr>
      <vt:lpstr>Erstens kommt es anders, und zweitens als man denkt.</vt:lpstr>
      <vt:lpstr>Eins ist sicher: Wir brauchen Bildung und Innovation.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Myra Fischer-Rosinger</dc:creator>
  <cp:lastModifiedBy>Loeb Stephan</cp:lastModifiedBy>
  <cp:revision>74</cp:revision>
  <cp:lastPrinted>2016-01-13T16:37:14Z</cp:lastPrinted>
  <dcterms:created xsi:type="dcterms:W3CDTF">2015-12-28T08:07:48Z</dcterms:created>
  <dcterms:modified xsi:type="dcterms:W3CDTF">2016-01-13T17:17:11Z</dcterms:modified>
</cp:coreProperties>
</file>