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07" r:id="rId2"/>
    <p:sldId id="462" r:id="rId3"/>
    <p:sldId id="452" r:id="rId4"/>
    <p:sldId id="484" r:id="rId5"/>
    <p:sldId id="451" r:id="rId6"/>
    <p:sldId id="485" r:id="rId7"/>
    <p:sldId id="454" r:id="rId8"/>
    <p:sldId id="486" r:id="rId9"/>
    <p:sldId id="490" r:id="rId10"/>
    <p:sldId id="491" r:id="rId11"/>
    <p:sldId id="488" r:id="rId12"/>
    <p:sldId id="492" r:id="rId13"/>
  </p:sldIdLst>
  <p:sldSz cx="9144000" cy="6858000" type="screen4x3"/>
  <p:notesSz cx="6797675" cy="9926638"/>
  <p:defaultTextStyle>
    <a:defPPr>
      <a:defRPr lang="de-C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E22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73" autoAdjust="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3748"/>
        <p:guide orient="horz" pos="663"/>
        <p:guide orient="horz" pos="1525"/>
        <p:guide orient="horz" pos="391"/>
        <p:guide orient="horz" pos="981"/>
        <p:guide pos="4150"/>
        <p:guide pos="15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.sgv\a.-Umbenennung\AV%202020%20-%20Lebenserwartun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C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091906454838351E-2"/>
          <c:y val="4.7867245659321843E-2"/>
          <c:w val="0.82192690395511614"/>
          <c:h val="0.896152811470424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Tabelle1!$D$6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numFmt formatCode="#,##0.0" sourceLinked="0"/>
            <c:txPr>
              <a:bodyPr rot="-5400000" vert="horz"/>
              <a:lstStyle/>
              <a:p>
                <a:pPr>
                  <a:defRPr sz="1200"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Tabelle1!$C$7:$C$16</c:f>
              <c:numCache>
                <c:formatCode>General</c:formatCode>
                <c:ptCount val="10"/>
                <c:pt idx="0">
                  <c:v>1970</c:v>
                </c:pt>
                <c:pt idx="1">
                  <c:v>1980</c:v>
                </c:pt>
                <c:pt idx="2">
                  <c:v>1990</c:v>
                </c:pt>
                <c:pt idx="3">
                  <c:v>2000</c:v>
                </c:pt>
                <c:pt idx="4">
                  <c:v>2010</c:v>
                </c:pt>
                <c:pt idx="5">
                  <c:v>2020</c:v>
                </c:pt>
                <c:pt idx="6">
                  <c:v>2030</c:v>
                </c:pt>
                <c:pt idx="7">
                  <c:v>2040</c:v>
                </c:pt>
                <c:pt idx="8">
                  <c:v>2050</c:v>
                </c:pt>
                <c:pt idx="9">
                  <c:v>2060</c:v>
                </c:pt>
              </c:numCache>
            </c:numRef>
          </c:cat>
          <c:val>
            <c:numRef>
              <c:f>Tabelle1!$D$7:$D$16</c:f>
              <c:numCache>
                <c:formatCode>General</c:formatCode>
                <c:ptCount val="10"/>
                <c:pt idx="0">
                  <c:v>13.3</c:v>
                </c:pt>
                <c:pt idx="1">
                  <c:v>14.3</c:v>
                </c:pt>
                <c:pt idx="2">
                  <c:v>15.3</c:v>
                </c:pt>
                <c:pt idx="3">
                  <c:v>17</c:v>
                </c:pt>
                <c:pt idx="4">
                  <c:v>18.899999999999999</c:v>
                </c:pt>
                <c:pt idx="5">
                  <c:v>20.8</c:v>
                </c:pt>
                <c:pt idx="6">
                  <c:v>21.8</c:v>
                </c:pt>
                <c:pt idx="7">
                  <c:v>22.6</c:v>
                </c:pt>
                <c:pt idx="8">
                  <c:v>23.2</c:v>
                </c:pt>
                <c:pt idx="9">
                  <c:v>23.7</c:v>
                </c:pt>
              </c:numCache>
            </c:numRef>
          </c:val>
        </c:ser>
        <c:ser>
          <c:idx val="1"/>
          <c:order val="1"/>
          <c:tx>
            <c:strRef>
              <c:f>Tabelle1!$E$6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numFmt formatCode="#,##0.0" sourceLinked="0"/>
            <c:txPr>
              <a:bodyPr rot="-5400000" vert="horz"/>
              <a:lstStyle/>
              <a:p>
                <a:pPr>
                  <a:defRPr sz="1200"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Tabelle1!$C$7:$C$16</c:f>
              <c:numCache>
                <c:formatCode>General</c:formatCode>
                <c:ptCount val="10"/>
                <c:pt idx="0">
                  <c:v>1970</c:v>
                </c:pt>
                <c:pt idx="1">
                  <c:v>1980</c:v>
                </c:pt>
                <c:pt idx="2">
                  <c:v>1990</c:v>
                </c:pt>
                <c:pt idx="3">
                  <c:v>2000</c:v>
                </c:pt>
                <c:pt idx="4">
                  <c:v>2010</c:v>
                </c:pt>
                <c:pt idx="5">
                  <c:v>2020</c:v>
                </c:pt>
                <c:pt idx="6">
                  <c:v>2030</c:v>
                </c:pt>
                <c:pt idx="7">
                  <c:v>2040</c:v>
                </c:pt>
                <c:pt idx="8">
                  <c:v>2050</c:v>
                </c:pt>
                <c:pt idx="9">
                  <c:v>2060</c:v>
                </c:pt>
              </c:numCache>
            </c:numRef>
          </c:cat>
          <c:val>
            <c:numRef>
              <c:f>Tabelle1!$E$7:$E$16</c:f>
              <c:numCache>
                <c:formatCode>General</c:formatCode>
                <c:ptCount val="10"/>
                <c:pt idx="0">
                  <c:v>16.2</c:v>
                </c:pt>
                <c:pt idx="1">
                  <c:v>18.100000000000001</c:v>
                </c:pt>
                <c:pt idx="2">
                  <c:v>19.399999999999999</c:v>
                </c:pt>
                <c:pt idx="3">
                  <c:v>20.7</c:v>
                </c:pt>
                <c:pt idx="4">
                  <c:v>22.2</c:v>
                </c:pt>
                <c:pt idx="5">
                  <c:v>23.6</c:v>
                </c:pt>
                <c:pt idx="6">
                  <c:v>24.7</c:v>
                </c:pt>
                <c:pt idx="7">
                  <c:v>25.6</c:v>
                </c:pt>
                <c:pt idx="8">
                  <c:v>26.3</c:v>
                </c:pt>
                <c:pt idx="9">
                  <c:v>26.8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225408"/>
        <c:axId val="104247680"/>
      </c:barChart>
      <c:catAx>
        <c:axId val="104225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4247680"/>
        <c:crosses val="autoZero"/>
        <c:auto val="1"/>
        <c:lblAlgn val="ctr"/>
        <c:lblOffset val="100"/>
        <c:noMultiLvlLbl val="0"/>
      </c:catAx>
      <c:valAx>
        <c:axId val="104247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422540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F1175CF-6D06-4A65-A018-E3F121F76F3D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252516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76F9021-7B00-4309-ACEB-5926363B8C6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7390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59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C4C205D-7F87-4804-9D33-68AA970F0EDC}" type="slidenum">
              <a:rPr lang="de-DE" smtClean="0"/>
              <a:pPr eaLnBrk="1" hangingPunct="1"/>
              <a:t>1</a:t>
            </a:fld>
            <a:endParaRPr lang="de-DE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59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8BEC07-B5AA-48F5-841F-D69E283773C1}" type="slidenum">
              <a:rPr lang="de-DE" smtClean="0"/>
              <a:pPr eaLnBrk="1" hangingPunct="1"/>
              <a:t>10</a:t>
            </a:fld>
            <a:endParaRPr lang="de-DE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59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8BEC07-B5AA-48F5-841F-D69E283773C1}" type="slidenum">
              <a:rPr lang="de-DE" smtClean="0"/>
              <a:pPr eaLnBrk="1" hangingPunct="1"/>
              <a:t>11</a:t>
            </a:fld>
            <a:endParaRPr lang="de-DE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59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8BEC07-B5AA-48F5-841F-D69E283773C1}" type="slidenum">
              <a:rPr lang="de-DE" smtClean="0"/>
              <a:pPr eaLnBrk="1" hangingPunct="1"/>
              <a:t>2</a:t>
            </a:fld>
            <a:endParaRPr lang="de-DE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59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8BEC07-B5AA-48F5-841F-D69E283773C1}" type="slidenum">
              <a:rPr lang="de-DE" smtClean="0"/>
              <a:pPr eaLnBrk="1" hangingPunct="1"/>
              <a:t>3</a:t>
            </a:fld>
            <a:endParaRPr lang="de-DE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59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8BEC07-B5AA-48F5-841F-D69E283773C1}" type="slidenum">
              <a:rPr lang="de-DE" smtClean="0"/>
              <a:pPr eaLnBrk="1" hangingPunct="1"/>
              <a:t>4</a:t>
            </a:fld>
            <a:endParaRPr lang="de-DE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59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8BEC07-B5AA-48F5-841F-D69E283773C1}" type="slidenum">
              <a:rPr lang="de-DE" smtClean="0"/>
              <a:pPr eaLnBrk="1" hangingPunct="1"/>
              <a:t>5</a:t>
            </a:fld>
            <a:endParaRPr lang="de-DE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59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8BEC07-B5AA-48F5-841F-D69E283773C1}" type="slidenum">
              <a:rPr lang="de-DE" smtClean="0"/>
              <a:pPr eaLnBrk="1" hangingPunct="1"/>
              <a:t>6</a:t>
            </a:fld>
            <a:endParaRPr lang="de-DE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59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8BEC07-B5AA-48F5-841F-D69E283773C1}" type="slidenum">
              <a:rPr lang="de-DE" smtClean="0"/>
              <a:pPr eaLnBrk="1" hangingPunct="1"/>
              <a:t>7</a:t>
            </a:fld>
            <a:endParaRPr lang="de-DE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59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8BEC07-B5AA-48F5-841F-D69E283773C1}" type="slidenum">
              <a:rPr lang="de-DE" smtClean="0"/>
              <a:pPr eaLnBrk="1" hangingPunct="1"/>
              <a:t>8</a:t>
            </a:fld>
            <a:endParaRPr lang="de-DE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59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59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8BEC07-B5AA-48F5-841F-D69E283773C1}" type="slidenum">
              <a:rPr lang="de-DE" smtClean="0"/>
              <a:pPr eaLnBrk="1" hangingPunct="1"/>
              <a:t>9</a:t>
            </a:fld>
            <a:endParaRPr lang="de-DE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900113" y="1268413"/>
            <a:ext cx="7270750" cy="3675062"/>
            <a:chOff x="567" y="799"/>
            <a:chExt cx="4580" cy="2315"/>
          </a:xfrm>
        </p:grpSpPr>
        <p:pic>
          <p:nvPicPr>
            <p:cNvPr id="3" name="Picture 10" descr="Logo-SGV-neu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" y="799"/>
              <a:ext cx="4535" cy="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Text Box 11"/>
            <p:cNvSpPr txBox="1">
              <a:spLocks noChangeArrowheads="1"/>
            </p:cNvSpPr>
            <p:nvPr userDrawn="1"/>
          </p:nvSpPr>
          <p:spPr bwMode="auto">
            <a:xfrm>
              <a:off x="567" y="1979"/>
              <a:ext cx="4536" cy="1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de-CH" sz="2800" smtClean="0"/>
                <a:t>Schweizerischer Gewerbeverband </a:t>
              </a:r>
              <a:r>
                <a:rPr lang="de-CH" sz="2800" smtClean="0">
                  <a:solidFill>
                    <a:srgbClr val="E22F2B"/>
                  </a:solidFill>
                </a:rPr>
                <a:t>sgv</a:t>
              </a:r>
            </a:p>
            <a:p>
              <a:pPr eaLnBrk="1" hangingPunct="1">
                <a:spcBef>
                  <a:spcPct val="50000"/>
                </a:spcBef>
                <a:defRPr/>
              </a:pPr>
              <a:r>
                <a:rPr lang="de-CH" sz="2800" smtClean="0"/>
                <a:t>Union suisse des arts et métiers </a:t>
              </a:r>
              <a:r>
                <a:rPr lang="de-CH" sz="2800" smtClean="0">
                  <a:solidFill>
                    <a:srgbClr val="E22F2B"/>
                  </a:solidFill>
                </a:rPr>
                <a:t>usam</a:t>
              </a:r>
            </a:p>
            <a:p>
              <a:pPr eaLnBrk="1" hangingPunct="1">
                <a:spcBef>
                  <a:spcPct val="50000"/>
                </a:spcBef>
                <a:defRPr/>
              </a:pPr>
              <a:r>
                <a:rPr lang="de-CH" sz="2800" smtClean="0"/>
                <a:t>Unione svizzera delle arti e mestieri </a:t>
              </a:r>
              <a:r>
                <a:rPr lang="de-CH" sz="2800" smtClean="0">
                  <a:solidFill>
                    <a:srgbClr val="E22F2B"/>
                  </a:solidFill>
                </a:rPr>
                <a:t>usam</a:t>
              </a:r>
            </a:p>
          </p:txBody>
        </p:sp>
      </p:grpSp>
      <p:pic>
        <p:nvPicPr>
          <p:cNvPr id="6" name="Picture 14" descr="Logo-SGV-ne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308725"/>
            <a:ext cx="136842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877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7421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32588" y="765175"/>
            <a:ext cx="2160587" cy="536098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0825" y="765175"/>
            <a:ext cx="6329363" cy="536098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16253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58702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1224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0825" y="1484313"/>
            <a:ext cx="4244975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244975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94908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9556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8026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2218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4410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95045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765175"/>
            <a:ext cx="8642350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Titelmasterformat durch Klicken bearbeiten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84313"/>
            <a:ext cx="8642350" cy="464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dirty="0" smtClean="0"/>
              <a:t>Textmasterformate durch Klicken bearbeiten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</p:txBody>
      </p:sp>
      <p:sp>
        <p:nvSpPr>
          <p:cNvPr id="1028" name="Rectangle 9"/>
          <p:cNvSpPr>
            <a:spLocks noChangeArrowheads="1"/>
          </p:cNvSpPr>
          <p:nvPr/>
        </p:nvSpPr>
        <p:spPr bwMode="auto">
          <a:xfrm>
            <a:off x="252413" y="6218238"/>
            <a:ext cx="89281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CH" sz="1400" dirty="0" smtClean="0"/>
              <a:t>67. Gewerbliche Winterkonferenz  /  Klosters</a:t>
            </a:r>
            <a:r>
              <a:rPr lang="de-CH" sz="1400" baseline="0" dirty="0" smtClean="0"/>
              <a:t>  /  14. Januar 2016</a:t>
            </a:r>
            <a:endParaRPr lang="de-CH" sz="1400" dirty="0"/>
          </a:p>
        </p:txBody>
      </p:sp>
      <p:sp>
        <p:nvSpPr>
          <p:cNvPr id="1029" name="Line 10"/>
          <p:cNvSpPr>
            <a:spLocks noChangeShapeType="1"/>
          </p:cNvSpPr>
          <p:nvPr/>
        </p:nvSpPr>
        <p:spPr bwMode="auto">
          <a:xfrm flipH="1">
            <a:off x="0" y="6237288"/>
            <a:ext cx="9144000" cy="0"/>
          </a:xfrm>
          <a:prstGeom prst="line">
            <a:avLst/>
          </a:prstGeom>
          <a:noFill/>
          <a:ln w="19050">
            <a:solidFill>
              <a:srgbClr val="E3302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pic>
        <p:nvPicPr>
          <p:cNvPr id="1030" name="Picture 11" descr="Logo-SGV-neu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308725"/>
            <a:ext cx="136842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12"/>
          <p:cNvSpPr txBox="1">
            <a:spLocks noChangeArrowheads="1"/>
          </p:cNvSpPr>
          <p:nvPr/>
        </p:nvSpPr>
        <p:spPr bwMode="auto">
          <a:xfrm>
            <a:off x="252413" y="6508750"/>
            <a:ext cx="720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B0EB7752-FC47-47EE-B739-DB9B5067D17A}" type="slidenum">
              <a:rPr lang="de-DE" sz="1400" smtClean="0"/>
              <a:pPr eaLnBrk="1" hangingPunct="1">
                <a:spcBef>
                  <a:spcPct val="50000"/>
                </a:spcBef>
                <a:defRPr/>
              </a:pPr>
              <a:t>‹Nr.›</a:t>
            </a:fld>
            <a:endParaRPr lang="de-DE" sz="140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174625" indent="-174625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17462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892175" indent="-173038" algn="l" rtl="0" eaLnBrk="0" fontAlgn="base" hangingPunct="0"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3pPr>
      <a:lvl4pPr marL="1252538" indent="-1746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∙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50825" y="5264150"/>
            <a:ext cx="3744913" cy="75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74625" indent="-174625">
              <a:spcBef>
                <a:spcPct val="20000"/>
              </a:spcBef>
            </a:pPr>
            <a:r>
              <a:rPr lang="de-CH" sz="2000" dirty="0"/>
              <a:t>Kurt Gfeller</a:t>
            </a:r>
          </a:p>
          <a:p>
            <a:pPr marL="174625" indent="-174625">
              <a:spcBef>
                <a:spcPct val="20000"/>
              </a:spcBef>
            </a:pPr>
            <a:r>
              <a:rPr lang="de-CH" sz="2000" dirty="0"/>
              <a:t>Vizedirektor </a:t>
            </a:r>
            <a:r>
              <a:rPr lang="de-CH" sz="2000" dirty="0" err="1"/>
              <a:t>sgv</a:t>
            </a:r>
            <a:endParaRPr lang="de-DE" sz="2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709613"/>
            <a:ext cx="8642350" cy="1927299"/>
          </a:xfrm>
          <a:noFill/>
        </p:spPr>
        <p:txBody>
          <a:bodyPr/>
          <a:lstStyle/>
          <a:p>
            <a:pPr marL="3175" indent="6350" eaLnBrk="1" hangingPunct="1"/>
            <a:r>
              <a:rPr lang="de-CH" sz="3600" dirty="0" smtClean="0"/>
              <a:t>Altersvorsorge:</a:t>
            </a:r>
            <a:br>
              <a:rPr lang="de-CH" sz="3600" dirty="0" smtClean="0"/>
            </a:br>
            <a:r>
              <a:rPr lang="de-CH" sz="3600" dirty="0" smtClean="0"/>
              <a:t>Aktuelle Standortbestimmung Schweiz</a:t>
            </a:r>
            <a:endParaRPr lang="de-DE" sz="3600" dirty="0" smtClean="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468313" y="1989138"/>
            <a:ext cx="3167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50825" y="5264150"/>
            <a:ext cx="3744913" cy="75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74625" indent="-174625">
              <a:spcBef>
                <a:spcPct val="20000"/>
              </a:spcBef>
            </a:pPr>
            <a:endParaRPr lang="de-DE" sz="2000"/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468313" y="1989138"/>
            <a:ext cx="3167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709613"/>
            <a:ext cx="8642350" cy="559147"/>
          </a:xfrm>
          <a:noFill/>
        </p:spPr>
        <p:txBody>
          <a:bodyPr/>
          <a:lstStyle/>
          <a:p>
            <a:pPr marL="712788" indent="-712788" eaLnBrk="1" hangingPunct="1">
              <a:tabLst>
                <a:tab pos="720725" algn="l"/>
              </a:tabLst>
            </a:pPr>
            <a:r>
              <a:rPr lang="de-CH" dirty="0"/>
              <a:t>Altersvorsorge 2020</a:t>
            </a:r>
            <a:r>
              <a:rPr lang="de-CH" dirty="0" smtClean="0"/>
              <a:t>: Zusatzfinanzierung BVG  </a:t>
            </a:r>
            <a:endParaRPr lang="de-DE" dirty="0" smtClean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146395"/>
              </p:ext>
            </p:extLst>
          </p:nvPr>
        </p:nvGraphicFramePr>
        <p:xfrm>
          <a:off x="306000" y="1800000"/>
          <a:ext cx="8550468" cy="16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234"/>
                <a:gridCol w="2106234"/>
                <a:gridCol w="2106000"/>
                <a:gridCol w="2232000"/>
              </a:tblGrid>
              <a:tr h="0">
                <a:tc>
                  <a:txBody>
                    <a:bodyPr/>
                    <a:lstStyle/>
                    <a:p>
                      <a:pPr algn="l"/>
                      <a:endParaRPr lang="de-CH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dirty="0" smtClean="0">
                          <a:solidFill>
                            <a:schemeClr val="tx1"/>
                          </a:solidFill>
                        </a:rPr>
                        <a:t>Bundesrat</a:t>
                      </a:r>
                      <a:endParaRPr lang="de-CH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dirty="0" smtClean="0">
                          <a:solidFill>
                            <a:schemeClr val="tx1"/>
                          </a:solidFill>
                        </a:rPr>
                        <a:t>Ständerat</a:t>
                      </a:r>
                      <a:endParaRPr lang="de-CH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dirty="0" smtClean="0">
                          <a:solidFill>
                            <a:schemeClr val="tx1"/>
                          </a:solidFill>
                        </a:rPr>
                        <a:t>sgv</a:t>
                      </a:r>
                      <a:endParaRPr lang="de-CH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Kompensation </a:t>
                      </a:r>
                    </a:p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für die Senkung</a:t>
                      </a:r>
                      <a:r>
                        <a:rPr lang="de-CH" sz="1600" baseline="0" dirty="0" smtClean="0">
                          <a:solidFill>
                            <a:schemeClr val="tx1"/>
                          </a:solidFill>
                        </a:rPr>
                        <a:t> des Umwandlungssatzes</a:t>
                      </a:r>
                      <a:endParaRPr lang="de-CH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3,2 Mrd.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1,55 Mrd.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tabLst/>
                      </a:pPr>
                      <a:r>
                        <a:rPr lang="de-CH" sz="1600" baseline="0" dirty="0" smtClean="0">
                          <a:solidFill>
                            <a:schemeClr val="tx1"/>
                          </a:solidFill>
                        </a:rPr>
                        <a:t>Rentenaltererhöhung /</a:t>
                      </a:r>
                      <a:br>
                        <a:rPr lang="de-CH" sz="160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de-CH" sz="1600" baseline="0" dirty="0" smtClean="0">
                          <a:solidFill>
                            <a:schemeClr val="tx1"/>
                          </a:solidFill>
                        </a:rPr>
                        <a:t>moderate Anpassung / Übergangsgeneration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50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50825" y="5264150"/>
            <a:ext cx="3744913" cy="75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74625" indent="-174625">
              <a:spcBef>
                <a:spcPct val="20000"/>
              </a:spcBef>
            </a:pPr>
            <a:endParaRPr lang="de-DE" sz="2000"/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468313" y="1989138"/>
            <a:ext cx="3167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709613"/>
            <a:ext cx="8642350" cy="559147"/>
          </a:xfrm>
          <a:noFill/>
        </p:spPr>
        <p:txBody>
          <a:bodyPr/>
          <a:lstStyle/>
          <a:p>
            <a:pPr marL="712788" indent="-712788" eaLnBrk="1" hangingPunct="1">
              <a:tabLst>
                <a:tab pos="720725" algn="l"/>
              </a:tabLst>
            </a:pPr>
            <a:r>
              <a:rPr lang="de-CH" dirty="0" smtClean="0"/>
              <a:t>  </a:t>
            </a:r>
            <a:endParaRPr lang="de-DE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2000" y="709200"/>
            <a:ext cx="8642350" cy="559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712788" indent="-712788" eaLnBrk="1" hangingPunct="1">
              <a:tabLst>
                <a:tab pos="720725" algn="l"/>
              </a:tabLst>
            </a:pPr>
            <a:r>
              <a:rPr lang="de-CH" kern="0" dirty="0" smtClean="0"/>
              <a:t>Altersvorsorge 2020: Leistungsseite BVG  </a:t>
            </a:r>
            <a:endParaRPr lang="de-DE" kern="0" dirty="0" smtClean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915934"/>
              </p:ext>
            </p:extLst>
          </p:nvPr>
        </p:nvGraphicFramePr>
        <p:xfrm>
          <a:off x="306000" y="1800000"/>
          <a:ext cx="8550702" cy="324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234"/>
                <a:gridCol w="2106234"/>
                <a:gridCol w="2106234"/>
                <a:gridCol w="2232000"/>
              </a:tblGrid>
              <a:tr h="0">
                <a:tc>
                  <a:txBody>
                    <a:bodyPr/>
                    <a:lstStyle/>
                    <a:p>
                      <a:pPr algn="l"/>
                      <a:endParaRPr lang="de-CH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dirty="0" smtClean="0">
                          <a:solidFill>
                            <a:schemeClr val="tx1"/>
                          </a:solidFill>
                        </a:rPr>
                        <a:t>Bundesrat</a:t>
                      </a:r>
                      <a:endParaRPr lang="de-CH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dirty="0" smtClean="0">
                          <a:solidFill>
                            <a:schemeClr val="tx1"/>
                          </a:solidFill>
                        </a:rPr>
                        <a:t>Ständerat</a:t>
                      </a:r>
                      <a:endParaRPr lang="de-CH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dirty="0" smtClean="0">
                          <a:solidFill>
                            <a:schemeClr val="tx1"/>
                          </a:solidFill>
                        </a:rPr>
                        <a:t>sgv</a:t>
                      </a:r>
                      <a:endParaRPr lang="de-CH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Umwandlungssatz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6,0%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6,0%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6,0%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Tieflohnbereich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Ausbau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Kein Ausbau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Kein Ausbau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Teilzeitbeschäftigte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Ausbau mittels</a:t>
                      </a:r>
                      <a:r>
                        <a:rPr lang="de-CH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br>
                        <a:rPr lang="de-CH" sz="160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de-CH" sz="1600" baseline="0" dirty="0" smtClean="0">
                          <a:solidFill>
                            <a:schemeClr val="tx1"/>
                          </a:solidFill>
                        </a:rPr>
                        <a:t>tieferer Eintritts-schwelle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Ausbau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Kein</a:t>
                      </a:r>
                      <a:r>
                        <a:rPr lang="de-CH" sz="1600" baseline="0" dirty="0" smtClean="0">
                          <a:solidFill>
                            <a:schemeClr val="tx1"/>
                          </a:solidFill>
                        </a:rPr>
                        <a:t> Ausbau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Legal Quote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Erhöhung auf 92%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Status Quo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Status Quo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85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203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50825" y="5264150"/>
            <a:ext cx="3744913" cy="75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74625" indent="-174625">
              <a:spcBef>
                <a:spcPct val="20000"/>
              </a:spcBef>
            </a:pPr>
            <a:endParaRPr lang="de-DE" sz="2000"/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468313" y="1989138"/>
            <a:ext cx="3167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709613"/>
            <a:ext cx="8642350" cy="559147"/>
          </a:xfrm>
          <a:noFill/>
        </p:spPr>
        <p:txBody>
          <a:bodyPr/>
          <a:lstStyle/>
          <a:p>
            <a:pPr marL="712788" indent="-712788" eaLnBrk="1" hangingPunct="1">
              <a:tabLst>
                <a:tab pos="720725" algn="l"/>
              </a:tabLst>
            </a:pPr>
            <a:r>
              <a:rPr lang="de-DE" dirty="0" smtClean="0"/>
              <a:t>Steigende Lebenserwartung</a:t>
            </a:r>
          </a:p>
        </p:txBody>
      </p:sp>
      <p:graphicFrame>
        <p:nvGraphicFramePr>
          <p:cNvPr id="7" name="Diagram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5117230"/>
              </p:ext>
            </p:extLst>
          </p:nvPr>
        </p:nvGraphicFramePr>
        <p:xfrm>
          <a:off x="264649" y="1407874"/>
          <a:ext cx="8064896" cy="4245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792000" y="5752800"/>
            <a:ext cx="56886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dirty="0" smtClean="0"/>
              <a:t>Lebenserwartung mit 65 Jahren (Quelle: BFS)</a:t>
            </a:r>
            <a:endParaRPr lang="de-CH" sz="1400" dirty="0"/>
          </a:p>
        </p:txBody>
      </p:sp>
    </p:spTree>
    <p:extLst>
      <p:ext uri="{BB962C8B-B14F-4D97-AF65-F5344CB8AC3E}">
        <p14:creationId xmlns:p14="http://schemas.microsoft.com/office/powerpoint/2010/main" val="331326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50825" y="5264150"/>
            <a:ext cx="3744913" cy="75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74625" indent="-174625">
              <a:spcBef>
                <a:spcPct val="20000"/>
              </a:spcBef>
            </a:pPr>
            <a:endParaRPr lang="de-DE" sz="2000"/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468313" y="1989138"/>
            <a:ext cx="3167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09000" y="5752800"/>
            <a:ext cx="31548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65113" indent="-2651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defRPr/>
            </a:pPr>
            <a:r>
              <a:rPr lang="de-CH" sz="1400" dirty="0" smtClean="0"/>
              <a:t>Quelle: Alterspyramide gemäss BFS</a:t>
            </a:r>
            <a:endParaRPr lang="de-CH" sz="500" dirty="0" smtClean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709613"/>
            <a:ext cx="8642350" cy="559147"/>
          </a:xfrm>
          <a:noFill/>
        </p:spPr>
        <p:txBody>
          <a:bodyPr/>
          <a:lstStyle/>
          <a:p>
            <a:pPr marL="712788" indent="-712788" eaLnBrk="1" hangingPunct="1">
              <a:tabLst>
                <a:tab pos="720725" algn="l"/>
              </a:tabLst>
            </a:pPr>
            <a:r>
              <a:rPr lang="de-CH" dirty="0" smtClean="0"/>
              <a:t>Demographische Umschichtung  </a:t>
            </a:r>
            <a:endParaRPr lang="de-DE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24" y="1417644"/>
            <a:ext cx="2520000" cy="3816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144" y="1417638"/>
            <a:ext cx="2520000" cy="3816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000" y="1412776"/>
            <a:ext cx="2520000" cy="3821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475656" y="5229200"/>
            <a:ext cx="72027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65113" indent="-2651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 eaLnBrk="1" hangingPunct="1">
              <a:spcBef>
                <a:spcPct val="50000"/>
              </a:spcBef>
              <a:defRPr/>
            </a:pPr>
            <a:r>
              <a:rPr lang="de-CH" sz="1400" dirty="0" smtClean="0"/>
              <a:t>1900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355778" y="5247679"/>
            <a:ext cx="72027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65113" indent="-2651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 eaLnBrk="1" hangingPunct="1">
              <a:spcBef>
                <a:spcPct val="50000"/>
              </a:spcBef>
              <a:defRPr/>
            </a:pPr>
            <a:r>
              <a:rPr lang="de-CH" sz="1400" dirty="0" smtClean="0"/>
              <a:t>1950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7236098" y="5229200"/>
            <a:ext cx="72027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65113" indent="-2651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 eaLnBrk="1" hangingPunct="1">
              <a:spcBef>
                <a:spcPct val="50000"/>
              </a:spcBef>
              <a:defRPr/>
            </a:pPr>
            <a:r>
              <a:rPr lang="de-CH" sz="1400" dirty="0" smtClean="0"/>
              <a:t>2000</a:t>
            </a:r>
          </a:p>
        </p:txBody>
      </p:sp>
    </p:spTree>
    <p:extLst>
      <p:ext uri="{BB962C8B-B14F-4D97-AF65-F5344CB8AC3E}">
        <p14:creationId xmlns:p14="http://schemas.microsoft.com/office/powerpoint/2010/main" val="331326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50825" y="5264150"/>
            <a:ext cx="3744913" cy="75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74625" indent="-174625">
              <a:spcBef>
                <a:spcPct val="20000"/>
              </a:spcBef>
            </a:pPr>
            <a:endParaRPr lang="de-DE" sz="2000"/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468313" y="1989138"/>
            <a:ext cx="3167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96914" y="4797152"/>
            <a:ext cx="816351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65113" indent="-2651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defRPr/>
            </a:pPr>
            <a:r>
              <a:rPr lang="de-CH" sz="1400" dirty="0" smtClean="0"/>
              <a:t>Quelle: Botschaft des Bundesrats zur Reform Altersvorsorge 2020 vom 19. November 2014</a:t>
            </a:r>
            <a:endParaRPr lang="de-CH" sz="500" dirty="0" smtClean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709613"/>
            <a:ext cx="8642350" cy="559147"/>
          </a:xfrm>
          <a:noFill/>
        </p:spPr>
        <p:txBody>
          <a:bodyPr/>
          <a:lstStyle/>
          <a:p>
            <a:pPr marL="712788" indent="-712788" eaLnBrk="1" hangingPunct="1">
              <a:tabLst>
                <a:tab pos="720725" algn="l"/>
              </a:tabLst>
            </a:pPr>
            <a:r>
              <a:rPr lang="de-CH" dirty="0" smtClean="0"/>
              <a:t>Erwartete Anlagerenditen  </a:t>
            </a:r>
            <a:endParaRPr lang="de-D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40769"/>
            <a:ext cx="8163518" cy="33843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98800" y="5435932"/>
            <a:ext cx="85689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65113" indent="-2651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defRPr/>
            </a:pPr>
            <a:r>
              <a:rPr lang="de-CH" b="1" dirty="0" smtClean="0"/>
              <a:t>Notwendige Kapitalrendite für einen Umwandlungssatz von 6,8%: knapp 5% </a:t>
            </a:r>
          </a:p>
        </p:txBody>
      </p:sp>
    </p:spTree>
    <p:extLst>
      <p:ext uri="{BB962C8B-B14F-4D97-AF65-F5344CB8AC3E}">
        <p14:creationId xmlns:p14="http://schemas.microsoft.com/office/powerpoint/2010/main" val="188932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50825" y="5264150"/>
            <a:ext cx="3744913" cy="75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74625" indent="-174625">
              <a:spcBef>
                <a:spcPct val="20000"/>
              </a:spcBef>
            </a:pPr>
            <a:endParaRPr lang="de-DE" sz="2000"/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468313" y="1989138"/>
            <a:ext cx="3167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709613"/>
            <a:ext cx="8642350" cy="559147"/>
          </a:xfrm>
          <a:noFill/>
        </p:spPr>
        <p:txBody>
          <a:bodyPr/>
          <a:lstStyle/>
          <a:p>
            <a:pPr marL="712788" indent="-712788" eaLnBrk="1" hangingPunct="1">
              <a:tabLst>
                <a:tab pos="720725" algn="l"/>
              </a:tabLst>
            </a:pPr>
            <a:r>
              <a:rPr lang="de-CH" dirty="0" smtClean="0"/>
              <a:t>Finanzierungsperspektiven AHV </a:t>
            </a:r>
            <a:r>
              <a:rPr lang="de-DE" dirty="0" smtClean="0"/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768"/>
            <a:ext cx="8424936" cy="4453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96914" y="5785519"/>
            <a:ext cx="816351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65113" indent="-2651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defRPr/>
            </a:pPr>
            <a:r>
              <a:rPr lang="de-CH" sz="1400" dirty="0" smtClean="0"/>
              <a:t>Quelle: Botschaft des Bundesrats zur Reform Altersvorsorge 2020 vom 19. November 2014</a:t>
            </a:r>
            <a:endParaRPr lang="de-CH" sz="500" dirty="0" smtClean="0"/>
          </a:p>
        </p:txBody>
      </p:sp>
    </p:spTree>
    <p:extLst>
      <p:ext uri="{BB962C8B-B14F-4D97-AF65-F5344CB8AC3E}">
        <p14:creationId xmlns:p14="http://schemas.microsoft.com/office/powerpoint/2010/main" val="50214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50825" y="5264150"/>
            <a:ext cx="3744913" cy="75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74625" indent="-174625">
              <a:spcBef>
                <a:spcPct val="20000"/>
              </a:spcBef>
            </a:pPr>
            <a:endParaRPr lang="de-DE" sz="2000"/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468313" y="1989138"/>
            <a:ext cx="3167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709613"/>
            <a:ext cx="8642350" cy="559147"/>
          </a:xfrm>
          <a:noFill/>
        </p:spPr>
        <p:txBody>
          <a:bodyPr/>
          <a:lstStyle/>
          <a:p>
            <a:pPr marL="712788" indent="-712788" eaLnBrk="1" hangingPunct="1">
              <a:tabLst>
                <a:tab pos="720725" algn="l"/>
              </a:tabLst>
            </a:pPr>
            <a:r>
              <a:rPr lang="de-CH" dirty="0" smtClean="0"/>
              <a:t>Finanzierungsperspektiven 2. Säule</a:t>
            </a:r>
            <a:endParaRPr lang="de-DE" dirty="0" smtClean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50368" y="5301208"/>
            <a:ext cx="816351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65113" indent="-2651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defRPr/>
            </a:pPr>
            <a:r>
              <a:rPr lang="de-CH" sz="1400" dirty="0" smtClean="0"/>
              <a:t>Quelle: Swisscanto Vorsorge (</a:t>
            </a:r>
            <a:r>
              <a:rPr lang="de-CH" sz="1400" dirty="0"/>
              <a:t>b</a:t>
            </a:r>
            <a:r>
              <a:rPr lang="de-CH" sz="1400" dirty="0" smtClean="0"/>
              <a:t>erechnet </a:t>
            </a:r>
            <a:r>
              <a:rPr lang="de-CH" sz="1400" dirty="0"/>
              <a:t>durch </a:t>
            </a:r>
            <a:r>
              <a:rPr lang="de-CH" sz="1400" dirty="0" err="1"/>
              <a:t>Prevanto</a:t>
            </a:r>
            <a:r>
              <a:rPr lang="de-CH" sz="1400" dirty="0"/>
              <a:t> </a:t>
            </a:r>
            <a:r>
              <a:rPr lang="de-CH" sz="1400" dirty="0" smtClean="0"/>
              <a:t>AG)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85" y="1412776"/>
            <a:ext cx="8418990" cy="3851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932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50825" y="5264150"/>
            <a:ext cx="3744913" cy="75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74625" indent="-174625">
              <a:spcBef>
                <a:spcPct val="20000"/>
              </a:spcBef>
            </a:pPr>
            <a:endParaRPr lang="de-DE" sz="2000"/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468313" y="1989138"/>
            <a:ext cx="3167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79200" y="1505629"/>
            <a:ext cx="8640763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de-CH" sz="2000" dirty="0" smtClean="0"/>
              <a:t>Rentenkürzungen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de-CH" sz="2000" dirty="0" smtClean="0"/>
              <a:t>Mehreinnahmen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de-CH" sz="2000" dirty="0" smtClean="0"/>
              <a:t>Erhöhung des Rentenalters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de-CH" sz="2000" dirty="0" smtClean="0"/>
              <a:t>Stärkeres Wirtschaftswachstum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de-CH" sz="2000" dirty="0" smtClean="0"/>
              <a:t>Stärkere Zuwanderung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709613"/>
            <a:ext cx="8642350" cy="559147"/>
          </a:xfrm>
          <a:noFill/>
        </p:spPr>
        <p:txBody>
          <a:bodyPr/>
          <a:lstStyle/>
          <a:p>
            <a:pPr marL="712788" indent="-712788" eaLnBrk="1" hangingPunct="1">
              <a:tabLst>
                <a:tab pos="720725" algn="l"/>
              </a:tabLst>
            </a:pPr>
            <a:r>
              <a:rPr lang="de-CH" dirty="0" smtClean="0"/>
              <a:t>Stellhebel zur Sanierung der Altersvorsorge  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31326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468313" y="1989138"/>
            <a:ext cx="3167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709613"/>
            <a:ext cx="8642350" cy="559147"/>
          </a:xfrm>
          <a:noFill/>
        </p:spPr>
        <p:txBody>
          <a:bodyPr/>
          <a:lstStyle/>
          <a:p>
            <a:pPr marL="712788" indent="-712788" eaLnBrk="1" hangingPunct="1">
              <a:tabLst>
                <a:tab pos="720725" algn="l"/>
              </a:tabLst>
            </a:pPr>
            <a:r>
              <a:rPr lang="de-CH" dirty="0" smtClean="0"/>
              <a:t>Altersvorsorge 2020: Zusatzfinanzierung AHV  </a:t>
            </a:r>
            <a:endParaRPr lang="de-DE" dirty="0" smtClean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34101"/>
              </p:ext>
            </p:extLst>
          </p:nvPr>
        </p:nvGraphicFramePr>
        <p:xfrm>
          <a:off x="306000" y="1800000"/>
          <a:ext cx="8550000" cy="37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000"/>
                <a:gridCol w="2106000"/>
                <a:gridCol w="2106000"/>
                <a:gridCol w="2232000"/>
              </a:tblGrid>
              <a:tr h="0">
                <a:tc>
                  <a:txBody>
                    <a:bodyPr/>
                    <a:lstStyle/>
                    <a:p>
                      <a:pPr algn="l"/>
                      <a:endParaRPr lang="de-CH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dirty="0" smtClean="0">
                          <a:solidFill>
                            <a:schemeClr val="tx1"/>
                          </a:solidFill>
                        </a:rPr>
                        <a:t>Bundesrat</a:t>
                      </a:r>
                      <a:endParaRPr lang="de-CH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dirty="0" smtClean="0">
                          <a:solidFill>
                            <a:schemeClr val="tx1"/>
                          </a:solidFill>
                        </a:rPr>
                        <a:t>Ständerat</a:t>
                      </a:r>
                      <a:endParaRPr lang="de-CH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dirty="0" smtClean="0">
                          <a:solidFill>
                            <a:schemeClr val="tx1"/>
                          </a:solidFill>
                        </a:rPr>
                        <a:t>sgv</a:t>
                      </a:r>
                      <a:endParaRPr lang="de-CH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Mehrwertsteuer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plus 1,5%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plus 1,0%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plus</a:t>
                      </a:r>
                      <a:r>
                        <a:rPr lang="de-CH" sz="1600" baseline="0" dirty="0" smtClean="0">
                          <a:solidFill>
                            <a:schemeClr val="tx1"/>
                          </a:solidFill>
                        </a:rPr>
                        <a:t> max. 0,6%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Lohnprozente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r>
                        <a:rPr lang="de-CH" sz="1600" baseline="0" dirty="0" smtClean="0">
                          <a:solidFill>
                            <a:schemeClr val="tx1"/>
                          </a:solidFill>
                        </a:rPr>
                        <a:t> Quo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plus 0,3%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Status Quo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Beitrag Bund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minus 300</a:t>
                      </a:r>
                      <a:r>
                        <a:rPr lang="de-CH" sz="1600" baseline="0" dirty="0" smtClean="0">
                          <a:solidFill>
                            <a:schemeClr val="tx1"/>
                          </a:solidFill>
                        </a:rPr>
                        <a:t> Mio.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plus 700 Mio.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r>
                        <a:rPr lang="de-CH" sz="1600" baseline="0" dirty="0" smtClean="0">
                          <a:solidFill>
                            <a:schemeClr val="tx1"/>
                          </a:solidFill>
                        </a:rPr>
                        <a:t> Quo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Beiträge</a:t>
                      </a:r>
                      <a:r>
                        <a:rPr lang="de-CH" sz="1600" baseline="0" dirty="0" smtClean="0">
                          <a:solidFill>
                            <a:schemeClr val="tx1"/>
                          </a:solidFill>
                        </a:rPr>
                        <a:t> SE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plus 300 Mio.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Status Quo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Status Quo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09423"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Schuldenbremse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Höhere Lohn-prozente / Einfrieren Teuerungsausgleich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Keine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Höheres Rentenalter</a:t>
                      </a:r>
                      <a:r>
                        <a:rPr lang="de-CH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br>
                        <a:rPr lang="de-CH" sz="16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max.</a:t>
                      </a:r>
                      <a:r>
                        <a:rPr lang="de-CH" sz="1600" baseline="0" dirty="0" smtClean="0">
                          <a:solidFill>
                            <a:schemeClr val="tx1"/>
                          </a:solidFill>
                        </a:rPr>
                        <a:t> 0,4% MWST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32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50825" y="5264150"/>
            <a:ext cx="3744913" cy="75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74625" indent="-174625">
              <a:spcBef>
                <a:spcPct val="20000"/>
              </a:spcBef>
            </a:pPr>
            <a:endParaRPr lang="de-DE" sz="2000"/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468313" y="1989138"/>
            <a:ext cx="3167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709613"/>
            <a:ext cx="8642350" cy="559147"/>
          </a:xfrm>
          <a:noFill/>
        </p:spPr>
        <p:txBody>
          <a:bodyPr/>
          <a:lstStyle/>
          <a:p>
            <a:pPr marL="712788" indent="-712788" eaLnBrk="1" hangingPunct="1">
              <a:tabLst>
                <a:tab pos="720725" algn="l"/>
              </a:tabLst>
            </a:pPr>
            <a:r>
              <a:rPr lang="de-CH" dirty="0"/>
              <a:t>Altersvorsorge 2020</a:t>
            </a:r>
            <a:r>
              <a:rPr lang="de-CH" dirty="0" smtClean="0"/>
              <a:t>: Leistungsseite AHV</a:t>
            </a:r>
            <a:endParaRPr lang="de-DE" dirty="0" smtClean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189246"/>
              </p:ext>
            </p:extLst>
          </p:nvPr>
        </p:nvGraphicFramePr>
        <p:xfrm>
          <a:off x="306000" y="1800000"/>
          <a:ext cx="8550702" cy="300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234"/>
                <a:gridCol w="2106234"/>
                <a:gridCol w="2106234"/>
                <a:gridCol w="2232000"/>
              </a:tblGrid>
              <a:tr h="0">
                <a:tc>
                  <a:txBody>
                    <a:bodyPr/>
                    <a:lstStyle/>
                    <a:p>
                      <a:pPr algn="l"/>
                      <a:endParaRPr lang="de-CH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dirty="0" smtClean="0">
                          <a:solidFill>
                            <a:schemeClr val="tx1"/>
                          </a:solidFill>
                        </a:rPr>
                        <a:t>Bundesrat</a:t>
                      </a:r>
                      <a:endParaRPr lang="de-CH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dirty="0" smtClean="0">
                          <a:solidFill>
                            <a:schemeClr val="tx1"/>
                          </a:solidFill>
                        </a:rPr>
                        <a:t>Ständerat</a:t>
                      </a:r>
                      <a:endParaRPr lang="de-CH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dirty="0" smtClean="0">
                          <a:solidFill>
                            <a:schemeClr val="tx1"/>
                          </a:solidFill>
                        </a:rPr>
                        <a:t>sgv</a:t>
                      </a:r>
                      <a:endParaRPr lang="de-CH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Höhe AHV-Rente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r>
                        <a:rPr lang="de-CH" sz="1600" baseline="0" dirty="0" smtClean="0">
                          <a:solidFill>
                            <a:schemeClr val="tx1"/>
                          </a:solidFill>
                        </a:rPr>
                        <a:t> Quo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plus</a:t>
                      </a:r>
                      <a:r>
                        <a:rPr lang="de-CH" sz="1600" baseline="0" dirty="0" smtClean="0">
                          <a:solidFill>
                            <a:schemeClr val="tx1"/>
                          </a:solidFill>
                        </a:rPr>
                        <a:t> 70.–  /  </a:t>
                      </a:r>
                      <a:br>
                        <a:rPr lang="de-CH" sz="160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de-CH" sz="1600" baseline="0" dirty="0" smtClean="0">
                          <a:solidFill>
                            <a:schemeClr val="tx1"/>
                          </a:solidFill>
                        </a:rPr>
                        <a:t>Plafond 155%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Status Quo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Rentenalter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65 / 65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65 / 65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Erhöhung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Frühpensionierungen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Abfederung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Keine</a:t>
                      </a:r>
                      <a:r>
                        <a:rPr lang="de-CH" sz="1600" baseline="0" dirty="0" smtClean="0">
                          <a:solidFill>
                            <a:schemeClr val="tx1"/>
                          </a:solidFill>
                        </a:rPr>
                        <a:t> Abfederung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Keine Abfederung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Witwenrenten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Anpassen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Status Quo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1600" dirty="0" smtClean="0">
                          <a:solidFill>
                            <a:schemeClr val="tx1"/>
                          </a:solidFill>
                        </a:rPr>
                        <a:t>Moderat anpassen</a:t>
                      </a:r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51200" marB="15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50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äsentation sgv">
  <a:themeElements>
    <a:clrScheme name="Präsentation sg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äsentation sg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äsentation sg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 sg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 sg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 sg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 sg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 sg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 sg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 sg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 sg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 sg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 sg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 sg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 sgv</Template>
  <TotalTime>0</TotalTime>
  <Words>267</Words>
  <Application>Microsoft Office PowerPoint</Application>
  <PresentationFormat>Bildschirmpräsentation (4:3)</PresentationFormat>
  <Paragraphs>108</Paragraphs>
  <Slides>12</Slides>
  <Notes>11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Präsentation sgv</vt:lpstr>
      <vt:lpstr>Altersvorsorge: Aktuelle Standortbestimmung Schweiz</vt:lpstr>
      <vt:lpstr>Steigende Lebenserwartung</vt:lpstr>
      <vt:lpstr>Demographische Umschichtung  </vt:lpstr>
      <vt:lpstr>Erwartete Anlagerenditen  </vt:lpstr>
      <vt:lpstr>Finanzierungsperspektiven AHV  </vt:lpstr>
      <vt:lpstr>Finanzierungsperspektiven 2. Säule</vt:lpstr>
      <vt:lpstr>Stellhebel zur Sanierung der Altersvorsorge  </vt:lpstr>
      <vt:lpstr>Altersvorsorge 2020: Zusatzfinanzierung AHV  </vt:lpstr>
      <vt:lpstr>Altersvorsorge 2020: Leistungsseite AHV</vt:lpstr>
      <vt:lpstr>Altersvorsorge 2020: Zusatzfinanzierung BVG  </vt:lpstr>
      <vt:lpstr>  </vt:lpstr>
      <vt:lpstr>PowerPoint-Präsentation</vt:lpstr>
    </vt:vector>
  </TitlesOfParts>
  <Company>SGV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Raphael Suter</dc:creator>
  <cp:lastModifiedBy>Zehr Stefanie</cp:lastModifiedBy>
  <cp:revision>231</cp:revision>
  <cp:lastPrinted>2016-01-12T06:29:16Z</cp:lastPrinted>
  <dcterms:created xsi:type="dcterms:W3CDTF">2009-01-12T16:00:42Z</dcterms:created>
  <dcterms:modified xsi:type="dcterms:W3CDTF">2016-01-12T06:51:44Z</dcterms:modified>
</cp:coreProperties>
</file>