
<file path=[Content_Types].xml><?xml version="1.0" encoding="utf-8"?>
<Types xmlns="http://schemas.openxmlformats.org/package/2006/content-types">
  <Override PartName="/ppt/slideLayouts/slideLayout15.xml" ContentType="application/vnd.openxmlformats-officedocument.presentationml.slideLayout+xml"/>
  <Override PartName="/ppt/slideLayouts/slideLayout23.xml" ContentType="application/vnd.openxmlformats-officedocument.presentationml.slideLayout+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Default Extension="rels" ContentType="application/vnd.openxmlformats-package.relationships+xml"/>
  <Default Extension="jpeg" ContentType="image/jpeg"/>
  <Override PartName="/ppt/slides/slide10.xml" ContentType="application/vnd.openxmlformats-officedocument.presentationml.slide+xml"/>
  <Override PartName="/ppt/tags/tag1.xml" ContentType="application/vnd.openxmlformats-officedocument.presentationml.tags+xml"/>
  <Override PartName="/ppt/slides/slide1.xml" ContentType="application/vnd.openxmlformats-officedocument.presentationml.slide+xml"/>
  <Override PartName="/ppt/notesMasters/notesMaster1.xml" ContentType="application/vnd.openxmlformats-officedocument.presentationml.notesMaster+xml"/>
  <Override PartName="/ppt/slideMasters/slideMaster2.xml" ContentType="application/vnd.openxmlformats-officedocument.presentationml.slideMaster+xml"/>
  <Override PartName="/ppt/slideLayouts/slideLayout5.xml" ContentType="application/vnd.openxmlformats-officedocument.presentationml.slideLayout+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Default Extension="xml" ContentType="application/xml"/>
  <Override PartName="/ppt/slideLayouts/slideLayout16.xml" ContentType="application/vnd.openxmlformats-officedocument.presentationml.slideLayout+xml"/>
  <Override PartName="/ppt/tableStyles.xml" ContentType="application/vnd.openxmlformats-officedocument.presentationml.tableStyles+xml"/>
  <Override PartName="/ppt/slideLayouts/slideLayout24.xml" ContentType="application/vnd.openxmlformats-officedocument.presentationml.slideLayout+xml"/>
  <Override PartName="/ppt/slides/slide15.xml" ContentType="application/vnd.openxmlformats-officedocument.presentationml.slide+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s/slide6.xml" ContentType="application/vnd.openxmlformats-officedocument.presentationml.slid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Default Extension="png" ContentType="image/png"/>
  <Override PartName="/ppt/slideLayouts/slideLayout17.xml" ContentType="application/vnd.openxmlformats-officedocument.presentationml.slideLayout+xml"/>
  <Override PartName="/ppt/slideLayouts/slideLayout25.xml" ContentType="application/vnd.openxmlformats-officedocument.presentationml.slideLayout+xml"/>
  <Override PartName="/ppt/slides/slide16.xml" ContentType="application/vnd.openxmlformats-officedocument.presentationml.slide+xml"/>
  <Override PartName="/ppt/slideLayouts/slideLayout13.xml" ContentType="application/vnd.openxmlformats-officedocument.presentationml.slideLayout+xml"/>
  <Override PartName="/ppt/slideLayouts/slideLayout21.xml" ContentType="application/vnd.openxmlformats-officedocument.presentationml.slideLayout+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Layouts/slideLayout3.xml" ContentType="application/vnd.openxmlformats-officedocument.presentationml.slideLayout+xml"/>
  <Override PartName="/ppt/slideLayouts/slideLayout18.xml" ContentType="application/vnd.openxmlformats-officedocument.presentationml.slideLayout+xml"/>
  <Override PartName="/ppt/slideLayouts/slideLayout26.xml" ContentType="application/vnd.openxmlformats-officedocument.presentationml.slideLayout+xml"/>
  <Override PartName="/ppt/slides/slide17.xml" ContentType="application/vnd.openxmlformats-officedocument.presentationml.slide+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slideLayouts/slideLayout19.xml" ContentType="application/vnd.openxmlformats-officedocument.presentationml.slideLayout+xml"/>
  <Default Extension="bin" ContentType="application/vnd.openxmlformats-officedocument.presentationml.printerSettings"/>
  <Override PartName="/ppt/viewProps.xml" ContentType="application/vnd.openxmlformats-officedocument.presentationml.viewProps+xml"/>
  <Override PartName="/ppt/slideLayouts/slideLayout2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60" r:id="rId1"/>
    <p:sldMasterId id="2147483676" r:id="rId2"/>
  </p:sldMasterIdLst>
  <p:notesMasterIdLst>
    <p:notesMasterId r:id="rId20"/>
  </p:notesMasterIdLst>
  <p:sldIdLst>
    <p:sldId id="256" r:id="rId3"/>
    <p:sldId id="270" r:id="rId4"/>
    <p:sldId id="272" r:id="rId5"/>
    <p:sldId id="273" r:id="rId6"/>
    <p:sldId id="282" r:id="rId7"/>
    <p:sldId id="278" r:id="rId8"/>
    <p:sldId id="279" r:id="rId9"/>
    <p:sldId id="284" r:id="rId10"/>
    <p:sldId id="285" r:id="rId11"/>
    <p:sldId id="286" r:id="rId12"/>
    <p:sldId id="287" r:id="rId13"/>
    <p:sldId id="288" r:id="rId14"/>
    <p:sldId id="289" r:id="rId15"/>
    <p:sldId id="291" r:id="rId16"/>
    <p:sldId id="292" r:id="rId17"/>
    <p:sldId id="293" r:id="rId18"/>
    <p:sldId id="283" r:id="rId19"/>
  </p:sldIdLst>
  <p:sldSz cx="9144000" cy="6858000" type="screen4x3"/>
  <p:notesSz cx="6858000" cy="9144000"/>
  <p:custDataLst>
    <p:tags r:id="rId22"/>
  </p:custDataLst>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34545" autoAdjust="0"/>
    <p:restoredTop sz="86422" autoAdjust="0"/>
  </p:normalViewPr>
  <p:slideViewPr>
    <p:cSldViewPr>
      <p:cViewPr varScale="1">
        <p:scale>
          <a:sx n="79" d="100"/>
          <a:sy n="79" d="100"/>
        </p:scale>
        <p:origin x="-376" y="-10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notesMaster" Target="notesMasters/notesMaster1.xml"/><Relationship Id="rId21" Type="http://schemas.openxmlformats.org/officeDocument/2006/relationships/printerSettings" Target="printerSettings/printerSettings1.bin"/><Relationship Id="rId22" Type="http://schemas.openxmlformats.org/officeDocument/2006/relationships/tags" Target="tags/tag1.xml"/><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frankschaffler:Dropbox:prometheus-vortrag-modelhof-sozialleistungsquot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de-DE"/>
  <c:style val="18"/>
  <c:chart>
    <c:plotArea>
      <c:layout/>
      <c:areaChart>
        <c:grouping val="standard"/>
        <c:ser>
          <c:idx val="0"/>
          <c:order val="0"/>
          <c:tx>
            <c:strRef>
              <c:f>Tabelle1!$A$11</c:f>
              <c:strCache>
                <c:ptCount val="1"/>
                <c:pt idx="0">
                  <c:v>Sozialleistungsquote D</c:v>
                </c:pt>
              </c:strCache>
            </c:strRef>
          </c:tx>
          <c:cat>
            <c:numRef>
              <c:f>Tabelle1!$B$10:$H$10</c:f>
              <c:numCache>
                <c:formatCode>General</c:formatCode>
                <c:ptCount val="7"/>
                <c:pt idx="0">
                  <c:v>1950.0</c:v>
                </c:pt>
                <c:pt idx="1">
                  <c:v>1960.0</c:v>
                </c:pt>
                <c:pt idx="2">
                  <c:v>1971.0</c:v>
                </c:pt>
                <c:pt idx="3">
                  <c:v>1980.0</c:v>
                </c:pt>
                <c:pt idx="4">
                  <c:v>1999.0</c:v>
                </c:pt>
                <c:pt idx="5">
                  <c:v>2001.0</c:v>
                </c:pt>
                <c:pt idx="6">
                  <c:v>2012.0</c:v>
                </c:pt>
              </c:numCache>
            </c:numRef>
          </c:cat>
          <c:val>
            <c:numRef>
              <c:f>Tabelle1!$B$11:$H$11</c:f>
              <c:numCache>
                <c:formatCode>0.00%</c:formatCode>
                <c:ptCount val="7"/>
                <c:pt idx="0">
                  <c:v>0.148</c:v>
                </c:pt>
                <c:pt idx="1">
                  <c:v>0.183</c:v>
                </c:pt>
                <c:pt idx="2">
                  <c:v>0.207</c:v>
                </c:pt>
                <c:pt idx="3">
                  <c:v>0.257</c:v>
                </c:pt>
                <c:pt idx="4">
                  <c:v>0.295</c:v>
                </c:pt>
                <c:pt idx="5">
                  <c:v>0.297</c:v>
                </c:pt>
                <c:pt idx="6">
                  <c:v>0.295</c:v>
                </c:pt>
              </c:numCache>
            </c:numRef>
          </c:val>
        </c:ser>
        <c:ser>
          <c:idx val="1"/>
          <c:order val="1"/>
          <c:tx>
            <c:strRef>
              <c:f>Tabelle1!$A$12</c:f>
              <c:strCache>
                <c:ptCount val="1"/>
                <c:pt idx="0">
                  <c:v>Sozialleistungsquote CH</c:v>
                </c:pt>
              </c:strCache>
            </c:strRef>
          </c:tx>
          <c:cat>
            <c:numRef>
              <c:f>Tabelle1!$B$10:$H$10</c:f>
              <c:numCache>
                <c:formatCode>General</c:formatCode>
                <c:ptCount val="7"/>
                <c:pt idx="0">
                  <c:v>1950.0</c:v>
                </c:pt>
                <c:pt idx="1">
                  <c:v>1960.0</c:v>
                </c:pt>
                <c:pt idx="2">
                  <c:v>1971.0</c:v>
                </c:pt>
                <c:pt idx="3">
                  <c:v>1980.0</c:v>
                </c:pt>
                <c:pt idx="4">
                  <c:v>1999.0</c:v>
                </c:pt>
                <c:pt idx="5">
                  <c:v>2001.0</c:v>
                </c:pt>
                <c:pt idx="6">
                  <c:v>2012.0</c:v>
                </c:pt>
              </c:numCache>
            </c:numRef>
          </c:cat>
          <c:val>
            <c:numRef>
              <c:f>Tabelle1!$B$12:$H$12</c:f>
              <c:numCache>
                <c:formatCode>0.00%</c:formatCode>
                <c:ptCount val="7"/>
                <c:pt idx="0">
                  <c:v>0.059</c:v>
                </c:pt>
                <c:pt idx="1">
                  <c:v>0.075</c:v>
                </c:pt>
                <c:pt idx="2">
                  <c:v>0.103</c:v>
                </c:pt>
                <c:pt idx="3">
                  <c:v>0.142</c:v>
                </c:pt>
                <c:pt idx="4">
                  <c:v>0.228</c:v>
                </c:pt>
                <c:pt idx="5">
                  <c:v>0.229</c:v>
                </c:pt>
                <c:pt idx="6">
                  <c:v>0.249</c:v>
                </c:pt>
              </c:numCache>
            </c:numRef>
          </c:val>
        </c:ser>
        <c:axId val="543357944"/>
        <c:axId val="543361064"/>
      </c:areaChart>
      <c:catAx>
        <c:axId val="543357944"/>
        <c:scaling>
          <c:orientation val="minMax"/>
        </c:scaling>
        <c:axPos val="b"/>
        <c:numFmt formatCode="General" sourceLinked="1"/>
        <c:tickLblPos val="nextTo"/>
        <c:crossAx val="543361064"/>
        <c:crosses val="autoZero"/>
        <c:auto val="1"/>
        <c:lblAlgn val="ctr"/>
        <c:lblOffset val="100"/>
      </c:catAx>
      <c:valAx>
        <c:axId val="543361064"/>
        <c:scaling>
          <c:orientation val="minMax"/>
        </c:scaling>
        <c:axPos val="l"/>
        <c:majorGridlines/>
        <c:numFmt formatCode="0.00%" sourceLinked="1"/>
        <c:tickLblPos val="nextTo"/>
        <c:crossAx val="543357944"/>
        <c:crosses val="autoZero"/>
        <c:crossBetween val="midCat"/>
      </c:valAx>
    </c:plotArea>
    <c:legend>
      <c:legendPos val="r"/>
      <c:layout/>
    </c:legend>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F25E04-69F2-8E42-8AC2-713BA1B53877}" type="datetimeFigureOut">
              <a:rPr lang="de-DE" smtClean="0"/>
              <a:pPr/>
              <a:t>12.01.2016</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97DE111-50F1-3F40-A4BA-345936B29FB0}" type="slidenum">
              <a:rPr lang="de-DE" smtClean="0"/>
              <a:pPr/>
              <a:t>‹Nr.›</a:t>
            </a:fld>
            <a:endParaRPr lang="de-DE"/>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797DE111-50F1-3F40-A4BA-345936B29FB0}" type="slidenum">
              <a:rPr lang="de-DE" smtClean="0"/>
              <a:pPr/>
              <a:t>6</a:t>
            </a:fld>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jpe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de-DE" smtClean="0"/>
              <a:t>Titelmasterformat durch Klicken bearbeiten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6AC46101-53AB-4FD4-92E4-517D5BEEC649}" type="datetimeFigureOut">
              <a:rPr lang="de-DE" smtClean="0"/>
              <a:pPr/>
              <a:t>12.01.2016</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9234C6B5-DC4F-44F8-981D-722DFFE5CA8E}" type="slidenum">
              <a:rPr lang="de-DE" smtClean="0"/>
              <a:pPr/>
              <a:t>‹Nr.›</a:t>
            </a:fld>
            <a:endParaRPr lang="de-DE"/>
          </a:p>
        </p:txBody>
      </p:sp>
      <p:pic>
        <p:nvPicPr>
          <p:cNvPr id="8" name="Picture 4" descr="C:\Users\schamei\AppData\Local\Microsoft\Windows\Temporary Internet Files\Content.IE5\ENUJ2WYZ\Logo Prometheus.jpg"/>
          <p:cNvPicPr>
            <a:picLocks noChangeAspect="1" noChangeArrowheads="1"/>
          </p:cNvPicPr>
          <p:nvPr userDrawn="1"/>
        </p:nvPicPr>
        <p:blipFill>
          <a:blip r:embed="rId2" cstate="print">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a:stretch>
            <a:fillRect/>
          </a:stretch>
        </p:blipFill>
        <p:spPr bwMode="auto">
          <a:xfrm>
            <a:off x="3131840" y="6021288"/>
            <a:ext cx="2178200" cy="720080"/>
          </a:xfrm>
          <a:prstGeom prst="rect">
            <a:avLst/>
          </a:prstGeom>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a:p>
        </p:txBody>
      </p:sp>
      <p:sp>
        <p:nvSpPr>
          <p:cNvPr id="3" name="Date Placeholder 2"/>
          <p:cNvSpPr>
            <a:spLocks noGrp="1"/>
          </p:cNvSpPr>
          <p:nvPr>
            <p:ph type="dt" sz="half" idx="10"/>
          </p:nvPr>
        </p:nvSpPr>
        <p:spPr/>
        <p:txBody>
          <a:bodyPr/>
          <a:lstStyle/>
          <a:p>
            <a:fld id="{6AC46101-53AB-4FD4-92E4-517D5BEEC649}" type="datetimeFigureOut">
              <a:rPr lang="de-DE" smtClean="0"/>
              <a:pPr/>
              <a:t>12.01.2016</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9234C6B5-DC4F-44F8-981D-722DFFE5CA8E}" type="slidenum">
              <a:rPr lang="de-DE" smtClean="0"/>
              <a:pPr/>
              <a:t>‹Nr.›</a:t>
            </a:fld>
            <a:endParaRPr lang="de-DE"/>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C46101-53AB-4FD4-92E4-517D5BEEC649}" type="datetimeFigureOut">
              <a:rPr lang="de-DE" smtClean="0"/>
              <a:pPr/>
              <a:t>12.01.2016</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9234C6B5-DC4F-44F8-981D-722DFFE5CA8E}" type="slidenum">
              <a:rPr lang="de-DE" smtClean="0"/>
              <a:pPr/>
              <a:t>‹Nr.›</a:t>
            </a:fld>
            <a:endParaRPr lang="de-DE"/>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de-DE" smtClean="0"/>
              <a:t>Titelmasterformat durch Klicken bearbeiten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e Placeholder 4"/>
          <p:cNvSpPr>
            <a:spLocks noGrp="1"/>
          </p:cNvSpPr>
          <p:nvPr>
            <p:ph type="dt" sz="half" idx="10"/>
          </p:nvPr>
        </p:nvSpPr>
        <p:spPr/>
        <p:txBody>
          <a:bodyPr/>
          <a:lstStyle/>
          <a:p>
            <a:fld id="{6AC46101-53AB-4FD4-92E4-517D5BEEC649}" type="datetimeFigureOut">
              <a:rPr lang="de-DE" smtClean="0"/>
              <a:pPr/>
              <a:t>12.01.2016</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9234C6B5-DC4F-44F8-981D-722DFFE5CA8E}" type="slidenum">
              <a:rPr lang="de-DE" smtClean="0"/>
              <a:pPr/>
              <a:t>‹Nr.›</a:t>
            </a:fld>
            <a:endParaRPr lang="de-DE"/>
          </a:p>
        </p:txBody>
      </p:sp>
      <p:sp>
        <p:nvSpPr>
          <p:cNvPr id="9" name="Content Placeholder 8"/>
          <p:cNvSpPr>
            <a:spLocks noGrp="1"/>
          </p:cNvSpPr>
          <p:nvPr>
            <p:ph sz="quarter" idx="13"/>
          </p:nvPr>
        </p:nvSpPr>
        <p:spPr>
          <a:xfrm>
            <a:off x="304800" y="381000"/>
            <a:ext cx="7772400" cy="4942840"/>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de-DE" smtClean="0"/>
              <a:t>Titelmasterformat durch Klicken bearbeiten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8" name="Date Placeholder 7"/>
          <p:cNvSpPr>
            <a:spLocks noGrp="1"/>
          </p:cNvSpPr>
          <p:nvPr>
            <p:ph type="dt" sz="half" idx="10"/>
          </p:nvPr>
        </p:nvSpPr>
        <p:spPr/>
        <p:txBody>
          <a:bodyPr/>
          <a:lstStyle/>
          <a:p>
            <a:fld id="{6AC46101-53AB-4FD4-92E4-517D5BEEC649}" type="datetimeFigureOut">
              <a:rPr lang="de-DE" smtClean="0"/>
              <a:pPr/>
              <a:t>12.01.2016</a:t>
            </a:fld>
            <a:endParaRPr lang="de-DE"/>
          </a:p>
        </p:txBody>
      </p:sp>
      <p:sp>
        <p:nvSpPr>
          <p:cNvPr id="9" name="Slide Number Placeholder 8"/>
          <p:cNvSpPr>
            <a:spLocks noGrp="1"/>
          </p:cNvSpPr>
          <p:nvPr>
            <p:ph type="sldNum" sz="quarter" idx="11"/>
          </p:nvPr>
        </p:nvSpPr>
        <p:spPr/>
        <p:txBody>
          <a:bodyPr/>
          <a:lstStyle/>
          <a:p>
            <a:fld id="{9234C6B5-DC4F-44F8-981D-722DFFE5CA8E}" type="slidenum">
              <a:rPr lang="de-DE" smtClean="0"/>
              <a:pPr/>
              <a:t>‹Nr.›</a:t>
            </a:fld>
            <a:endParaRPr lang="de-DE"/>
          </a:p>
        </p:txBody>
      </p:sp>
      <p:sp>
        <p:nvSpPr>
          <p:cNvPr id="10" name="Footer Placeholder 9"/>
          <p:cNvSpPr>
            <a:spLocks noGrp="1"/>
          </p:cNvSpPr>
          <p:nvPr>
            <p:ph type="ftr" sz="quarter" idx="12"/>
          </p:nvPr>
        </p:nvSpPr>
        <p:spPr/>
        <p:txBody>
          <a:bodyPr/>
          <a:lstStyle/>
          <a:p>
            <a:endParaRPr lang="de-DE"/>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a:p>
        </p:txBody>
      </p:sp>
      <p:sp>
        <p:nvSpPr>
          <p:cNvPr id="3" name="Vertical Text Placehold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e Placeholder 3"/>
          <p:cNvSpPr>
            <a:spLocks noGrp="1"/>
          </p:cNvSpPr>
          <p:nvPr>
            <p:ph type="dt" sz="half" idx="10"/>
          </p:nvPr>
        </p:nvSpPr>
        <p:spPr/>
        <p:txBody>
          <a:bodyPr/>
          <a:lstStyle/>
          <a:p>
            <a:fld id="{6AC46101-53AB-4FD4-92E4-517D5BEEC649}" type="datetimeFigureOut">
              <a:rPr lang="de-DE" smtClean="0"/>
              <a:pPr/>
              <a:t>12.01.2016</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9234C6B5-DC4F-44F8-981D-722DFFE5CA8E}" type="slidenum">
              <a:rPr lang="de-DE" smtClean="0"/>
              <a:pPr/>
              <a:t>‹Nr.›</a:t>
            </a:fld>
            <a:endParaRPr lang="de-DE"/>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e Placeholder 3"/>
          <p:cNvSpPr>
            <a:spLocks noGrp="1"/>
          </p:cNvSpPr>
          <p:nvPr>
            <p:ph type="dt" sz="half" idx="10"/>
          </p:nvPr>
        </p:nvSpPr>
        <p:spPr/>
        <p:txBody>
          <a:bodyPr/>
          <a:lstStyle/>
          <a:p>
            <a:fld id="{6AC46101-53AB-4FD4-92E4-517D5BEEC649}" type="datetimeFigureOut">
              <a:rPr lang="de-DE" smtClean="0"/>
              <a:pPr/>
              <a:t>12.01.2016</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9234C6B5-DC4F-44F8-981D-722DFFE5CA8E}" type="slidenum">
              <a:rPr lang="de-DE" smtClean="0"/>
              <a:pPr/>
              <a:t>‹Nr.›</a:t>
            </a:fld>
            <a:endParaRPr lang="de-DE"/>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1_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4674680" y="1268760"/>
            <a:ext cx="4361816" cy="3168352"/>
          </a:xfrm>
        </p:spPr>
        <p:txBody>
          <a:bodyPr/>
          <a:lstStyle>
            <a:lvl1pPr>
              <a:defRPr>
                <a:solidFill>
                  <a:schemeClr val="bg1">
                    <a:lumMod val="50000"/>
                  </a:schemeClr>
                </a:solidFill>
                <a:latin typeface="Bell MT" panose="02020503060305020303" pitchFamily="18" charset="0"/>
              </a:defRPr>
            </a:lvl1pPr>
          </a:lstStyle>
          <a:p>
            <a:r>
              <a:rPr lang="de-DE" dirty="0" smtClean="0"/>
              <a:t>Titelmasterformat durch Klicken bearbeiten</a:t>
            </a:r>
            <a:endParaRPr lang="de-DE" dirty="0"/>
          </a:p>
        </p:txBody>
      </p:sp>
      <p:sp>
        <p:nvSpPr>
          <p:cNvPr id="7" name="Gleichschenkliges Dreieck 6"/>
          <p:cNvSpPr/>
          <p:nvPr userDrawn="1"/>
        </p:nvSpPr>
        <p:spPr>
          <a:xfrm rot="5400000">
            <a:off x="-2193938" y="2180294"/>
            <a:ext cx="6871643" cy="2483768"/>
          </a:xfrm>
          <a:prstGeom prst="triangl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7" name="Gruppieren 16"/>
          <p:cNvGrpSpPr/>
          <p:nvPr userDrawn="1"/>
        </p:nvGrpSpPr>
        <p:grpSpPr>
          <a:xfrm>
            <a:off x="2703106" y="1963213"/>
            <a:ext cx="4036484" cy="5739885"/>
            <a:chOff x="2703106" y="1963213"/>
            <a:chExt cx="4036484" cy="5739885"/>
          </a:xfrm>
          <a:solidFill>
            <a:schemeClr val="tx1"/>
          </a:solidFill>
        </p:grpSpPr>
        <p:sp>
          <p:nvSpPr>
            <p:cNvPr id="15" name="Trapezoid 14"/>
            <p:cNvSpPr/>
            <p:nvPr userDrawn="1"/>
          </p:nvSpPr>
          <p:spPr>
            <a:xfrm rot="14109784">
              <a:off x="3792905" y="4545822"/>
              <a:ext cx="2937005" cy="2092268"/>
            </a:xfrm>
            <a:prstGeom prst="trapezoid">
              <a:avLst>
                <a:gd name="adj" fmla="val 33341"/>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n>
                  <a:noFill/>
                </a:ln>
              </a:endParaRPr>
            </a:p>
          </p:txBody>
        </p:sp>
        <p:grpSp>
          <p:nvGrpSpPr>
            <p:cNvPr id="12" name="Gruppieren 11"/>
            <p:cNvGrpSpPr/>
            <p:nvPr userDrawn="1"/>
          </p:nvGrpSpPr>
          <p:grpSpPr>
            <a:xfrm>
              <a:off x="2703106" y="1963213"/>
              <a:ext cx="4036484" cy="5739885"/>
              <a:chOff x="2703106" y="1963213"/>
              <a:chExt cx="4036484" cy="5739885"/>
            </a:xfrm>
            <a:grpFill/>
          </p:grpSpPr>
          <p:sp>
            <p:nvSpPr>
              <p:cNvPr id="11" name="Trapezoid 10"/>
              <p:cNvSpPr/>
              <p:nvPr userDrawn="1"/>
            </p:nvSpPr>
            <p:spPr>
              <a:xfrm rot="14109784">
                <a:off x="2280737" y="2385582"/>
                <a:ext cx="2937005" cy="2092268"/>
              </a:xfrm>
              <a:prstGeom prst="trapezoid">
                <a:avLst>
                  <a:gd name="adj" fmla="val 33341"/>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Trapezoid 12"/>
              <p:cNvSpPr/>
              <p:nvPr userDrawn="1"/>
            </p:nvSpPr>
            <p:spPr>
              <a:xfrm rot="14109784">
                <a:off x="3134170" y="3604286"/>
                <a:ext cx="2937005" cy="2092268"/>
              </a:xfrm>
              <a:prstGeom prst="trapezoid">
                <a:avLst>
                  <a:gd name="adj" fmla="val 33341"/>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Trapezoid 15"/>
              <p:cNvSpPr/>
              <p:nvPr userDrawn="1"/>
            </p:nvSpPr>
            <p:spPr>
              <a:xfrm rot="14109784">
                <a:off x="4224953" y="5188462"/>
                <a:ext cx="2937005" cy="2092268"/>
              </a:xfrm>
              <a:prstGeom prst="trapezoid">
                <a:avLst>
                  <a:gd name="adj" fmla="val 7018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n>
                    <a:noFill/>
                  </a:ln>
                </a:endParaRPr>
              </a:p>
            </p:txBody>
          </p:sp>
        </p:grpSp>
      </p:grpSp>
      <p:pic>
        <p:nvPicPr>
          <p:cNvPr id="19" name="Picture 3" descr="C:\Users\schamei\AppData\Local\Microsoft\Windows\Temporary Internet Files\Content.IE5\ENUJ2WYZ\Logo Prometheus.jpg"/>
          <p:cNvPicPr>
            <a:picLocks noChangeAspect="1" noChangeArrowheads="1"/>
          </p:cNvPicPr>
          <p:nvPr userDrawn="1"/>
        </p:nvPicPr>
        <p:blipFill rotWithShape="1">
          <a:blip r:embed="rId2" cstate="print">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t="53484"/>
          <a:stretch/>
        </p:blipFill>
        <p:spPr bwMode="auto">
          <a:xfrm>
            <a:off x="682386" y="6201738"/>
            <a:ext cx="3529574" cy="542762"/>
          </a:xfrm>
          <a:prstGeom prst="rect">
            <a:avLst/>
          </a:prstGeom>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pic>
      <p:cxnSp>
        <p:nvCxnSpPr>
          <p:cNvPr id="20" name="Gerade Verbindung 19"/>
          <p:cNvCxnSpPr/>
          <p:nvPr userDrawn="1"/>
        </p:nvCxnSpPr>
        <p:spPr>
          <a:xfrm>
            <a:off x="1115616" y="764704"/>
            <a:ext cx="756084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674387014"/>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0DDCFA4F-4002-4A82-BE7A-FF3A7C3973A7}" type="datetimeFigureOut">
              <a:rPr lang="de-DE" smtClean="0"/>
              <a:pPr/>
              <a:t>12.01.2016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0DB4543-2E60-4B0E-8A0C-842B73E73057}" type="slidenum">
              <a:rPr lang="de-DE" smtClean="0"/>
              <a:pPr/>
              <a:t>‹Nr.›</a:t>
            </a:fld>
            <a:endParaRPr lang="de-DE"/>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809285942"/>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0DDCFA4F-4002-4A82-BE7A-FF3A7C3973A7}" type="datetimeFigureOut">
              <a:rPr lang="de-DE" smtClean="0"/>
              <a:pPr/>
              <a:t>12.01.2016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0DB4543-2E60-4B0E-8A0C-842B73E73057}" type="slidenum">
              <a:rPr lang="de-DE" smtClean="0"/>
              <a:pPr/>
              <a:t>‹Nr.›</a:t>
            </a:fld>
            <a:endParaRPr lang="de-DE"/>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396282391"/>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0DDCFA4F-4002-4A82-BE7A-FF3A7C3973A7}" type="datetimeFigureOut">
              <a:rPr lang="de-DE" smtClean="0"/>
              <a:pPr/>
              <a:t>12.01.2016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0DB4543-2E60-4B0E-8A0C-842B73E73057}" type="slidenum">
              <a:rPr lang="de-DE" smtClean="0"/>
              <a:pPr/>
              <a:t>‹Nr.›</a:t>
            </a:fld>
            <a:endParaRPr lang="de-DE"/>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20929838"/>
      </p:ext>
    </p:extLst>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lumMod val="50000"/>
                    <a:lumOff val="50000"/>
                  </a:schemeClr>
                </a:solidFill>
              </a:defRPr>
            </a:lvl1pPr>
          </a:lstStyle>
          <a:p>
            <a:r>
              <a:rPr lang="de-DE" dirty="0" smtClean="0"/>
              <a:t>Titelmasterformat durch Klicken bearbeiten</a:t>
            </a:r>
            <a:endParaRPr lang="en-US" dirty="0"/>
          </a:p>
        </p:txBody>
      </p:sp>
      <p:sp>
        <p:nvSpPr>
          <p:cNvPr id="3" name="Content Placehold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e Placeholder 3"/>
          <p:cNvSpPr>
            <a:spLocks noGrp="1"/>
          </p:cNvSpPr>
          <p:nvPr>
            <p:ph type="dt" sz="half" idx="10"/>
          </p:nvPr>
        </p:nvSpPr>
        <p:spPr/>
        <p:txBody>
          <a:bodyPr/>
          <a:lstStyle/>
          <a:p>
            <a:fld id="{6AC46101-53AB-4FD4-92E4-517D5BEEC649}" type="datetimeFigureOut">
              <a:rPr lang="de-DE" smtClean="0"/>
              <a:pPr/>
              <a:t>12.01.2016</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9234C6B5-DC4F-44F8-981D-722DFFE5CA8E}" type="slidenum">
              <a:rPr lang="de-DE" smtClean="0"/>
              <a:pPr/>
              <a:t>‹Nr.›</a:t>
            </a:fld>
            <a:endParaRPr lang="de-DE"/>
          </a:p>
        </p:txBody>
      </p:sp>
      <p:pic>
        <p:nvPicPr>
          <p:cNvPr id="7" name="Picture 4" descr="C:\Users\schamei\AppData\Local\Microsoft\Windows\Temporary Internet Files\Content.IE5\ENUJ2WYZ\Logo Prometheus.jpg"/>
          <p:cNvPicPr>
            <a:picLocks noChangeAspect="1" noChangeArrowheads="1"/>
          </p:cNvPicPr>
          <p:nvPr userDrawn="1"/>
        </p:nvPicPr>
        <p:blipFill>
          <a:blip r:embed="rId2" cstate="print">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a:stretch>
            <a:fillRect/>
          </a:stretch>
        </p:blipFill>
        <p:spPr bwMode="auto">
          <a:xfrm>
            <a:off x="3131840" y="6021288"/>
            <a:ext cx="2178200" cy="720080"/>
          </a:xfrm>
          <a:prstGeom prst="rect">
            <a:avLst/>
          </a:prstGeom>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pic>
      <p:cxnSp>
        <p:nvCxnSpPr>
          <p:cNvPr id="8" name="Gerade Verbindung 7"/>
          <p:cNvCxnSpPr/>
          <p:nvPr userDrawn="1"/>
        </p:nvCxnSpPr>
        <p:spPr>
          <a:xfrm>
            <a:off x="611560" y="6021288"/>
            <a:ext cx="734481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0DDCFA4F-4002-4A82-BE7A-FF3A7C3973A7}" type="datetimeFigureOut">
              <a:rPr lang="de-DE" smtClean="0"/>
              <a:pPr/>
              <a:t>12.01.2016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0DB4543-2E60-4B0E-8A0C-842B73E73057}" type="slidenum">
              <a:rPr lang="de-DE" smtClean="0"/>
              <a:pPr/>
              <a:t>‹Nr.›</a:t>
            </a:fld>
            <a:endParaRPr lang="de-DE"/>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475017584"/>
      </p:ext>
    </p:extLst>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0DDCFA4F-4002-4A82-BE7A-FF3A7C3973A7}" type="datetimeFigureOut">
              <a:rPr lang="de-DE" smtClean="0"/>
              <a:pPr/>
              <a:t>12.01.2016</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B0DB4543-2E60-4B0E-8A0C-842B73E73057}" type="slidenum">
              <a:rPr lang="de-DE" smtClean="0"/>
              <a:pPr/>
              <a:t>‹Nr.›</a:t>
            </a:fld>
            <a:endParaRPr lang="de-DE"/>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604584810"/>
      </p:ext>
    </p:extLst>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0DDCFA4F-4002-4A82-BE7A-FF3A7C3973A7}" type="datetimeFigureOut">
              <a:rPr lang="de-DE" smtClean="0"/>
              <a:pPr/>
              <a:t>12.01.2016</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B0DB4543-2E60-4B0E-8A0C-842B73E73057}" type="slidenum">
              <a:rPr lang="de-DE" smtClean="0"/>
              <a:pPr/>
              <a:t>‹Nr.›</a:t>
            </a:fld>
            <a:endParaRPr lang="de-DE"/>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056167042"/>
      </p:ext>
    </p:extLst>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0DDCFA4F-4002-4A82-BE7A-FF3A7C3973A7}" type="datetimeFigureOut">
              <a:rPr lang="de-DE" smtClean="0"/>
              <a:pPr/>
              <a:t>12.01.2016</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B0DB4543-2E60-4B0E-8A0C-842B73E73057}" type="slidenum">
              <a:rPr lang="de-DE" smtClean="0"/>
              <a:pPr/>
              <a:t>‹Nr.›</a:t>
            </a:fld>
            <a:endParaRPr lang="de-DE"/>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79005177"/>
      </p:ext>
    </p:extLst>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0DDCFA4F-4002-4A82-BE7A-FF3A7C3973A7}" type="datetimeFigureOut">
              <a:rPr lang="de-DE" smtClean="0"/>
              <a:pPr/>
              <a:t>12.01.2016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0DB4543-2E60-4B0E-8A0C-842B73E73057}" type="slidenum">
              <a:rPr lang="de-DE" smtClean="0"/>
              <a:pPr/>
              <a:t>‹Nr.›</a:t>
            </a:fld>
            <a:endParaRPr lang="de-DE"/>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824120088"/>
      </p:ext>
    </p:extLst>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0DDCFA4F-4002-4A82-BE7A-FF3A7C3973A7}" type="datetimeFigureOut">
              <a:rPr lang="de-DE" smtClean="0"/>
              <a:pPr/>
              <a:t>12.01.2016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0DB4543-2E60-4B0E-8A0C-842B73E73057}" type="slidenum">
              <a:rPr lang="de-DE" smtClean="0"/>
              <a:pPr/>
              <a:t>‹Nr.›</a:t>
            </a:fld>
            <a:endParaRPr lang="de-DE"/>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089159597"/>
      </p:ext>
    </p:extLst>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0DDCFA4F-4002-4A82-BE7A-FF3A7C3973A7}" type="datetimeFigureOut">
              <a:rPr lang="de-DE" smtClean="0"/>
              <a:pPr/>
              <a:t>12.01.2016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0DB4543-2E60-4B0E-8A0C-842B73E73057}" type="slidenum">
              <a:rPr lang="de-DE" smtClean="0"/>
              <a:pPr/>
              <a:t>‹Nr.›</a:t>
            </a:fld>
            <a:endParaRPr lang="de-DE"/>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3644686"/>
      </p:ext>
    </p:extLst>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0DDCFA4F-4002-4A82-BE7A-FF3A7C3973A7}" type="datetimeFigureOut">
              <a:rPr lang="de-DE" smtClean="0"/>
              <a:pPr/>
              <a:t>12.01.2016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0DB4543-2E60-4B0E-8A0C-842B73E73057}" type="slidenum">
              <a:rPr lang="de-DE" smtClean="0"/>
              <a:pPr/>
              <a:t>‹Nr.›</a:t>
            </a:fld>
            <a:endParaRPr lang="de-DE"/>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046759793"/>
      </p:ext>
    </p:extLst>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de-DE" smtClean="0"/>
              <a:t>Titelmasterformat durch Klicken bearbeiten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6AC46101-53AB-4FD4-92E4-517D5BEEC649}" type="datetimeFigureOut">
              <a:rPr lang="de-DE" smtClean="0"/>
              <a:pPr/>
              <a:t>12.01.2016</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9234C6B5-DC4F-44F8-981D-722DFFE5CA8E}" type="slidenum">
              <a:rPr lang="de-DE" smtClean="0"/>
              <a:pPr/>
              <a:t>‹Nr.›</a:t>
            </a:fld>
            <a:endParaRPr lang="de-DE"/>
          </a:p>
        </p:txBody>
      </p:sp>
      <p:pic>
        <p:nvPicPr>
          <p:cNvPr id="7" name="Picture 4" descr="C:\Users\schamei\AppData\Local\Microsoft\Windows\Temporary Internet Files\Content.IE5\ENUJ2WYZ\Logo Prometheus.jpg"/>
          <p:cNvPicPr>
            <a:picLocks noChangeAspect="1" noChangeArrowheads="1"/>
          </p:cNvPicPr>
          <p:nvPr userDrawn="1"/>
        </p:nvPicPr>
        <p:blipFill>
          <a:blip r:embed="rId2" cstate="print">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a:stretch>
            <a:fillRect/>
          </a:stretch>
        </p:blipFill>
        <p:spPr bwMode="auto">
          <a:xfrm>
            <a:off x="2843808" y="44624"/>
            <a:ext cx="2178200" cy="720080"/>
          </a:xfrm>
          <a:prstGeom prst="rect">
            <a:avLst/>
          </a:prstGeom>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lumMod val="50000"/>
                    <a:lumOff val="50000"/>
                  </a:schemeClr>
                </a:solidFill>
              </a:defRPr>
            </a:lvl1pPr>
          </a:lstStyle>
          <a:p>
            <a:r>
              <a:rPr lang="de-DE" dirty="0" smtClean="0"/>
              <a:t>Titelmasterformat durch Klicken bearbeiten</a:t>
            </a:r>
            <a:endParaRPr lang="en-US" dirty="0"/>
          </a:p>
        </p:txBody>
      </p:sp>
      <p:sp>
        <p:nvSpPr>
          <p:cNvPr id="3" name="Content Placeholder 2"/>
          <p:cNvSpPr>
            <a:spLocks noGrp="1"/>
          </p:cNvSpPr>
          <p:nvPr>
            <p:ph sz="half" idx="1"/>
          </p:nvPr>
        </p:nvSpPr>
        <p:spPr>
          <a:xfrm>
            <a:off x="457200" y="1536192"/>
            <a:ext cx="3657600" cy="4269072"/>
          </a:xfr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de-DE" sz="1800" smtClean="0">
                <a:solidFill>
                  <a:schemeClr val="lt1"/>
                </a:solidFill>
                <a:latin typeface="Bell MT" panose="02020503060305020303" pitchFamily="18" charset="0"/>
              </a:defRPr>
            </a:lvl1pPr>
            <a:lvl2pPr>
              <a:defRPr lang="de-DE" sz="1800" smtClean="0">
                <a:solidFill>
                  <a:schemeClr val="lt1"/>
                </a:solidFill>
                <a:latin typeface="Bell MT" panose="02020503060305020303" pitchFamily="18" charset="0"/>
              </a:defRPr>
            </a:lvl2pPr>
            <a:lvl3pPr>
              <a:defRPr lang="de-DE" smtClean="0">
                <a:solidFill>
                  <a:schemeClr val="lt1"/>
                </a:solidFill>
                <a:latin typeface="Bell MT" panose="02020503060305020303" pitchFamily="18" charset="0"/>
              </a:defRPr>
            </a:lvl3pPr>
            <a:lvl4pPr>
              <a:defRPr lang="de-DE" sz="1800" smtClean="0">
                <a:solidFill>
                  <a:schemeClr val="lt1"/>
                </a:solidFill>
                <a:latin typeface="Bell MT" panose="02020503060305020303" pitchFamily="18" charset="0"/>
              </a:defRPr>
            </a:lvl4pPr>
            <a:lvl5pPr>
              <a:defRPr lang="en-US" sz="1800" dirty="0">
                <a:solidFill>
                  <a:schemeClr val="lt1"/>
                </a:solidFill>
                <a:latin typeface="Bell MT" panose="02020503060305020303" pitchFamily="18" charset="0"/>
              </a:defRPr>
            </a:lvl5pPr>
          </a:lstStyle>
          <a:p>
            <a:pPr marL="0" lvl="0" algn="ctr"/>
            <a:r>
              <a:rPr lang="de-DE" dirty="0" smtClean="0"/>
              <a:t>Textmasterformat bearbeiten</a:t>
            </a:r>
          </a:p>
          <a:p>
            <a:pPr marL="457200" lvl="1"/>
            <a:r>
              <a:rPr lang="de-DE" dirty="0" smtClean="0"/>
              <a:t>Zweite Ebene</a:t>
            </a:r>
          </a:p>
          <a:p>
            <a:pPr marL="914400" lvl="2"/>
            <a:r>
              <a:rPr lang="de-DE" dirty="0" smtClean="0"/>
              <a:t>Dritte Ebene</a:t>
            </a:r>
          </a:p>
          <a:p>
            <a:pPr marL="1371600" lvl="3"/>
            <a:r>
              <a:rPr lang="de-DE" dirty="0" smtClean="0"/>
              <a:t>Vierte Ebene</a:t>
            </a:r>
          </a:p>
          <a:p>
            <a:pPr marL="1828800" lvl="4"/>
            <a:r>
              <a:rPr lang="de-DE" dirty="0" smtClean="0"/>
              <a:t>Fünfte Ebene</a:t>
            </a:r>
            <a:endParaRPr lang="en-US" dirty="0"/>
          </a:p>
        </p:txBody>
      </p:sp>
      <p:sp>
        <p:nvSpPr>
          <p:cNvPr id="4" name="Content Placeholder 3"/>
          <p:cNvSpPr>
            <a:spLocks noGrp="1"/>
          </p:cNvSpPr>
          <p:nvPr>
            <p:ph sz="half" idx="2"/>
          </p:nvPr>
        </p:nvSpPr>
        <p:spPr>
          <a:xfrm>
            <a:off x="4419600" y="1536192"/>
            <a:ext cx="3657600" cy="4269072"/>
          </a:xfr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defRPr lang="de-DE" sz="1800" dirty="0" smtClean="0">
                <a:solidFill>
                  <a:schemeClr val="lt1"/>
                </a:solidFill>
                <a:latin typeface="Bell MT" panose="02020503060305020303" pitchFamily="18" charset="0"/>
              </a:defRPr>
            </a:lvl1pPr>
            <a:lvl2pPr>
              <a:defRPr lang="de-DE" sz="1800" dirty="0" smtClean="0">
                <a:solidFill>
                  <a:schemeClr val="lt1"/>
                </a:solidFill>
                <a:latin typeface="Bell MT" panose="02020503060305020303" pitchFamily="18" charset="0"/>
              </a:defRPr>
            </a:lvl2pPr>
            <a:lvl3pPr>
              <a:defRPr lang="de-DE" dirty="0" smtClean="0">
                <a:solidFill>
                  <a:schemeClr val="lt1"/>
                </a:solidFill>
                <a:latin typeface="Bell MT" panose="02020503060305020303" pitchFamily="18" charset="0"/>
              </a:defRPr>
            </a:lvl3pPr>
            <a:lvl4pPr>
              <a:defRPr lang="de-DE" sz="1800" dirty="0" smtClean="0">
                <a:solidFill>
                  <a:schemeClr val="lt1"/>
                </a:solidFill>
                <a:latin typeface="Bell MT" panose="02020503060305020303" pitchFamily="18" charset="0"/>
              </a:defRPr>
            </a:lvl4pPr>
            <a:lvl5pPr>
              <a:defRPr lang="en-US" sz="1800" dirty="0">
                <a:solidFill>
                  <a:schemeClr val="lt1"/>
                </a:solidFill>
                <a:latin typeface="Bell MT" panose="02020503060305020303" pitchFamily="18" charset="0"/>
              </a:defRPr>
            </a:lvl5pPr>
          </a:lstStyle>
          <a:p>
            <a:pPr marL="0" lvl="0" algn="ctr"/>
            <a:r>
              <a:rPr lang="de-DE" dirty="0" smtClean="0"/>
              <a:t>Textmasterformat bearbeiten</a:t>
            </a:r>
          </a:p>
          <a:p>
            <a:pPr marL="457200" lvl="1"/>
            <a:r>
              <a:rPr lang="de-DE" dirty="0" smtClean="0"/>
              <a:t>Zweite Ebene</a:t>
            </a:r>
          </a:p>
          <a:p>
            <a:pPr marL="914400" lvl="2"/>
            <a:r>
              <a:rPr lang="de-DE" dirty="0" smtClean="0"/>
              <a:t>Dritte Ebene</a:t>
            </a:r>
          </a:p>
          <a:p>
            <a:pPr marL="1371600" lvl="3"/>
            <a:r>
              <a:rPr lang="de-DE" dirty="0" smtClean="0"/>
              <a:t>Vierte Ebene</a:t>
            </a:r>
          </a:p>
          <a:p>
            <a:pPr marL="1828800" lvl="4"/>
            <a:r>
              <a:rPr lang="de-DE" dirty="0" smtClean="0"/>
              <a:t>Fünfte Ebene</a:t>
            </a:r>
            <a:endParaRPr lang="en-US" dirty="0"/>
          </a:p>
        </p:txBody>
      </p:sp>
      <p:sp>
        <p:nvSpPr>
          <p:cNvPr id="5" name="Date Placeholder 4"/>
          <p:cNvSpPr>
            <a:spLocks noGrp="1"/>
          </p:cNvSpPr>
          <p:nvPr>
            <p:ph type="dt" sz="half" idx="10"/>
          </p:nvPr>
        </p:nvSpPr>
        <p:spPr/>
        <p:txBody>
          <a:bodyPr/>
          <a:lstStyle/>
          <a:p>
            <a:fld id="{6AC46101-53AB-4FD4-92E4-517D5BEEC649}" type="datetimeFigureOut">
              <a:rPr lang="de-DE" smtClean="0"/>
              <a:pPr/>
              <a:t>12.01.2016</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9234C6B5-DC4F-44F8-981D-722DFFE5CA8E}" type="slidenum">
              <a:rPr lang="de-DE" smtClean="0"/>
              <a:pPr/>
              <a:t>‹Nr.›</a:t>
            </a:fld>
            <a:endParaRPr lang="de-DE"/>
          </a:p>
        </p:txBody>
      </p:sp>
      <p:pic>
        <p:nvPicPr>
          <p:cNvPr id="8" name="Picture 4" descr="C:\Users\schamei\AppData\Local\Microsoft\Windows\Temporary Internet Files\Content.IE5\ENUJ2WYZ\Logo Prometheus.jpg"/>
          <p:cNvPicPr>
            <a:picLocks noChangeAspect="1" noChangeArrowheads="1"/>
          </p:cNvPicPr>
          <p:nvPr userDrawn="1"/>
        </p:nvPicPr>
        <p:blipFill>
          <a:blip r:embed="rId2" cstate="print">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a:stretch>
            <a:fillRect/>
          </a:stretch>
        </p:blipFill>
        <p:spPr bwMode="auto">
          <a:xfrm>
            <a:off x="3275856" y="6117100"/>
            <a:ext cx="2106192" cy="696275"/>
          </a:xfrm>
          <a:prstGeom prst="rect">
            <a:avLst/>
          </a:prstGeom>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pic>
      <p:cxnSp>
        <p:nvCxnSpPr>
          <p:cNvPr id="11" name="Gerade Verbindung 10"/>
          <p:cNvCxnSpPr/>
          <p:nvPr userDrawn="1"/>
        </p:nvCxnSpPr>
        <p:spPr>
          <a:xfrm>
            <a:off x="611560" y="6117100"/>
            <a:ext cx="734481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1_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lumMod val="50000"/>
                    <a:lumOff val="50000"/>
                  </a:schemeClr>
                </a:solidFill>
              </a:defRPr>
            </a:lvl1pPr>
          </a:lstStyle>
          <a:p>
            <a:r>
              <a:rPr lang="de-DE" dirty="0" smtClean="0"/>
              <a:t>Titelmasterformat durch Klicken bearbeiten</a:t>
            </a:r>
            <a:endParaRPr lang="en-US" dirty="0"/>
          </a:p>
        </p:txBody>
      </p:sp>
      <p:sp>
        <p:nvSpPr>
          <p:cNvPr id="3" name="Content Placeholder 2"/>
          <p:cNvSpPr>
            <a:spLocks noGrp="1"/>
          </p:cNvSpPr>
          <p:nvPr>
            <p:ph sz="half" idx="1"/>
          </p:nvPr>
        </p:nvSpPr>
        <p:spPr>
          <a:xfrm>
            <a:off x="457200" y="1536192"/>
            <a:ext cx="7643192" cy="4269072"/>
          </a:xfr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de-DE" sz="1800" smtClean="0">
                <a:solidFill>
                  <a:schemeClr val="lt1"/>
                </a:solidFill>
                <a:latin typeface="Bell MT" panose="02020503060305020303" pitchFamily="18" charset="0"/>
              </a:defRPr>
            </a:lvl1pPr>
            <a:lvl2pPr>
              <a:defRPr lang="de-DE" sz="1800" smtClean="0">
                <a:solidFill>
                  <a:schemeClr val="lt1"/>
                </a:solidFill>
                <a:latin typeface="Bell MT" panose="02020503060305020303" pitchFamily="18" charset="0"/>
              </a:defRPr>
            </a:lvl2pPr>
            <a:lvl3pPr>
              <a:defRPr lang="de-DE" smtClean="0">
                <a:solidFill>
                  <a:schemeClr val="lt1"/>
                </a:solidFill>
                <a:latin typeface="Bell MT" panose="02020503060305020303" pitchFamily="18" charset="0"/>
              </a:defRPr>
            </a:lvl3pPr>
            <a:lvl4pPr>
              <a:defRPr lang="de-DE" sz="1800" smtClean="0">
                <a:solidFill>
                  <a:schemeClr val="lt1"/>
                </a:solidFill>
                <a:latin typeface="Bell MT" panose="02020503060305020303" pitchFamily="18" charset="0"/>
              </a:defRPr>
            </a:lvl4pPr>
            <a:lvl5pPr>
              <a:defRPr lang="en-US" sz="1800" dirty="0">
                <a:solidFill>
                  <a:schemeClr val="lt1"/>
                </a:solidFill>
                <a:latin typeface="Bell MT" panose="02020503060305020303" pitchFamily="18" charset="0"/>
              </a:defRPr>
            </a:lvl5pPr>
          </a:lstStyle>
          <a:p>
            <a:pPr marL="0" lvl="0" algn="ctr"/>
            <a:r>
              <a:rPr lang="de-DE" dirty="0" smtClean="0"/>
              <a:t>Textmasterformat bearbeiten</a:t>
            </a:r>
          </a:p>
          <a:p>
            <a:pPr marL="457200" lvl="1"/>
            <a:r>
              <a:rPr lang="de-DE" dirty="0" smtClean="0"/>
              <a:t>Zweite Ebene</a:t>
            </a:r>
          </a:p>
          <a:p>
            <a:pPr marL="914400" lvl="2"/>
            <a:r>
              <a:rPr lang="de-DE" dirty="0" smtClean="0"/>
              <a:t>Dritte Ebene</a:t>
            </a:r>
          </a:p>
          <a:p>
            <a:pPr marL="1371600" lvl="3"/>
            <a:r>
              <a:rPr lang="de-DE" dirty="0" smtClean="0"/>
              <a:t>Vierte Ebene</a:t>
            </a:r>
          </a:p>
          <a:p>
            <a:pPr marL="1828800" lvl="4"/>
            <a:r>
              <a:rPr lang="de-DE" dirty="0" smtClean="0"/>
              <a:t>Fünfte Ebene</a:t>
            </a:r>
            <a:endParaRPr lang="en-US" dirty="0"/>
          </a:p>
        </p:txBody>
      </p:sp>
      <p:sp>
        <p:nvSpPr>
          <p:cNvPr id="5" name="Date Placeholder 4"/>
          <p:cNvSpPr>
            <a:spLocks noGrp="1"/>
          </p:cNvSpPr>
          <p:nvPr>
            <p:ph type="dt" sz="half" idx="10"/>
          </p:nvPr>
        </p:nvSpPr>
        <p:spPr/>
        <p:txBody>
          <a:bodyPr/>
          <a:lstStyle/>
          <a:p>
            <a:fld id="{6AC46101-53AB-4FD4-92E4-517D5BEEC649}" type="datetimeFigureOut">
              <a:rPr lang="de-DE" smtClean="0"/>
              <a:pPr/>
              <a:t>12.01.2016</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9234C6B5-DC4F-44F8-981D-722DFFE5CA8E}" type="slidenum">
              <a:rPr lang="de-DE" smtClean="0"/>
              <a:pPr/>
              <a:t>‹Nr.›</a:t>
            </a:fld>
            <a:endParaRPr lang="de-DE"/>
          </a:p>
        </p:txBody>
      </p:sp>
      <p:pic>
        <p:nvPicPr>
          <p:cNvPr id="8" name="Picture 4" descr="C:\Users\schamei\AppData\Local\Microsoft\Windows\Temporary Internet Files\Content.IE5\ENUJ2WYZ\Logo Prometheus.jpg"/>
          <p:cNvPicPr>
            <a:picLocks noChangeAspect="1" noChangeArrowheads="1"/>
          </p:cNvPicPr>
          <p:nvPr userDrawn="1"/>
        </p:nvPicPr>
        <p:blipFill>
          <a:blip r:embed="rId2" cstate="print">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a:stretch>
            <a:fillRect/>
          </a:stretch>
        </p:blipFill>
        <p:spPr bwMode="auto">
          <a:xfrm>
            <a:off x="3275856" y="6117100"/>
            <a:ext cx="2106192" cy="696275"/>
          </a:xfrm>
          <a:prstGeom prst="rect">
            <a:avLst/>
          </a:prstGeom>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pic>
      <p:cxnSp>
        <p:nvCxnSpPr>
          <p:cNvPr id="11" name="Gerade Verbindung 10"/>
          <p:cNvCxnSpPr/>
          <p:nvPr userDrawn="1"/>
        </p:nvCxnSpPr>
        <p:spPr>
          <a:xfrm>
            <a:off x="611560" y="6117100"/>
            <a:ext cx="734481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423008770"/>
      </p:ext>
    </p:extLst>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2_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lumMod val="50000"/>
                    <a:lumOff val="50000"/>
                  </a:schemeClr>
                </a:solidFill>
              </a:defRPr>
            </a:lvl1pPr>
          </a:lstStyle>
          <a:p>
            <a:r>
              <a:rPr lang="de-DE" dirty="0" smtClean="0"/>
              <a:t>Titelmasterformat durch Klicken bearbeiten</a:t>
            </a:r>
            <a:endParaRPr lang="en-US" dirty="0"/>
          </a:p>
        </p:txBody>
      </p:sp>
      <p:sp>
        <p:nvSpPr>
          <p:cNvPr id="3" name="Content Placeholder 2"/>
          <p:cNvSpPr>
            <a:spLocks noGrp="1"/>
          </p:cNvSpPr>
          <p:nvPr>
            <p:ph sz="half" idx="1"/>
          </p:nvPr>
        </p:nvSpPr>
        <p:spPr>
          <a:xfrm>
            <a:off x="457200" y="1536192"/>
            <a:ext cx="7643192" cy="4269072"/>
          </a:xfr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de-DE" sz="1800" smtClean="0">
                <a:solidFill>
                  <a:schemeClr val="lt1"/>
                </a:solidFill>
                <a:latin typeface="Bell MT" panose="02020503060305020303" pitchFamily="18" charset="0"/>
              </a:defRPr>
            </a:lvl1pPr>
            <a:lvl2pPr>
              <a:defRPr lang="de-DE" sz="1800" smtClean="0">
                <a:solidFill>
                  <a:schemeClr val="lt1"/>
                </a:solidFill>
                <a:latin typeface="Bell MT" panose="02020503060305020303" pitchFamily="18" charset="0"/>
              </a:defRPr>
            </a:lvl2pPr>
            <a:lvl3pPr>
              <a:defRPr lang="de-DE" smtClean="0">
                <a:solidFill>
                  <a:schemeClr val="lt1"/>
                </a:solidFill>
                <a:latin typeface="Bell MT" panose="02020503060305020303" pitchFamily="18" charset="0"/>
              </a:defRPr>
            </a:lvl3pPr>
            <a:lvl4pPr>
              <a:defRPr lang="de-DE" sz="1800" smtClean="0">
                <a:solidFill>
                  <a:schemeClr val="lt1"/>
                </a:solidFill>
                <a:latin typeface="Bell MT" panose="02020503060305020303" pitchFamily="18" charset="0"/>
              </a:defRPr>
            </a:lvl4pPr>
            <a:lvl5pPr>
              <a:defRPr lang="en-US" sz="1800" dirty="0">
                <a:solidFill>
                  <a:schemeClr val="lt1"/>
                </a:solidFill>
                <a:latin typeface="Bell MT" panose="02020503060305020303" pitchFamily="18" charset="0"/>
              </a:defRPr>
            </a:lvl5pPr>
          </a:lstStyle>
          <a:p>
            <a:pPr marL="0" lvl="0" algn="ctr"/>
            <a:r>
              <a:rPr lang="de-DE" dirty="0" smtClean="0"/>
              <a:t>Textmasterformat bearbeiten</a:t>
            </a:r>
          </a:p>
          <a:p>
            <a:pPr marL="457200" lvl="1"/>
            <a:r>
              <a:rPr lang="de-DE" dirty="0" smtClean="0"/>
              <a:t>Zweite Ebene</a:t>
            </a:r>
          </a:p>
          <a:p>
            <a:pPr marL="914400" lvl="2"/>
            <a:r>
              <a:rPr lang="de-DE" dirty="0" smtClean="0"/>
              <a:t>Dritte Ebene</a:t>
            </a:r>
          </a:p>
          <a:p>
            <a:pPr marL="1371600" lvl="3"/>
            <a:r>
              <a:rPr lang="de-DE" dirty="0" smtClean="0"/>
              <a:t>Vierte Ebene</a:t>
            </a:r>
          </a:p>
          <a:p>
            <a:pPr marL="1828800" lvl="4"/>
            <a:r>
              <a:rPr lang="de-DE" dirty="0" smtClean="0"/>
              <a:t>Fünfte Ebene</a:t>
            </a:r>
            <a:endParaRPr lang="en-US" dirty="0"/>
          </a:p>
        </p:txBody>
      </p:sp>
      <p:sp>
        <p:nvSpPr>
          <p:cNvPr id="5" name="Date Placeholder 4"/>
          <p:cNvSpPr>
            <a:spLocks noGrp="1"/>
          </p:cNvSpPr>
          <p:nvPr>
            <p:ph type="dt" sz="half" idx="10"/>
          </p:nvPr>
        </p:nvSpPr>
        <p:spPr/>
        <p:txBody>
          <a:bodyPr/>
          <a:lstStyle/>
          <a:p>
            <a:fld id="{6AC46101-53AB-4FD4-92E4-517D5BEEC649}" type="datetimeFigureOut">
              <a:rPr lang="de-DE" smtClean="0"/>
              <a:pPr/>
              <a:t>12.01.2016</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9234C6B5-DC4F-44F8-981D-722DFFE5CA8E}" type="slidenum">
              <a:rPr lang="de-DE" smtClean="0"/>
              <a:pPr/>
              <a:t>‹Nr.›</a:t>
            </a:fld>
            <a:endParaRPr lang="de-DE"/>
          </a:p>
        </p:txBody>
      </p:sp>
      <p:pic>
        <p:nvPicPr>
          <p:cNvPr id="8" name="Picture 4" descr="C:\Users\schamei\AppData\Local\Microsoft\Windows\Temporary Internet Files\Content.IE5\ENUJ2WYZ\Logo Prometheus.jpg"/>
          <p:cNvPicPr>
            <a:picLocks noChangeAspect="1" noChangeArrowheads="1"/>
          </p:cNvPicPr>
          <p:nvPr userDrawn="1"/>
        </p:nvPicPr>
        <p:blipFill>
          <a:blip r:embed="rId2" cstate="print">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a:stretch>
            <a:fillRect/>
          </a:stretch>
        </p:blipFill>
        <p:spPr bwMode="auto">
          <a:xfrm>
            <a:off x="3275856" y="6117100"/>
            <a:ext cx="2106192" cy="696275"/>
          </a:xfrm>
          <a:prstGeom prst="rect">
            <a:avLst/>
          </a:prstGeom>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pic>
      <p:cxnSp>
        <p:nvCxnSpPr>
          <p:cNvPr id="11" name="Gerade Verbindung 10"/>
          <p:cNvCxnSpPr/>
          <p:nvPr userDrawn="1"/>
        </p:nvCxnSpPr>
        <p:spPr>
          <a:xfrm>
            <a:off x="611560" y="6117100"/>
            <a:ext cx="734481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741257582"/>
      </p:ext>
    </p:extLst>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3_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lumMod val="50000"/>
                    <a:lumOff val="50000"/>
                  </a:schemeClr>
                </a:solidFill>
              </a:defRPr>
            </a:lvl1pPr>
          </a:lstStyle>
          <a:p>
            <a:r>
              <a:rPr lang="de-DE" dirty="0" smtClean="0"/>
              <a:t>Titelmasterformat durch Klicken bearbeiten</a:t>
            </a:r>
            <a:endParaRPr lang="en-US" dirty="0"/>
          </a:p>
        </p:txBody>
      </p:sp>
      <p:sp>
        <p:nvSpPr>
          <p:cNvPr id="3" name="Content Placeholder 2"/>
          <p:cNvSpPr>
            <a:spLocks noGrp="1"/>
          </p:cNvSpPr>
          <p:nvPr>
            <p:ph sz="half" idx="1"/>
          </p:nvPr>
        </p:nvSpPr>
        <p:spPr>
          <a:xfrm>
            <a:off x="457200" y="1536192"/>
            <a:ext cx="3657600" cy="4269072"/>
          </a:xfr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de-DE" sz="1800" smtClean="0">
                <a:solidFill>
                  <a:schemeClr val="tx1"/>
                </a:solidFill>
                <a:latin typeface="Bell MT" panose="02020503060305020303" pitchFamily="18" charset="0"/>
              </a:defRPr>
            </a:lvl1pPr>
            <a:lvl2pPr>
              <a:defRPr lang="de-DE" sz="1800" smtClean="0">
                <a:solidFill>
                  <a:schemeClr val="tx1"/>
                </a:solidFill>
                <a:latin typeface="Bell MT" panose="02020503060305020303" pitchFamily="18" charset="0"/>
              </a:defRPr>
            </a:lvl2pPr>
            <a:lvl3pPr>
              <a:defRPr lang="de-DE" smtClean="0">
                <a:solidFill>
                  <a:schemeClr val="tx1"/>
                </a:solidFill>
                <a:latin typeface="Bell MT" panose="02020503060305020303" pitchFamily="18" charset="0"/>
              </a:defRPr>
            </a:lvl3pPr>
            <a:lvl4pPr>
              <a:defRPr lang="de-DE" sz="1800" smtClean="0">
                <a:solidFill>
                  <a:schemeClr val="tx1"/>
                </a:solidFill>
                <a:latin typeface="Bell MT" panose="02020503060305020303" pitchFamily="18" charset="0"/>
              </a:defRPr>
            </a:lvl4pPr>
            <a:lvl5pPr>
              <a:defRPr lang="en-US" sz="1800" dirty="0">
                <a:solidFill>
                  <a:schemeClr val="tx1"/>
                </a:solidFill>
                <a:latin typeface="Bell MT" panose="02020503060305020303" pitchFamily="18" charset="0"/>
              </a:defRPr>
            </a:lvl5pPr>
          </a:lstStyle>
          <a:p>
            <a:pPr marL="0" lvl="0" algn="ctr"/>
            <a:r>
              <a:rPr lang="de-DE" dirty="0" smtClean="0"/>
              <a:t>Textmasterformat bearbeiten</a:t>
            </a:r>
          </a:p>
          <a:p>
            <a:pPr marL="457200" lvl="1"/>
            <a:r>
              <a:rPr lang="de-DE" dirty="0" smtClean="0"/>
              <a:t>Zweite Ebene</a:t>
            </a:r>
          </a:p>
          <a:p>
            <a:pPr marL="914400" lvl="2"/>
            <a:r>
              <a:rPr lang="de-DE" dirty="0" smtClean="0"/>
              <a:t>Dritte Ebene</a:t>
            </a:r>
          </a:p>
          <a:p>
            <a:pPr marL="1371600" lvl="3"/>
            <a:r>
              <a:rPr lang="de-DE" dirty="0" smtClean="0"/>
              <a:t>Vierte Ebene</a:t>
            </a:r>
          </a:p>
          <a:p>
            <a:pPr marL="1828800" lvl="4"/>
            <a:r>
              <a:rPr lang="de-DE" dirty="0" smtClean="0"/>
              <a:t>Fünfte Ebene</a:t>
            </a:r>
            <a:endParaRPr lang="en-US" dirty="0"/>
          </a:p>
        </p:txBody>
      </p:sp>
      <p:sp>
        <p:nvSpPr>
          <p:cNvPr id="4" name="Content Placeholder 3"/>
          <p:cNvSpPr>
            <a:spLocks noGrp="1"/>
          </p:cNvSpPr>
          <p:nvPr>
            <p:ph sz="half" idx="2"/>
          </p:nvPr>
        </p:nvSpPr>
        <p:spPr>
          <a:xfrm>
            <a:off x="4419600" y="1536192"/>
            <a:ext cx="3657600" cy="4269072"/>
          </a:xfr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defRPr lang="de-DE" sz="1800" dirty="0" smtClean="0">
                <a:solidFill>
                  <a:schemeClr val="tx1"/>
                </a:solidFill>
                <a:latin typeface="Bell MT" panose="02020503060305020303" pitchFamily="18" charset="0"/>
              </a:defRPr>
            </a:lvl1pPr>
            <a:lvl2pPr>
              <a:defRPr lang="de-DE" sz="1800" dirty="0" smtClean="0">
                <a:solidFill>
                  <a:schemeClr val="tx1"/>
                </a:solidFill>
                <a:latin typeface="Bell MT" panose="02020503060305020303" pitchFamily="18" charset="0"/>
              </a:defRPr>
            </a:lvl2pPr>
            <a:lvl3pPr>
              <a:defRPr lang="de-DE" dirty="0" smtClean="0">
                <a:solidFill>
                  <a:schemeClr val="tx1"/>
                </a:solidFill>
                <a:latin typeface="Bell MT" panose="02020503060305020303" pitchFamily="18" charset="0"/>
              </a:defRPr>
            </a:lvl3pPr>
            <a:lvl4pPr>
              <a:defRPr lang="de-DE" sz="1800" dirty="0" smtClean="0">
                <a:solidFill>
                  <a:schemeClr val="tx1"/>
                </a:solidFill>
                <a:latin typeface="Bell MT" panose="02020503060305020303" pitchFamily="18" charset="0"/>
              </a:defRPr>
            </a:lvl4pPr>
            <a:lvl5pPr>
              <a:defRPr lang="en-US" sz="1800" dirty="0">
                <a:solidFill>
                  <a:schemeClr val="tx1"/>
                </a:solidFill>
                <a:latin typeface="Bell MT" panose="02020503060305020303" pitchFamily="18" charset="0"/>
              </a:defRPr>
            </a:lvl5pPr>
          </a:lstStyle>
          <a:p>
            <a:pPr marL="0" lvl="0" algn="ctr"/>
            <a:r>
              <a:rPr lang="de-DE" dirty="0" smtClean="0"/>
              <a:t>Textmasterformat bearbeiten</a:t>
            </a:r>
          </a:p>
          <a:p>
            <a:pPr marL="457200" lvl="1"/>
            <a:r>
              <a:rPr lang="de-DE" dirty="0" smtClean="0"/>
              <a:t>Zweite Ebene</a:t>
            </a:r>
          </a:p>
          <a:p>
            <a:pPr marL="914400" lvl="2"/>
            <a:r>
              <a:rPr lang="de-DE" dirty="0" smtClean="0"/>
              <a:t>Dritte Ebene</a:t>
            </a:r>
          </a:p>
          <a:p>
            <a:pPr marL="1371600" lvl="3"/>
            <a:r>
              <a:rPr lang="de-DE" dirty="0" smtClean="0"/>
              <a:t>Vierte Ebene</a:t>
            </a:r>
          </a:p>
          <a:p>
            <a:pPr marL="1828800" lvl="4"/>
            <a:r>
              <a:rPr lang="de-DE" dirty="0" smtClean="0"/>
              <a:t>Fünfte Ebene</a:t>
            </a:r>
            <a:endParaRPr lang="en-US" dirty="0"/>
          </a:p>
        </p:txBody>
      </p:sp>
      <p:sp>
        <p:nvSpPr>
          <p:cNvPr id="5" name="Date Placeholder 4"/>
          <p:cNvSpPr>
            <a:spLocks noGrp="1"/>
          </p:cNvSpPr>
          <p:nvPr>
            <p:ph type="dt" sz="half" idx="10"/>
          </p:nvPr>
        </p:nvSpPr>
        <p:spPr/>
        <p:txBody>
          <a:bodyPr/>
          <a:lstStyle/>
          <a:p>
            <a:fld id="{6AC46101-53AB-4FD4-92E4-517D5BEEC649}" type="datetimeFigureOut">
              <a:rPr lang="de-DE" smtClean="0"/>
              <a:pPr/>
              <a:t>12.01.2016</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9234C6B5-DC4F-44F8-981D-722DFFE5CA8E}" type="slidenum">
              <a:rPr lang="de-DE" smtClean="0"/>
              <a:pPr/>
              <a:t>‹Nr.›</a:t>
            </a:fld>
            <a:endParaRPr lang="de-DE"/>
          </a:p>
        </p:txBody>
      </p:sp>
      <p:pic>
        <p:nvPicPr>
          <p:cNvPr id="8" name="Picture 4" descr="C:\Users\schamei\AppData\Local\Microsoft\Windows\Temporary Internet Files\Content.IE5\ENUJ2WYZ\Logo Prometheus.jpg"/>
          <p:cNvPicPr>
            <a:picLocks noChangeAspect="1" noChangeArrowheads="1"/>
          </p:cNvPicPr>
          <p:nvPr userDrawn="1"/>
        </p:nvPicPr>
        <p:blipFill>
          <a:blip r:embed="rId2" cstate="print">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a:stretch>
            <a:fillRect/>
          </a:stretch>
        </p:blipFill>
        <p:spPr bwMode="auto">
          <a:xfrm>
            <a:off x="3275856" y="6117100"/>
            <a:ext cx="2106192" cy="696275"/>
          </a:xfrm>
          <a:prstGeom prst="rect">
            <a:avLst/>
          </a:prstGeom>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pic>
      <p:cxnSp>
        <p:nvCxnSpPr>
          <p:cNvPr id="11" name="Gerade Verbindung 10"/>
          <p:cNvCxnSpPr/>
          <p:nvPr userDrawn="1"/>
        </p:nvCxnSpPr>
        <p:spPr>
          <a:xfrm>
            <a:off x="611560" y="6117100"/>
            <a:ext cx="734481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756304388"/>
      </p:ext>
    </p:extLst>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4_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lumMod val="50000"/>
                    <a:lumOff val="50000"/>
                  </a:schemeClr>
                </a:solidFill>
              </a:defRPr>
            </a:lvl1pPr>
          </a:lstStyle>
          <a:p>
            <a:r>
              <a:rPr lang="de-DE" dirty="0" smtClean="0"/>
              <a:t>Titelmasterformat durch Klicken bearbeiten</a:t>
            </a:r>
            <a:endParaRPr lang="en-US" dirty="0"/>
          </a:p>
        </p:txBody>
      </p:sp>
      <p:sp>
        <p:nvSpPr>
          <p:cNvPr id="3" name="Content Placeholder 2"/>
          <p:cNvSpPr>
            <a:spLocks noGrp="1"/>
          </p:cNvSpPr>
          <p:nvPr>
            <p:ph sz="half" idx="1"/>
          </p:nvPr>
        </p:nvSpPr>
        <p:spPr>
          <a:xfrm>
            <a:off x="457200" y="1536192"/>
            <a:ext cx="7643192" cy="4269072"/>
          </a:xfr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de-DE" sz="1800" smtClean="0">
                <a:solidFill>
                  <a:schemeClr val="tx1"/>
                </a:solidFill>
                <a:latin typeface="Bell MT" panose="02020503060305020303" pitchFamily="18" charset="0"/>
              </a:defRPr>
            </a:lvl1pPr>
            <a:lvl2pPr>
              <a:defRPr lang="de-DE" sz="1800" smtClean="0">
                <a:solidFill>
                  <a:schemeClr val="tx1"/>
                </a:solidFill>
                <a:latin typeface="Bell MT" panose="02020503060305020303" pitchFamily="18" charset="0"/>
              </a:defRPr>
            </a:lvl2pPr>
            <a:lvl3pPr>
              <a:defRPr lang="de-DE" smtClean="0">
                <a:solidFill>
                  <a:schemeClr val="tx1"/>
                </a:solidFill>
                <a:latin typeface="Bell MT" panose="02020503060305020303" pitchFamily="18" charset="0"/>
              </a:defRPr>
            </a:lvl3pPr>
            <a:lvl4pPr>
              <a:defRPr lang="de-DE" sz="1800" smtClean="0">
                <a:solidFill>
                  <a:schemeClr val="tx1"/>
                </a:solidFill>
                <a:latin typeface="Bell MT" panose="02020503060305020303" pitchFamily="18" charset="0"/>
              </a:defRPr>
            </a:lvl4pPr>
            <a:lvl5pPr>
              <a:defRPr lang="en-US" sz="1800" dirty="0">
                <a:solidFill>
                  <a:schemeClr val="tx1"/>
                </a:solidFill>
                <a:latin typeface="Bell MT" panose="02020503060305020303" pitchFamily="18" charset="0"/>
              </a:defRPr>
            </a:lvl5pPr>
          </a:lstStyle>
          <a:p>
            <a:pPr marL="0" lvl="0" algn="ctr"/>
            <a:r>
              <a:rPr lang="de-DE" dirty="0" smtClean="0"/>
              <a:t>Textmasterformat bearbeiten</a:t>
            </a:r>
          </a:p>
          <a:p>
            <a:pPr marL="457200" lvl="1"/>
            <a:r>
              <a:rPr lang="de-DE" dirty="0" smtClean="0"/>
              <a:t>Zweite Ebene</a:t>
            </a:r>
          </a:p>
          <a:p>
            <a:pPr marL="914400" lvl="2"/>
            <a:r>
              <a:rPr lang="de-DE" dirty="0" smtClean="0"/>
              <a:t>Dritte Ebene</a:t>
            </a:r>
          </a:p>
          <a:p>
            <a:pPr marL="1371600" lvl="3"/>
            <a:r>
              <a:rPr lang="de-DE" dirty="0" smtClean="0"/>
              <a:t>Vierte Ebene</a:t>
            </a:r>
          </a:p>
          <a:p>
            <a:pPr marL="1828800" lvl="4"/>
            <a:r>
              <a:rPr lang="de-DE" dirty="0" smtClean="0"/>
              <a:t>Fünfte Ebene</a:t>
            </a:r>
            <a:endParaRPr lang="en-US" dirty="0"/>
          </a:p>
        </p:txBody>
      </p:sp>
      <p:sp>
        <p:nvSpPr>
          <p:cNvPr id="5" name="Date Placeholder 4"/>
          <p:cNvSpPr>
            <a:spLocks noGrp="1"/>
          </p:cNvSpPr>
          <p:nvPr>
            <p:ph type="dt" sz="half" idx="10"/>
          </p:nvPr>
        </p:nvSpPr>
        <p:spPr/>
        <p:txBody>
          <a:bodyPr/>
          <a:lstStyle/>
          <a:p>
            <a:fld id="{6AC46101-53AB-4FD4-92E4-517D5BEEC649}" type="datetimeFigureOut">
              <a:rPr lang="de-DE" smtClean="0"/>
              <a:pPr/>
              <a:t>12.01.2016</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9234C6B5-DC4F-44F8-981D-722DFFE5CA8E}" type="slidenum">
              <a:rPr lang="de-DE" smtClean="0"/>
              <a:pPr/>
              <a:t>‹Nr.›</a:t>
            </a:fld>
            <a:endParaRPr lang="de-DE"/>
          </a:p>
        </p:txBody>
      </p:sp>
      <p:pic>
        <p:nvPicPr>
          <p:cNvPr id="8" name="Picture 4" descr="C:\Users\schamei\AppData\Local\Microsoft\Windows\Temporary Internet Files\Content.IE5\ENUJ2WYZ\Logo Prometheus.jpg"/>
          <p:cNvPicPr>
            <a:picLocks noChangeAspect="1" noChangeArrowheads="1"/>
          </p:cNvPicPr>
          <p:nvPr userDrawn="1"/>
        </p:nvPicPr>
        <p:blipFill>
          <a:blip r:embed="rId2" cstate="print">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a:stretch>
            <a:fillRect/>
          </a:stretch>
        </p:blipFill>
        <p:spPr bwMode="auto">
          <a:xfrm>
            <a:off x="3275856" y="6117100"/>
            <a:ext cx="2106192" cy="696275"/>
          </a:xfrm>
          <a:prstGeom prst="rect">
            <a:avLst/>
          </a:prstGeom>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pic>
      <p:cxnSp>
        <p:nvCxnSpPr>
          <p:cNvPr id="11" name="Gerade Verbindung 10"/>
          <p:cNvCxnSpPr/>
          <p:nvPr userDrawn="1"/>
        </p:nvCxnSpPr>
        <p:spPr>
          <a:xfrm>
            <a:off x="611560" y="6117100"/>
            <a:ext cx="734481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285885894"/>
      </p:ext>
    </p:extLst>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smtClean="0"/>
              <a:t>Titelmasterformat durch Klicken bearbeiten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Date Placeholder 6"/>
          <p:cNvSpPr>
            <a:spLocks noGrp="1"/>
          </p:cNvSpPr>
          <p:nvPr>
            <p:ph type="dt" sz="half" idx="10"/>
          </p:nvPr>
        </p:nvSpPr>
        <p:spPr/>
        <p:txBody>
          <a:bodyPr/>
          <a:lstStyle/>
          <a:p>
            <a:fld id="{6AC46101-53AB-4FD4-92E4-517D5BEEC649}" type="datetimeFigureOut">
              <a:rPr lang="de-DE" smtClean="0"/>
              <a:pPr/>
              <a:t>12.01.2016</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9234C6B5-DC4F-44F8-981D-722DFFE5CA8E}" type="slidenum">
              <a:rPr lang="de-DE" smtClean="0"/>
              <a:pPr/>
              <a:t>‹Nr.›</a:t>
            </a:fld>
            <a:endParaRPr lang="de-DE"/>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6.xml"/><Relationship Id="rId12" Type="http://schemas.openxmlformats.org/officeDocument/2006/relationships/slideLayout" Target="../slideLayouts/slideLayout27.xml"/><Relationship Id="rId13" Type="http://schemas.openxmlformats.org/officeDocument/2006/relationships/theme" Target="../theme/theme2.xml"/><Relationship Id="rId1" Type="http://schemas.openxmlformats.org/officeDocument/2006/relationships/slideLayout" Target="../slideLayouts/slideLayout16.xml"/><Relationship Id="rId2" Type="http://schemas.openxmlformats.org/officeDocument/2006/relationships/slideLayout" Target="../slideLayouts/slideLayout17.xml"/><Relationship Id="rId3" Type="http://schemas.openxmlformats.org/officeDocument/2006/relationships/slideLayout" Target="../slideLayouts/slideLayout18.xml"/><Relationship Id="rId4" Type="http://schemas.openxmlformats.org/officeDocument/2006/relationships/slideLayout" Target="../slideLayouts/slideLayout19.xml"/><Relationship Id="rId5" Type="http://schemas.openxmlformats.org/officeDocument/2006/relationships/slideLayout" Target="../slideLayouts/slideLayout20.xml"/><Relationship Id="rId6" Type="http://schemas.openxmlformats.org/officeDocument/2006/relationships/slideLayout" Target="../slideLayouts/slideLayout21.xml"/><Relationship Id="rId7" Type="http://schemas.openxmlformats.org/officeDocument/2006/relationships/slideLayout" Target="../slideLayouts/slideLayout22.xml"/><Relationship Id="rId8" Type="http://schemas.openxmlformats.org/officeDocument/2006/relationships/slideLayout" Target="../slideLayouts/slideLayout23.xml"/><Relationship Id="rId9" Type="http://schemas.openxmlformats.org/officeDocument/2006/relationships/slideLayout" Target="../slideLayouts/slideLayout24.xml"/><Relationship Id="rId10"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457200" y="1600200"/>
            <a:ext cx="7620000" cy="4349080"/>
          </a:xfrm>
          <a:prstGeom prst="rect">
            <a:avLst/>
          </a:prstGeom>
        </p:spPr>
        <p:txBody>
          <a:bodyPr vert="horz" lIns="91440" tIns="45720" rIns="91440" bIns="45720" rtlCol="0">
            <a:normAutofit/>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9234C6B5-DC4F-44F8-981D-722DFFE5CA8E}" type="slidenum">
              <a:rPr lang="de-DE" smtClean="0"/>
              <a:pPr/>
              <a:t>‹Nr.›</a:t>
            </a:fld>
            <a:endParaRPr lang="de-DE"/>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de-DE"/>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6AC46101-53AB-4FD4-92E4-517D5BEEC649}" type="datetimeFigureOut">
              <a:rPr lang="de-DE" smtClean="0"/>
              <a:pPr/>
              <a:t>12.01.2016</a:t>
            </a:fld>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72" r:id="rId5"/>
    <p:sldLayoutId id="2147483673" r:id="rId6"/>
    <p:sldLayoutId id="2147483674" r:id="rId7"/>
    <p:sldLayoutId id="2147483675" r:id="rId8"/>
    <p:sldLayoutId id="2147483665" r:id="rId9"/>
    <p:sldLayoutId id="2147483666" r:id="rId10"/>
    <p:sldLayoutId id="2147483667" r:id="rId11"/>
    <p:sldLayoutId id="2147483668" r:id="rId12"/>
    <p:sldLayoutId id="2147483669" r:id="rId13"/>
    <p:sldLayoutId id="2147483670" r:id="rId14"/>
    <p:sldLayoutId id="2147483671" r:id="rId15"/>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tx1">
            <a:lumMod val="75000"/>
            <a:lumOff val="25000"/>
          </a:schemeClr>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tx2">
            <a:lumMod val="60000"/>
            <a:lumOff val="40000"/>
          </a:schemeClr>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1">
            <a:lumMod val="50000"/>
          </a:schemeClr>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DCFA4F-4002-4A82-BE7A-FF3A7C3973A7}" type="datetimeFigureOut">
              <a:rPr lang="de-DE" smtClean="0"/>
              <a:pPr/>
              <a:t>12.01.2016</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DB4543-2E60-4B0E-8A0C-842B73E73057}" type="slidenum">
              <a:rPr lang="de-DE" smtClean="0"/>
              <a:pPr/>
              <a:t>‹Nr.›</a:t>
            </a:fld>
            <a:endParaRPr lang="de-DE"/>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303160468"/>
      </p:ext>
    </p:extLst>
  </p:cSld>
  <p:clrMap bg1="lt1" tx1="dk1" bg2="lt2" tx2="dk2" accent1="accent1" accent2="accent2" accent3="accent3" accent4="accent4" accent5="accent5" accent6="accent6" hlink="hlink" folHlink="folHlink"/>
  <p:sldLayoutIdLst>
    <p:sldLayoutId id="2147483688"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6.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 Id="rId3" Type="http://schemas.openxmlformats.org/officeDocument/2006/relationships/chart" Target="../charts/char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905000"/>
            <a:ext cx="7543800" cy="2593975"/>
          </a:xfrm>
        </p:spPr>
        <p:txBody>
          <a:bodyPr/>
          <a:lstStyle/>
          <a:p>
            <a:pPr>
              <a:spcAft>
                <a:spcPts val="1800"/>
              </a:spcAft>
            </a:pPr>
            <a:r>
              <a:rPr lang="de-DE" sz="4800" dirty="0" smtClean="0"/>
              <a:t/>
            </a:r>
            <a:br>
              <a:rPr lang="de-DE" sz="4800" dirty="0" smtClean="0"/>
            </a:br>
            <a:r>
              <a:rPr lang="de-DE" sz="4800" dirty="0" smtClean="0"/>
              <a:t/>
            </a:r>
            <a:br>
              <a:rPr lang="de-DE" sz="4800" dirty="0" smtClean="0"/>
            </a:br>
            <a:r>
              <a:rPr lang="de-DE" sz="4800" dirty="0" smtClean="0"/>
              <a:t/>
            </a:r>
            <a:br>
              <a:rPr lang="de-DE" sz="4800" dirty="0" smtClean="0"/>
            </a:br>
            <a:r>
              <a:rPr lang="de-DE" sz="1800" dirty="0" smtClean="0">
                <a:solidFill>
                  <a:schemeClr val="accent1"/>
                </a:solidFill>
              </a:rPr>
              <a:t/>
            </a:r>
            <a:br>
              <a:rPr lang="de-DE" sz="1800" dirty="0" smtClean="0">
                <a:solidFill>
                  <a:schemeClr val="accent1"/>
                </a:solidFill>
              </a:rPr>
            </a:br>
            <a:r>
              <a:rPr lang="de-DE" sz="4800" dirty="0" smtClean="0">
                <a:solidFill>
                  <a:schemeClr val="accent1"/>
                </a:solidFill>
              </a:rPr>
              <a:t>Blick über den Tellerrand – die Situation in Deutschland</a:t>
            </a:r>
            <a:endParaRPr lang="de-DE" sz="3500" dirty="0">
              <a:solidFill>
                <a:schemeClr val="accent1"/>
              </a:solidFill>
            </a:endParaRPr>
          </a:p>
        </p:txBody>
      </p:sp>
      <p:sp>
        <p:nvSpPr>
          <p:cNvPr id="3" name="Untertitel 2"/>
          <p:cNvSpPr>
            <a:spLocks noGrp="1"/>
          </p:cNvSpPr>
          <p:nvPr>
            <p:ph type="subTitle" idx="1"/>
          </p:nvPr>
        </p:nvSpPr>
        <p:spPr/>
        <p:txBody>
          <a:bodyPr/>
          <a:lstStyle/>
          <a:p>
            <a:r>
              <a:rPr lang="de-DE" dirty="0" smtClean="0"/>
              <a:t>Frank Schäffler</a:t>
            </a:r>
            <a:endParaRPr lang="de-DE" dirty="0"/>
          </a:p>
        </p:txBody>
      </p:sp>
      <p:sp>
        <p:nvSpPr>
          <p:cNvPr id="5" name="Textfeld 4"/>
          <p:cNvSpPr txBox="1"/>
          <p:nvPr/>
        </p:nvSpPr>
        <p:spPr>
          <a:xfrm>
            <a:off x="762000" y="762000"/>
            <a:ext cx="6629400" cy="707886"/>
          </a:xfrm>
          <a:prstGeom prst="rect">
            <a:avLst/>
          </a:prstGeom>
          <a:noFill/>
        </p:spPr>
        <p:txBody>
          <a:bodyPr wrap="square" rtlCol="0">
            <a:spAutoFit/>
          </a:bodyPr>
          <a:lstStyle/>
          <a:p>
            <a:r>
              <a:rPr lang="de-DE" sz="2000" i="1" dirty="0" smtClean="0">
                <a:latin typeface="+mj-lt"/>
              </a:rPr>
              <a:t>67. Gewerbliche Winterkonferenz des Schweizer Gewerbeverbandes, Klosters	</a:t>
            </a:r>
            <a:endParaRPr lang="de-DE" sz="2000" i="1" dirty="0">
              <a:latin typeface="+mj-lt"/>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7327600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feld 3"/>
          <p:cNvSpPr txBox="1"/>
          <p:nvPr/>
        </p:nvSpPr>
        <p:spPr>
          <a:xfrm>
            <a:off x="914400" y="838200"/>
            <a:ext cx="6324600" cy="4124205"/>
          </a:xfrm>
          <a:prstGeom prst="rect">
            <a:avLst/>
          </a:prstGeom>
          <a:noFill/>
        </p:spPr>
        <p:txBody>
          <a:bodyPr wrap="square" rtlCol="0">
            <a:spAutoFit/>
          </a:bodyPr>
          <a:lstStyle/>
          <a:p>
            <a:r>
              <a:rPr lang="de-DE" sz="2200" i="1" dirty="0" smtClean="0">
                <a:solidFill>
                  <a:schemeClr val="accent6"/>
                </a:solidFill>
              </a:rPr>
              <a:t>„Denn was gespart und </a:t>
            </a:r>
            <a:r>
              <a:rPr lang="de-DE" sz="2200" i="1" dirty="0" smtClean="0">
                <a:solidFill>
                  <a:schemeClr val="accent6"/>
                </a:solidFill>
              </a:rPr>
              <a:t>fest angelegt wird, zahlt künftig Einkommensteuer von den Zinsen oder Gewinnen, die es bringt, trotzdem dass es bereits als Kapital besteuert worden ist. </a:t>
            </a:r>
          </a:p>
          <a:p>
            <a:endParaRPr lang="de-DE" sz="1000" i="1" dirty="0" smtClean="0">
              <a:solidFill>
                <a:schemeClr val="accent6"/>
              </a:solidFill>
            </a:endParaRPr>
          </a:p>
          <a:p>
            <a:r>
              <a:rPr lang="de-DE" sz="2200" i="1" dirty="0" smtClean="0">
                <a:solidFill>
                  <a:schemeClr val="accent6"/>
                </a:solidFill>
              </a:rPr>
              <a:t>Wenn daher Ersparnisse von der Einkommensteuer nicht ausgenommen werden, werden die Steuerzahler von dem, was sie sparen, doppelt, und dagegen nur einmal von dem was sie ausgeben, besteuert.</a:t>
            </a:r>
          </a:p>
          <a:p>
            <a:endParaRPr lang="de-DE" sz="1000" i="1" dirty="0" smtClean="0">
              <a:solidFill>
                <a:schemeClr val="accent6"/>
              </a:solidFill>
            </a:endParaRPr>
          </a:p>
          <a:p>
            <a:r>
              <a:rPr lang="de-DE" sz="2200" i="1" dirty="0" smtClean="0">
                <a:solidFill>
                  <a:schemeClr val="accent6"/>
                </a:solidFill>
              </a:rPr>
              <a:t>Der so zum Nachteile der Vorsorglichkeit und der Wirtschaftlichkeit geschaffene Unterschied ist nicht nur unpolitisch, sonder auch ungerecht.“</a:t>
            </a:r>
            <a:endParaRPr lang="de-DE" sz="2200" i="1" dirty="0">
              <a:solidFill>
                <a:schemeClr val="accent6"/>
              </a:solidFill>
            </a:endParaRPr>
          </a:p>
        </p:txBody>
      </p:sp>
      <p:sp>
        <p:nvSpPr>
          <p:cNvPr id="5" name="Textfeld 4"/>
          <p:cNvSpPr txBox="1"/>
          <p:nvPr/>
        </p:nvSpPr>
        <p:spPr>
          <a:xfrm>
            <a:off x="4419600" y="5742801"/>
            <a:ext cx="3581400" cy="276999"/>
          </a:xfrm>
          <a:prstGeom prst="rect">
            <a:avLst/>
          </a:prstGeom>
          <a:noFill/>
        </p:spPr>
        <p:txBody>
          <a:bodyPr wrap="square" rtlCol="0">
            <a:spAutoFit/>
          </a:bodyPr>
          <a:lstStyle/>
          <a:p>
            <a:r>
              <a:rPr lang="de-DE" sz="1200" dirty="0" smtClean="0"/>
              <a:t>John Stuart </a:t>
            </a:r>
            <a:r>
              <a:rPr lang="de-DE" sz="1200" dirty="0" err="1" smtClean="0"/>
              <a:t>Mill</a:t>
            </a:r>
            <a:r>
              <a:rPr lang="de-DE" sz="1200" dirty="0" smtClean="0"/>
              <a:t>, </a:t>
            </a:r>
            <a:r>
              <a:rPr lang="de-DE" sz="1200" dirty="0" err="1" smtClean="0"/>
              <a:t>Principals</a:t>
            </a:r>
            <a:r>
              <a:rPr lang="de-DE" sz="1200" dirty="0" smtClean="0"/>
              <a:t> of </a:t>
            </a:r>
            <a:r>
              <a:rPr lang="de-DE" sz="1200" dirty="0" err="1" smtClean="0"/>
              <a:t>Political</a:t>
            </a:r>
            <a:r>
              <a:rPr lang="de-DE" sz="1200" dirty="0" smtClean="0"/>
              <a:t> Economy</a:t>
            </a:r>
            <a:endParaRPr lang="de-DE" sz="12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3520610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feld 3"/>
          <p:cNvSpPr txBox="1"/>
          <p:nvPr/>
        </p:nvSpPr>
        <p:spPr>
          <a:xfrm>
            <a:off x="838200" y="4659630"/>
            <a:ext cx="6324600" cy="1969770"/>
          </a:xfrm>
          <a:prstGeom prst="rect">
            <a:avLst/>
          </a:prstGeom>
          <a:noFill/>
        </p:spPr>
        <p:txBody>
          <a:bodyPr wrap="square" rtlCol="0">
            <a:spAutoFit/>
          </a:bodyPr>
          <a:lstStyle/>
          <a:p>
            <a:r>
              <a:rPr lang="de-DE" sz="2000" i="1" dirty="0" smtClean="0">
                <a:solidFill>
                  <a:schemeClr val="accent6"/>
                </a:solidFill>
              </a:rPr>
              <a:t>		</a:t>
            </a:r>
          </a:p>
          <a:p>
            <a:endParaRPr lang="de-DE" sz="1200" i="1" dirty="0" smtClean="0">
              <a:solidFill>
                <a:schemeClr val="accent6"/>
              </a:solidFill>
            </a:endParaRPr>
          </a:p>
          <a:p>
            <a:r>
              <a:rPr lang="de-DE" sz="2400" i="1" dirty="0" smtClean="0">
                <a:solidFill>
                  <a:schemeClr val="accent6"/>
                </a:solidFill>
              </a:rPr>
              <a:t>Der Sparer zahlt also nicht 25 % Steuern, sondern 44 %!</a:t>
            </a:r>
            <a:endParaRPr lang="de-DE" sz="2400" i="1" dirty="0" smtClean="0">
              <a:solidFill>
                <a:schemeClr val="accent6"/>
              </a:solidFill>
            </a:endParaRPr>
          </a:p>
          <a:p>
            <a:endParaRPr lang="de-DE" sz="2000" i="1" dirty="0" smtClean="0">
              <a:solidFill>
                <a:schemeClr val="accent6"/>
              </a:solidFill>
            </a:endParaRPr>
          </a:p>
          <a:p>
            <a:endParaRPr lang="de-DE" sz="2200" i="1" dirty="0">
              <a:solidFill>
                <a:schemeClr val="accent6"/>
              </a:solidFill>
            </a:endParaRPr>
          </a:p>
        </p:txBody>
      </p:sp>
      <p:sp>
        <p:nvSpPr>
          <p:cNvPr id="6" name="Textfeld 5"/>
          <p:cNvSpPr txBox="1"/>
          <p:nvPr/>
        </p:nvSpPr>
        <p:spPr>
          <a:xfrm>
            <a:off x="914400" y="2178159"/>
            <a:ext cx="6324600" cy="2616101"/>
          </a:xfrm>
          <a:prstGeom prst="rect">
            <a:avLst/>
          </a:prstGeom>
          <a:noFill/>
        </p:spPr>
        <p:txBody>
          <a:bodyPr wrap="square" rtlCol="0">
            <a:spAutoFit/>
          </a:bodyPr>
          <a:lstStyle/>
          <a:p>
            <a:endParaRPr lang="de-DE" sz="2200" i="1" dirty="0" smtClean="0">
              <a:solidFill>
                <a:schemeClr val="accent6"/>
              </a:solidFill>
            </a:endParaRPr>
          </a:p>
          <a:p>
            <a:r>
              <a:rPr lang="de-DE" sz="2000" i="1" dirty="0" smtClean="0">
                <a:solidFill>
                  <a:schemeClr val="accent6"/>
                </a:solidFill>
              </a:rPr>
              <a:t>Steuerfreie Welt			4.349 €</a:t>
            </a:r>
          </a:p>
          <a:p>
            <a:r>
              <a:rPr lang="de-DE" sz="2000" i="1" dirty="0" smtClean="0">
                <a:solidFill>
                  <a:schemeClr val="accent6"/>
                </a:solidFill>
              </a:rPr>
              <a:t>„normale“ Steuerwelt		2.435 €</a:t>
            </a:r>
          </a:p>
          <a:p>
            <a:r>
              <a:rPr lang="de-DE" sz="2000" i="1" dirty="0" smtClean="0">
                <a:solidFill>
                  <a:schemeClr val="accent6"/>
                </a:solidFill>
              </a:rPr>
              <a:t>Steuerbelastung			1.914 €</a:t>
            </a:r>
          </a:p>
          <a:p>
            <a:r>
              <a:rPr lang="de-DE" sz="2000" i="1" dirty="0" smtClean="0">
                <a:solidFill>
                  <a:schemeClr val="accent6"/>
                </a:solidFill>
              </a:rPr>
              <a:t>Steuersatz			     44 %</a:t>
            </a:r>
          </a:p>
          <a:p>
            <a:endParaRPr lang="de-DE" sz="2000" i="1" dirty="0" smtClean="0">
              <a:solidFill>
                <a:schemeClr val="accent6"/>
              </a:solidFill>
            </a:endParaRPr>
          </a:p>
          <a:p>
            <a:r>
              <a:rPr lang="de-DE" sz="2000" i="1" dirty="0" smtClean="0">
                <a:solidFill>
                  <a:schemeClr val="accent6"/>
                </a:solidFill>
              </a:rPr>
              <a:t>„</a:t>
            </a:r>
          </a:p>
          <a:p>
            <a:endParaRPr lang="de-DE" sz="2200" i="1" dirty="0">
              <a:solidFill>
                <a:schemeClr val="accent6"/>
              </a:solidFill>
            </a:endParaRPr>
          </a:p>
        </p:txBody>
      </p:sp>
      <p:sp>
        <p:nvSpPr>
          <p:cNvPr id="7" name="Textfeld 6"/>
          <p:cNvSpPr txBox="1"/>
          <p:nvPr/>
        </p:nvSpPr>
        <p:spPr>
          <a:xfrm>
            <a:off x="838200" y="228600"/>
            <a:ext cx="6324600" cy="2954655"/>
          </a:xfrm>
          <a:prstGeom prst="rect">
            <a:avLst/>
          </a:prstGeom>
          <a:noFill/>
        </p:spPr>
        <p:txBody>
          <a:bodyPr wrap="square" rtlCol="0">
            <a:spAutoFit/>
          </a:bodyPr>
          <a:lstStyle/>
          <a:p>
            <a:r>
              <a:rPr lang="de-DE" sz="2200" i="1" dirty="0" smtClean="0">
                <a:solidFill>
                  <a:schemeClr val="accent6"/>
                </a:solidFill>
              </a:rPr>
              <a:t>Beispiel:</a:t>
            </a:r>
          </a:p>
          <a:p>
            <a:r>
              <a:rPr lang="de-DE" sz="2000" i="1" dirty="0" smtClean="0">
                <a:solidFill>
                  <a:schemeClr val="accent6"/>
                </a:solidFill>
              </a:rPr>
              <a:t>Zu versteuerndes Einkommen	40.000 €</a:t>
            </a:r>
          </a:p>
          <a:p>
            <a:r>
              <a:rPr lang="de-DE" sz="2000" i="1" dirty="0" smtClean="0">
                <a:solidFill>
                  <a:schemeClr val="accent6"/>
                </a:solidFill>
              </a:rPr>
              <a:t>Einmalige Sparrate		  1.000 €</a:t>
            </a:r>
          </a:p>
          <a:p>
            <a:r>
              <a:rPr lang="de-DE" sz="2000" i="1" dirty="0" smtClean="0">
                <a:solidFill>
                  <a:schemeClr val="accent6"/>
                </a:solidFill>
              </a:rPr>
              <a:t>Steuersatz			       25 %</a:t>
            </a:r>
          </a:p>
          <a:p>
            <a:r>
              <a:rPr lang="de-DE" sz="2000" i="1" dirty="0" smtClean="0">
                <a:solidFill>
                  <a:schemeClr val="accent6"/>
                </a:solidFill>
              </a:rPr>
              <a:t>Anlagehorizont			       40 Jahre</a:t>
            </a:r>
          </a:p>
          <a:p>
            <a:r>
              <a:rPr lang="de-DE" sz="2000" i="1" dirty="0" smtClean="0">
                <a:solidFill>
                  <a:schemeClr val="accent6"/>
                </a:solidFill>
              </a:rPr>
              <a:t>Jährlicher Zinsertrag	   	         3 %</a:t>
            </a:r>
          </a:p>
          <a:p>
            <a:endParaRPr lang="de-DE" sz="2200" i="1" dirty="0" smtClean="0">
              <a:solidFill>
                <a:schemeClr val="accent6"/>
              </a:solidFill>
            </a:endParaRPr>
          </a:p>
          <a:p>
            <a:endParaRPr lang="de-DE" sz="2000" i="1" dirty="0" smtClean="0">
              <a:solidFill>
                <a:schemeClr val="accent6"/>
              </a:solidFill>
            </a:endParaRPr>
          </a:p>
          <a:p>
            <a:endParaRPr lang="de-DE" sz="2200" i="1" dirty="0">
              <a:solidFill>
                <a:schemeClr val="accent6"/>
              </a:solidFill>
            </a:endParaRPr>
          </a:p>
        </p:txBody>
      </p:sp>
      <p:sp>
        <p:nvSpPr>
          <p:cNvPr id="8" name="Textfeld 7"/>
          <p:cNvSpPr txBox="1"/>
          <p:nvPr/>
        </p:nvSpPr>
        <p:spPr>
          <a:xfrm>
            <a:off x="914400" y="3789164"/>
            <a:ext cx="6324600" cy="2154436"/>
          </a:xfrm>
          <a:prstGeom prst="rect">
            <a:avLst/>
          </a:prstGeom>
          <a:noFill/>
        </p:spPr>
        <p:txBody>
          <a:bodyPr wrap="square" rtlCol="0">
            <a:spAutoFit/>
          </a:bodyPr>
          <a:lstStyle/>
          <a:p>
            <a:endParaRPr lang="de-DE" sz="2000" i="1" dirty="0" smtClean="0">
              <a:solidFill>
                <a:schemeClr val="accent6"/>
              </a:solidFill>
            </a:endParaRPr>
          </a:p>
          <a:p>
            <a:r>
              <a:rPr lang="de-DE" sz="2000" i="1" dirty="0" smtClean="0">
                <a:solidFill>
                  <a:schemeClr val="accent6"/>
                </a:solidFill>
              </a:rPr>
              <a:t>„gerechte“ Steuerwelt		3.262 €</a:t>
            </a:r>
          </a:p>
          <a:p>
            <a:r>
              <a:rPr lang="de-DE" sz="2000" i="1" dirty="0" smtClean="0">
                <a:solidFill>
                  <a:schemeClr val="accent6"/>
                </a:solidFill>
              </a:rPr>
              <a:t>Steuerbelastung			1.087 €</a:t>
            </a:r>
          </a:p>
          <a:p>
            <a:r>
              <a:rPr lang="de-DE" sz="2000" i="1" dirty="0" smtClean="0">
                <a:solidFill>
                  <a:schemeClr val="accent6"/>
                </a:solidFill>
              </a:rPr>
              <a:t>Steuersatz			     25 %		</a:t>
            </a:r>
          </a:p>
          <a:p>
            <a:endParaRPr lang="de-DE" sz="1200" i="1" dirty="0" smtClean="0">
              <a:solidFill>
                <a:schemeClr val="accent6"/>
              </a:solidFill>
            </a:endParaRPr>
          </a:p>
          <a:p>
            <a:endParaRPr lang="de-DE" sz="2000" i="1" dirty="0" smtClean="0">
              <a:solidFill>
                <a:schemeClr val="accent6"/>
              </a:solidFill>
            </a:endParaRPr>
          </a:p>
          <a:p>
            <a:endParaRPr lang="de-DE" sz="2200" i="1" dirty="0">
              <a:solidFill>
                <a:schemeClr val="accent6"/>
              </a:solidFill>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352061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8" grpId="0"/>
    </p:bld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feld 3"/>
          <p:cNvSpPr txBox="1"/>
          <p:nvPr/>
        </p:nvSpPr>
        <p:spPr>
          <a:xfrm>
            <a:off x="914400" y="1755100"/>
            <a:ext cx="6324600" cy="2893100"/>
          </a:xfrm>
          <a:prstGeom prst="rect">
            <a:avLst/>
          </a:prstGeom>
          <a:noFill/>
        </p:spPr>
        <p:txBody>
          <a:bodyPr wrap="square" rtlCol="0">
            <a:spAutoFit/>
          </a:bodyPr>
          <a:lstStyle/>
          <a:p>
            <a:pPr algn="ctr"/>
            <a:r>
              <a:rPr lang="de-DE" sz="4000" i="1" dirty="0" smtClean="0">
                <a:solidFill>
                  <a:schemeClr val="accent6"/>
                </a:solidFill>
              </a:rPr>
              <a:t>Recht muss allgemein, abstrakt und für alle gleich sein!</a:t>
            </a:r>
          </a:p>
          <a:p>
            <a:endParaRPr lang="de-DE" sz="2000" i="1" dirty="0" smtClean="0">
              <a:solidFill>
                <a:schemeClr val="accent6"/>
              </a:solidFill>
            </a:endParaRPr>
          </a:p>
          <a:p>
            <a:endParaRPr lang="de-DE" sz="2000" i="1" dirty="0" smtClean="0">
              <a:solidFill>
                <a:schemeClr val="accent6"/>
              </a:solidFill>
            </a:endParaRPr>
          </a:p>
          <a:p>
            <a:endParaRPr lang="de-DE" sz="2200" i="1" dirty="0">
              <a:solidFill>
                <a:schemeClr val="accent6"/>
              </a:solidFill>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3520610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feld 3"/>
          <p:cNvSpPr txBox="1"/>
          <p:nvPr/>
        </p:nvSpPr>
        <p:spPr>
          <a:xfrm>
            <a:off x="914400" y="1755100"/>
            <a:ext cx="6324600" cy="5047536"/>
          </a:xfrm>
          <a:prstGeom prst="rect">
            <a:avLst/>
          </a:prstGeom>
          <a:noFill/>
        </p:spPr>
        <p:txBody>
          <a:bodyPr wrap="square" rtlCol="0">
            <a:spAutoFit/>
          </a:bodyPr>
          <a:lstStyle/>
          <a:p>
            <a:pPr algn="ctr"/>
            <a:r>
              <a:rPr lang="de-DE" sz="2800" i="1" dirty="0" smtClean="0">
                <a:solidFill>
                  <a:schemeClr val="accent6"/>
                </a:solidFill>
              </a:rPr>
              <a:t>Welche Rahmenbedingungen benötigt ein „gerechtes“ Steuerrecht:</a:t>
            </a:r>
            <a:r>
              <a:rPr lang="de-DE" sz="4000" i="1" dirty="0" smtClean="0">
                <a:solidFill>
                  <a:schemeClr val="accent6"/>
                </a:solidFill>
              </a:rPr>
              <a:t> </a:t>
            </a:r>
          </a:p>
          <a:p>
            <a:endParaRPr lang="de-DE" sz="2000" i="1" dirty="0" smtClean="0">
              <a:solidFill>
                <a:schemeClr val="accent6"/>
              </a:solidFill>
            </a:endParaRPr>
          </a:p>
          <a:p>
            <a:endParaRPr lang="de-DE" sz="2000" i="1" dirty="0" smtClean="0">
              <a:solidFill>
                <a:schemeClr val="accent6"/>
              </a:solidFill>
            </a:endParaRPr>
          </a:p>
          <a:p>
            <a:pPr>
              <a:spcAft>
                <a:spcPts val="2400"/>
              </a:spcAft>
              <a:buFont typeface="Wingdings" charset="2"/>
              <a:buChar char="Ø"/>
            </a:pPr>
            <a:r>
              <a:rPr lang="de-DE" sz="2400" i="1" dirty="0" smtClean="0">
                <a:solidFill>
                  <a:schemeClr val="accent6"/>
                </a:solidFill>
              </a:rPr>
              <a:t>proportionalen Steuersatz</a:t>
            </a:r>
          </a:p>
          <a:p>
            <a:pPr>
              <a:spcAft>
                <a:spcPts val="2400"/>
              </a:spcAft>
              <a:buFont typeface="Wingdings" charset="2"/>
              <a:buChar char="Ø"/>
            </a:pPr>
            <a:r>
              <a:rPr lang="de-DE" sz="2400" i="1" dirty="0" smtClean="0">
                <a:solidFill>
                  <a:schemeClr val="accent6"/>
                </a:solidFill>
              </a:rPr>
              <a:t>Finanzierungsneutralität</a:t>
            </a:r>
          </a:p>
          <a:p>
            <a:pPr>
              <a:spcAft>
                <a:spcPts val="2400"/>
              </a:spcAft>
              <a:buFont typeface="Wingdings" charset="2"/>
              <a:buChar char="Ø"/>
            </a:pPr>
            <a:r>
              <a:rPr lang="de-DE" sz="2400" i="1" dirty="0" smtClean="0">
                <a:solidFill>
                  <a:schemeClr val="accent6"/>
                </a:solidFill>
              </a:rPr>
              <a:t>Lebenszeitbetrachtung</a:t>
            </a:r>
          </a:p>
          <a:p>
            <a:pPr>
              <a:spcAft>
                <a:spcPts val="2400"/>
              </a:spcAft>
              <a:buFontTx/>
              <a:buChar char="-"/>
            </a:pPr>
            <a:endParaRPr lang="de-DE" sz="2000" i="1" dirty="0" smtClean="0">
              <a:solidFill>
                <a:schemeClr val="accent6"/>
              </a:solidFill>
            </a:endParaRPr>
          </a:p>
          <a:p>
            <a:endParaRPr lang="de-DE" sz="2000" i="1" dirty="0" smtClean="0">
              <a:solidFill>
                <a:schemeClr val="accent6"/>
              </a:solidFill>
            </a:endParaRPr>
          </a:p>
          <a:p>
            <a:endParaRPr lang="de-DE" sz="2200" i="1" dirty="0">
              <a:solidFill>
                <a:schemeClr val="accent6"/>
              </a:solidFill>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3520610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feld 3"/>
          <p:cNvSpPr txBox="1"/>
          <p:nvPr/>
        </p:nvSpPr>
        <p:spPr>
          <a:xfrm>
            <a:off x="914400" y="1755100"/>
            <a:ext cx="6324600" cy="3447098"/>
          </a:xfrm>
          <a:prstGeom prst="rect">
            <a:avLst/>
          </a:prstGeom>
          <a:noFill/>
        </p:spPr>
        <p:txBody>
          <a:bodyPr wrap="square" rtlCol="0">
            <a:spAutoFit/>
          </a:bodyPr>
          <a:lstStyle/>
          <a:p>
            <a:pPr algn="ctr"/>
            <a:r>
              <a:rPr lang="de-DE" sz="2800" i="1" dirty="0" smtClean="0">
                <a:solidFill>
                  <a:schemeClr val="accent6"/>
                </a:solidFill>
              </a:rPr>
              <a:t>Welche Instrumente gewährleisten ein „gerechtes“ Steuerrecht:</a:t>
            </a:r>
            <a:r>
              <a:rPr lang="de-DE" sz="4000" i="1" dirty="0" smtClean="0">
                <a:solidFill>
                  <a:schemeClr val="accent6"/>
                </a:solidFill>
              </a:rPr>
              <a:t> </a:t>
            </a:r>
          </a:p>
          <a:p>
            <a:endParaRPr lang="de-DE" sz="2000" i="1" dirty="0" smtClean="0">
              <a:solidFill>
                <a:schemeClr val="accent6"/>
              </a:solidFill>
            </a:endParaRPr>
          </a:p>
          <a:p>
            <a:endParaRPr lang="de-DE" sz="2000" i="1" dirty="0" smtClean="0">
              <a:solidFill>
                <a:schemeClr val="accent6"/>
              </a:solidFill>
            </a:endParaRPr>
          </a:p>
          <a:p>
            <a:pPr>
              <a:spcAft>
                <a:spcPts val="2400"/>
              </a:spcAft>
              <a:buFont typeface="Wingdings" charset="2"/>
              <a:buChar char="Ø"/>
            </a:pPr>
            <a:r>
              <a:rPr lang="de-DE" sz="2400" i="1" dirty="0" smtClean="0">
                <a:solidFill>
                  <a:schemeClr val="accent6"/>
                </a:solidFill>
              </a:rPr>
              <a:t>Zinsbereinigung</a:t>
            </a:r>
          </a:p>
          <a:p>
            <a:pPr>
              <a:spcAft>
                <a:spcPts val="2400"/>
              </a:spcAft>
              <a:buFont typeface="Wingdings" charset="2"/>
              <a:buChar char="Ø"/>
            </a:pPr>
            <a:r>
              <a:rPr lang="de-DE" sz="2400" i="1" dirty="0" smtClean="0">
                <a:solidFill>
                  <a:schemeClr val="accent6"/>
                </a:solidFill>
              </a:rPr>
              <a:t>Nachgelagerte Besteuerung</a:t>
            </a:r>
            <a:endParaRPr lang="de-DE" sz="2000" i="1" dirty="0" smtClean="0">
              <a:solidFill>
                <a:schemeClr val="accent6"/>
              </a:solidFill>
            </a:endParaRPr>
          </a:p>
          <a:p>
            <a:endParaRPr lang="de-DE" sz="2200" i="1" dirty="0">
              <a:solidFill>
                <a:schemeClr val="accent6"/>
              </a:solidFill>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3520610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feld 3"/>
          <p:cNvSpPr txBox="1"/>
          <p:nvPr/>
        </p:nvSpPr>
        <p:spPr>
          <a:xfrm>
            <a:off x="914400" y="304800"/>
            <a:ext cx="6324600" cy="6694140"/>
          </a:xfrm>
          <a:prstGeom prst="rect">
            <a:avLst/>
          </a:prstGeom>
          <a:noFill/>
        </p:spPr>
        <p:txBody>
          <a:bodyPr wrap="square" rtlCol="0">
            <a:spAutoFit/>
          </a:bodyPr>
          <a:lstStyle/>
          <a:p>
            <a:pPr algn="ctr"/>
            <a:r>
              <a:rPr lang="de-DE" sz="2800" i="1" dirty="0" smtClean="0">
                <a:solidFill>
                  <a:schemeClr val="accent6"/>
                </a:solidFill>
              </a:rPr>
              <a:t>Vorschläge für die Altersvorsorge</a:t>
            </a:r>
          </a:p>
          <a:p>
            <a:pPr algn="ctr"/>
            <a:endParaRPr lang="de-DE" sz="2800" i="1" dirty="0" smtClean="0">
              <a:solidFill>
                <a:schemeClr val="accent6"/>
              </a:solidFill>
            </a:endParaRPr>
          </a:p>
          <a:p>
            <a:pPr>
              <a:spcAft>
                <a:spcPts val="600"/>
              </a:spcAft>
              <a:buSzPct val="100000"/>
            </a:pPr>
            <a:r>
              <a:rPr lang="de-DE" sz="2400" i="1" dirty="0" smtClean="0">
                <a:solidFill>
                  <a:schemeClr val="accent6"/>
                </a:solidFill>
              </a:rPr>
              <a:t>Grundsätzlich </a:t>
            </a:r>
          </a:p>
          <a:p>
            <a:pPr marL="450850" indent="-450850">
              <a:spcAft>
                <a:spcPts val="1200"/>
              </a:spcAft>
              <a:buSzPct val="100000"/>
              <a:buFont typeface="Wingdings" charset="2"/>
              <a:buChar char="u"/>
            </a:pPr>
            <a:r>
              <a:rPr lang="de-DE" sz="2000" i="1" dirty="0" smtClean="0">
                <a:solidFill>
                  <a:schemeClr val="accent6"/>
                </a:solidFill>
              </a:rPr>
              <a:t>Übergang zu einer konsumorientierten Besteuerung</a:t>
            </a:r>
          </a:p>
          <a:p>
            <a:pPr marL="450850" indent="-450850">
              <a:spcAft>
                <a:spcPts val="1200"/>
              </a:spcAft>
              <a:buSzPct val="100000"/>
              <a:buFont typeface="Wingdings" charset="2"/>
              <a:buChar char="u"/>
            </a:pPr>
            <a:r>
              <a:rPr lang="de-DE" sz="2000" i="1" dirty="0" smtClean="0">
                <a:solidFill>
                  <a:schemeClr val="accent6"/>
                </a:solidFill>
              </a:rPr>
              <a:t>Wegfall staatlicher Anlagevorschriften</a:t>
            </a:r>
          </a:p>
          <a:p>
            <a:pPr marL="450850" indent="-450850">
              <a:spcAft>
                <a:spcPts val="1200"/>
              </a:spcAft>
              <a:buSzPct val="100000"/>
              <a:buFont typeface="Wingdings" charset="2"/>
              <a:buChar char="u"/>
            </a:pPr>
            <a:r>
              <a:rPr lang="de-DE" sz="2000" i="1" dirty="0" smtClean="0">
                <a:solidFill>
                  <a:schemeClr val="accent6"/>
                </a:solidFill>
              </a:rPr>
              <a:t>Wegfall eines frühesten Entnahmezeitpunkts</a:t>
            </a:r>
          </a:p>
          <a:p>
            <a:pPr marL="450850" indent="-450850">
              <a:spcAft>
                <a:spcPts val="1200"/>
              </a:spcAft>
              <a:buSzPct val="100000"/>
              <a:buFont typeface="Wingdings" charset="2"/>
              <a:buChar char="u"/>
            </a:pPr>
            <a:r>
              <a:rPr lang="de-DE" sz="2000" i="1" dirty="0" smtClean="0">
                <a:solidFill>
                  <a:schemeClr val="accent6"/>
                </a:solidFill>
              </a:rPr>
              <a:t>Wegfall der Verrentungspflicht</a:t>
            </a:r>
          </a:p>
          <a:p>
            <a:pPr marL="450850" indent="-450850">
              <a:spcAft>
                <a:spcPts val="1200"/>
              </a:spcAft>
              <a:buSzPct val="100000"/>
              <a:buFont typeface="Wingdings" charset="2"/>
              <a:buChar char="u"/>
            </a:pPr>
            <a:r>
              <a:rPr lang="de-DE" sz="2000" i="1" dirty="0" smtClean="0">
                <a:solidFill>
                  <a:schemeClr val="accent6"/>
                </a:solidFill>
              </a:rPr>
              <a:t>Freiwilligkeit</a:t>
            </a:r>
          </a:p>
          <a:p>
            <a:pPr>
              <a:buSzPct val="100000"/>
              <a:buFont typeface="Wingdings" charset="2"/>
              <a:buChar char="u"/>
            </a:pPr>
            <a:endParaRPr lang="de-DE" sz="2000" i="1" dirty="0" smtClean="0">
              <a:solidFill>
                <a:schemeClr val="accent6"/>
              </a:solidFill>
            </a:endParaRPr>
          </a:p>
          <a:p>
            <a:pPr>
              <a:buSzPct val="100000"/>
            </a:pPr>
            <a:r>
              <a:rPr lang="de-DE" sz="2400" i="1" dirty="0" smtClean="0">
                <a:solidFill>
                  <a:schemeClr val="accent6"/>
                </a:solidFill>
              </a:rPr>
              <a:t>Übergang </a:t>
            </a:r>
          </a:p>
          <a:p>
            <a:pPr marL="450850" indent="-450850">
              <a:spcAft>
                <a:spcPts val="1200"/>
              </a:spcAft>
              <a:buSzPct val="100000"/>
              <a:buFont typeface="Wingdings" charset="2"/>
              <a:buChar char="u"/>
            </a:pPr>
            <a:r>
              <a:rPr lang="de-DE" sz="2000" i="1" dirty="0" smtClean="0">
                <a:solidFill>
                  <a:schemeClr val="accent6"/>
                </a:solidFill>
              </a:rPr>
              <a:t>Altersvorsorgekonto einführen</a:t>
            </a:r>
          </a:p>
          <a:p>
            <a:pPr marL="450850" indent="-450850">
              <a:spcAft>
                <a:spcPts val="1200"/>
              </a:spcAft>
              <a:buSzPct val="100000"/>
              <a:buFont typeface="Wingdings" charset="2"/>
              <a:buChar char="u"/>
            </a:pPr>
            <a:r>
              <a:rPr lang="de-DE" sz="2000" i="1" dirty="0" smtClean="0">
                <a:solidFill>
                  <a:schemeClr val="accent6"/>
                </a:solidFill>
              </a:rPr>
              <a:t>m</a:t>
            </a:r>
            <a:r>
              <a:rPr lang="de-DE" sz="2000" i="1" dirty="0" smtClean="0">
                <a:solidFill>
                  <a:schemeClr val="accent6"/>
                </a:solidFill>
              </a:rPr>
              <a:t>ax. Betrag definieren</a:t>
            </a:r>
          </a:p>
          <a:p>
            <a:pPr marL="450850" indent="-450850">
              <a:spcAft>
                <a:spcPts val="1200"/>
              </a:spcAft>
              <a:buSzPct val="100000"/>
              <a:buFont typeface="Wingdings" charset="2"/>
              <a:buChar char="u"/>
            </a:pPr>
            <a:r>
              <a:rPr lang="de-DE" sz="2000" i="1" dirty="0" smtClean="0">
                <a:solidFill>
                  <a:schemeClr val="accent6"/>
                </a:solidFill>
              </a:rPr>
              <a:t>frühesten Entnahmezeitpunkt definieren</a:t>
            </a:r>
          </a:p>
          <a:p>
            <a:pPr>
              <a:buSzPct val="100000"/>
              <a:buFont typeface="Wingdings" charset="2"/>
              <a:buChar char="u"/>
            </a:pPr>
            <a:endParaRPr lang="de-DE" sz="2000" i="1" dirty="0" smtClean="0">
              <a:solidFill>
                <a:schemeClr val="accent6"/>
              </a:solidFill>
            </a:endParaRPr>
          </a:p>
          <a:p>
            <a:pPr>
              <a:buFont typeface="Arial"/>
              <a:buChar char="•"/>
            </a:pPr>
            <a:endParaRPr lang="de-DE" sz="2000" i="1" dirty="0" smtClean="0">
              <a:solidFill>
                <a:schemeClr val="accent6"/>
              </a:solidFill>
            </a:endParaRPr>
          </a:p>
          <a:p>
            <a:pPr>
              <a:buFont typeface="Arial"/>
              <a:buChar char="•"/>
            </a:pPr>
            <a:endParaRPr lang="de-DE" sz="2000" i="1" dirty="0">
              <a:solidFill>
                <a:schemeClr val="accent6"/>
              </a:solidFill>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3520610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feld 3"/>
          <p:cNvSpPr txBox="1"/>
          <p:nvPr/>
        </p:nvSpPr>
        <p:spPr>
          <a:xfrm>
            <a:off x="914400" y="1026617"/>
            <a:ext cx="6324600" cy="4154983"/>
          </a:xfrm>
          <a:prstGeom prst="rect">
            <a:avLst/>
          </a:prstGeom>
          <a:noFill/>
        </p:spPr>
        <p:txBody>
          <a:bodyPr wrap="square" rtlCol="0">
            <a:spAutoFit/>
          </a:bodyPr>
          <a:lstStyle/>
          <a:p>
            <a:pPr algn="ctr">
              <a:buSzPct val="100000"/>
            </a:pPr>
            <a:r>
              <a:rPr lang="de-DE" sz="3200" i="1" dirty="0" smtClean="0">
                <a:solidFill>
                  <a:schemeClr val="accent6"/>
                </a:solidFill>
              </a:rPr>
              <a:t>„Es liegt in der der Natur der Sache, dass die Anfänge klein sind, </a:t>
            </a:r>
          </a:p>
          <a:p>
            <a:pPr algn="ctr">
              <a:buSzPct val="100000"/>
            </a:pPr>
            <a:r>
              <a:rPr lang="de-DE" sz="3200" i="1" dirty="0" smtClean="0">
                <a:solidFill>
                  <a:schemeClr val="accent6"/>
                </a:solidFill>
              </a:rPr>
              <a:t>aber wenn nicht große Vorsicht geübt wird, sich die Steuersätze schnell vervielfachen und schließlich einen Punkt erreichen werden, den niemand vorhersehen konnte.“</a:t>
            </a:r>
          </a:p>
          <a:p>
            <a:pPr>
              <a:buFont typeface="Arial"/>
              <a:buChar char="•"/>
            </a:pPr>
            <a:endParaRPr lang="de-DE" sz="2000" i="1" dirty="0" smtClean="0">
              <a:solidFill>
                <a:schemeClr val="accent6"/>
              </a:solidFill>
            </a:endParaRPr>
          </a:p>
          <a:p>
            <a:pPr>
              <a:buFont typeface="Arial"/>
              <a:buChar char="•"/>
            </a:pPr>
            <a:endParaRPr lang="de-DE" sz="2000" i="1" dirty="0">
              <a:solidFill>
                <a:schemeClr val="accent6"/>
              </a:solidFill>
            </a:endParaRPr>
          </a:p>
        </p:txBody>
      </p:sp>
      <p:sp>
        <p:nvSpPr>
          <p:cNvPr id="3" name="Textfeld 2"/>
          <p:cNvSpPr txBox="1"/>
          <p:nvPr/>
        </p:nvSpPr>
        <p:spPr>
          <a:xfrm>
            <a:off x="3505200" y="4724400"/>
            <a:ext cx="3886200" cy="461665"/>
          </a:xfrm>
          <a:prstGeom prst="rect">
            <a:avLst/>
          </a:prstGeom>
          <a:noFill/>
        </p:spPr>
        <p:txBody>
          <a:bodyPr wrap="square" rtlCol="0">
            <a:spAutoFit/>
          </a:bodyPr>
          <a:lstStyle/>
          <a:p>
            <a:r>
              <a:rPr lang="de-DE" sz="2400" dirty="0" smtClean="0">
                <a:solidFill>
                  <a:schemeClr val="accent1"/>
                </a:solidFill>
              </a:rPr>
              <a:t>Francesco </a:t>
            </a:r>
            <a:r>
              <a:rPr lang="de-DE" sz="2400" dirty="0" err="1" smtClean="0">
                <a:solidFill>
                  <a:schemeClr val="accent1"/>
                </a:solidFill>
              </a:rPr>
              <a:t>Guicciardini</a:t>
            </a:r>
            <a:r>
              <a:rPr lang="de-DE" sz="2400" dirty="0" smtClean="0">
                <a:solidFill>
                  <a:schemeClr val="accent1"/>
                </a:solidFill>
              </a:rPr>
              <a:t>, 1867</a:t>
            </a:r>
            <a:endParaRPr lang="de-DE" sz="2400" dirty="0">
              <a:solidFill>
                <a:schemeClr val="accent1"/>
              </a:solidFill>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3520610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7" name="Bild 6" descr="Prometheus-Sonnenuntergang-foto.jpg"/>
          <p:cNvPicPr>
            <a:picLocks noChangeAspect="1"/>
          </p:cNvPicPr>
          <p:nvPr/>
        </p:nvPicPr>
        <p:blipFill>
          <a:blip r:embed="rId2"/>
          <a:stretch>
            <a:fillRect/>
          </a:stretch>
        </p:blipFill>
        <p:spPr>
          <a:xfrm>
            <a:off x="381000" y="457200"/>
            <a:ext cx="7802880" cy="3886200"/>
          </a:xfrm>
          <a:prstGeom prst="rect">
            <a:avLst/>
          </a:prstGeom>
        </p:spPr>
      </p:pic>
      <p:sp>
        <p:nvSpPr>
          <p:cNvPr id="8" name="Textfeld 7"/>
          <p:cNvSpPr txBox="1"/>
          <p:nvPr/>
        </p:nvSpPr>
        <p:spPr>
          <a:xfrm>
            <a:off x="457200" y="5029200"/>
            <a:ext cx="7772400" cy="523220"/>
          </a:xfrm>
          <a:prstGeom prst="rect">
            <a:avLst/>
          </a:prstGeom>
          <a:noFill/>
        </p:spPr>
        <p:txBody>
          <a:bodyPr wrap="square" rtlCol="0">
            <a:spAutoFit/>
          </a:bodyPr>
          <a:lstStyle/>
          <a:p>
            <a:pPr algn="ctr"/>
            <a:r>
              <a:rPr lang="de-DE" sz="2800" dirty="0" smtClean="0">
                <a:solidFill>
                  <a:schemeClr val="accent1"/>
                </a:solidFill>
              </a:rPr>
              <a:t>Vielen Dank!</a:t>
            </a:r>
            <a:endParaRPr lang="de-DE" sz="2800" dirty="0">
              <a:solidFill>
                <a:schemeClr val="accent1"/>
              </a:solidFill>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3520610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el 2"/>
          <p:cNvSpPr>
            <a:spLocks noGrp="1"/>
          </p:cNvSpPr>
          <p:nvPr>
            <p:ph type="title"/>
          </p:nvPr>
        </p:nvSpPr>
        <p:spPr>
          <a:xfrm>
            <a:off x="457200" y="274638"/>
            <a:ext cx="7620000" cy="2544762"/>
          </a:xfrm>
        </p:spPr>
        <p:txBody>
          <a:bodyPr/>
          <a:lstStyle/>
          <a:p>
            <a:r>
              <a:rPr lang="de-DE" sz="3600" dirty="0" smtClean="0"/>
              <a:t>Geht es Ihnen in einem stärker vom Staat kontrollierten Wirtschaftssystem besser?</a:t>
            </a:r>
            <a:endParaRPr lang="de-DE" sz="3600" dirty="0"/>
          </a:p>
        </p:txBody>
      </p:sp>
      <p:sp>
        <p:nvSpPr>
          <p:cNvPr id="14" name="Textfeld 13"/>
          <p:cNvSpPr txBox="1"/>
          <p:nvPr/>
        </p:nvSpPr>
        <p:spPr>
          <a:xfrm>
            <a:off x="1142999" y="2743200"/>
            <a:ext cx="7010401" cy="1661993"/>
          </a:xfrm>
          <a:prstGeom prst="rect">
            <a:avLst/>
          </a:prstGeom>
          <a:noFill/>
        </p:spPr>
        <p:txBody>
          <a:bodyPr wrap="square" rtlCol="0">
            <a:spAutoFit/>
          </a:bodyPr>
          <a:lstStyle/>
          <a:p>
            <a:r>
              <a:rPr lang="de-DE" sz="2800" dirty="0" smtClean="0">
                <a:solidFill>
                  <a:schemeClr val="accent6"/>
                </a:solidFill>
              </a:rPr>
              <a:t>42 % in Ostdeutschland und 36 % in Westdeutschland sagen „genauso“ oder „besser“</a:t>
            </a:r>
          </a:p>
          <a:p>
            <a:endParaRPr lang="de-DE" dirty="0"/>
          </a:p>
        </p:txBody>
      </p:sp>
      <p:sp>
        <p:nvSpPr>
          <p:cNvPr id="15" name="Textfeld 14"/>
          <p:cNvSpPr txBox="1"/>
          <p:nvPr/>
        </p:nvSpPr>
        <p:spPr>
          <a:xfrm>
            <a:off x="1142999" y="4495800"/>
            <a:ext cx="6629400" cy="1231106"/>
          </a:xfrm>
          <a:prstGeom prst="rect">
            <a:avLst/>
          </a:prstGeom>
          <a:noFill/>
        </p:spPr>
        <p:txBody>
          <a:bodyPr wrap="square" rtlCol="0">
            <a:spAutoFit/>
          </a:bodyPr>
          <a:lstStyle/>
          <a:p>
            <a:r>
              <a:rPr lang="de-DE" sz="2800" dirty="0" smtClean="0">
                <a:solidFill>
                  <a:schemeClr val="accent6"/>
                </a:solidFill>
              </a:rPr>
              <a:t>34 % in Westdeutschland und 18 % im Osten meinten, es ginge ihnen dann „schlechter“</a:t>
            </a:r>
          </a:p>
          <a:p>
            <a:endParaRPr lang="de-DE" dirty="0"/>
          </a:p>
        </p:txBody>
      </p:sp>
      <p:sp>
        <p:nvSpPr>
          <p:cNvPr id="16" name="Textfeld 15"/>
          <p:cNvSpPr txBox="1"/>
          <p:nvPr/>
        </p:nvSpPr>
        <p:spPr>
          <a:xfrm>
            <a:off x="4953000" y="5638800"/>
            <a:ext cx="3048000" cy="338554"/>
          </a:xfrm>
          <a:prstGeom prst="rect">
            <a:avLst/>
          </a:prstGeom>
          <a:noFill/>
        </p:spPr>
        <p:txBody>
          <a:bodyPr wrap="square" rtlCol="0">
            <a:spAutoFit/>
          </a:bodyPr>
          <a:lstStyle/>
          <a:p>
            <a:r>
              <a:rPr lang="de-DE" sz="1600" dirty="0" smtClean="0"/>
              <a:t>Allensbach, FAZ vom 27.10.2013</a:t>
            </a:r>
            <a:endParaRPr lang="de-DE" sz="16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7024658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el 2"/>
          <p:cNvSpPr>
            <a:spLocks noGrp="1"/>
          </p:cNvSpPr>
          <p:nvPr>
            <p:ph type="title"/>
          </p:nvPr>
        </p:nvSpPr>
        <p:spPr>
          <a:xfrm>
            <a:off x="457200" y="274638"/>
            <a:ext cx="7620000" cy="3001962"/>
          </a:xfrm>
        </p:spPr>
        <p:txBody>
          <a:bodyPr/>
          <a:lstStyle/>
          <a:p>
            <a:pPr>
              <a:spcAft>
                <a:spcPts val="3000"/>
              </a:spcAft>
            </a:pPr>
            <a:r>
              <a:rPr lang="de-DE" sz="2600" dirty="0" smtClean="0"/>
              <a:t>„Ich fände es gut, wenn der Staat Obergrenzen für die Preise für </a:t>
            </a:r>
            <a:r>
              <a:rPr lang="de-DE" sz="2600" b="1" i="1" dirty="0" smtClean="0"/>
              <a:t>Grundnahrungsmittel</a:t>
            </a:r>
            <a:r>
              <a:rPr lang="de-DE" sz="2600" dirty="0" smtClean="0"/>
              <a:t> festlegen </a:t>
            </a:r>
            <a:r>
              <a:rPr lang="de-DE" sz="2600" dirty="0" smtClean="0"/>
              <a:t>würde.</a:t>
            </a:r>
            <a:br>
              <a:rPr lang="de-DE" sz="2600" dirty="0" smtClean="0"/>
            </a:br>
            <a:r>
              <a:rPr lang="de-DE" sz="2600" dirty="0" smtClean="0"/>
              <a:t>Durch </a:t>
            </a:r>
            <a:r>
              <a:rPr lang="de-DE" sz="2600" dirty="0" smtClean="0"/>
              <a:t>solche Höchstpreise könnte man sicherstellen,</a:t>
            </a:r>
            <a:r>
              <a:rPr lang="de-DE" sz="2600" dirty="0" smtClean="0"/>
              <a:t> </a:t>
            </a:r>
            <a:br>
              <a:rPr lang="de-DE" sz="2600" dirty="0" smtClean="0"/>
            </a:br>
            <a:r>
              <a:rPr lang="de-DE" sz="2600" dirty="0" smtClean="0"/>
              <a:t>dass </a:t>
            </a:r>
            <a:r>
              <a:rPr lang="de-DE" sz="2600" dirty="0" smtClean="0"/>
              <a:t>die Preise nicht so stark steigen und sich jeder diese weiterhin leisten kann.</a:t>
            </a:r>
            <a:r>
              <a:rPr lang="de-DE" sz="3600" baseline="30000" dirty="0" smtClean="0"/>
              <a:t>“</a:t>
            </a:r>
            <a:endParaRPr lang="de-DE" sz="3600" baseline="30000" dirty="0"/>
          </a:p>
        </p:txBody>
      </p:sp>
      <p:sp>
        <p:nvSpPr>
          <p:cNvPr id="14" name="Textfeld 13"/>
          <p:cNvSpPr txBox="1"/>
          <p:nvPr/>
        </p:nvSpPr>
        <p:spPr>
          <a:xfrm>
            <a:off x="533400" y="4057471"/>
            <a:ext cx="7010401" cy="1200329"/>
          </a:xfrm>
          <a:prstGeom prst="rect">
            <a:avLst/>
          </a:prstGeom>
          <a:noFill/>
        </p:spPr>
        <p:txBody>
          <a:bodyPr wrap="square" rtlCol="0">
            <a:spAutoFit/>
          </a:bodyPr>
          <a:lstStyle/>
          <a:p>
            <a:r>
              <a:rPr lang="de-DE" sz="3600" dirty="0" smtClean="0">
                <a:solidFill>
                  <a:schemeClr val="accent6"/>
                </a:solidFill>
              </a:rPr>
              <a:t>46  % stimmen dieser Aussage zu!</a:t>
            </a:r>
          </a:p>
          <a:p>
            <a:endParaRPr lang="de-DE" sz="3600" dirty="0"/>
          </a:p>
        </p:txBody>
      </p:sp>
      <p:sp>
        <p:nvSpPr>
          <p:cNvPr id="16" name="Textfeld 15"/>
          <p:cNvSpPr txBox="1"/>
          <p:nvPr/>
        </p:nvSpPr>
        <p:spPr>
          <a:xfrm>
            <a:off x="4953000" y="5638800"/>
            <a:ext cx="3048000" cy="338554"/>
          </a:xfrm>
          <a:prstGeom prst="rect">
            <a:avLst/>
          </a:prstGeom>
          <a:noFill/>
        </p:spPr>
        <p:txBody>
          <a:bodyPr wrap="square" rtlCol="0">
            <a:spAutoFit/>
          </a:bodyPr>
          <a:lstStyle/>
          <a:p>
            <a:r>
              <a:rPr lang="de-DE" sz="1600" dirty="0" smtClean="0"/>
              <a:t>Allensbach, FAZ vom 27.10.2013</a:t>
            </a:r>
            <a:endParaRPr lang="de-DE" sz="16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7024658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el 2"/>
          <p:cNvSpPr>
            <a:spLocks noGrp="1"/>
          </p:cNvSpPr>
          <p:nvPr>
            <p:ph type="title"/>
          </p:nvPr>
        </p:nvSpPr>
        <p:spPr>
          <a:xfrm>
            <a:off x="457200" y="274638"/>
            <a:ext cx="7620000" cy="2544762"/>
          </a:xfrm>
        </p:spPr>
        <p:txBody>
          <a:bodyPr/>
          <a:lstStyle/>
          <a:p>
            <a:pPr>
              <a:spcAft>
                <a:spcPts val="1200"/>
              </a:spcAft>
            </a:pPr>
            <a:r>
              <a:rPr lang="de-DE" sz="2800" dirty="0" smtClean="0"/>
              <a:t>„Ich fände es gut, wenn der Staat Obergrenzen für die Preise für </a:t>
            </a:r>
            <a:r>
              <a:rPr lang="de-DE" sz="2800" b="1" i="1" dirty="0" smtClean="0"/>
              <a:t>Mieten</a:t>
            </a:r>
            <a:r>
              <a:rPr lang="de-DE" sz="2800" dirty="0" smtClean="0"/>
              <a:t> festlegen </a:t>
            </a:r>
            <a:r>
              <a:rPr lang="de-DE" sz="2800" dirty="0" smtClean="0"/>
              <a:t>würde. </a:t>
            </a:r>
            <a:r>
              <a:rPr lang="de-DE" sz="2800" dirty="0" smtClean="0"/>
              <a:t>Durch solche Höchstpreise könnte man sicherstellen, dass die Preise nicht so stark steigen und sich jeder diese weiterhin leisten kann.</a:t>
            </a:r>
            <a:r>
              <a:rPr lang="de-DE" sz="3600" baseline="30000" dirty="0" smtClean="0"/>
              <a:t>“</a:t>
            </a:r>
            <a:endParaRPr lang="de-DE" sz="3600" baseline="30000" dirty="0"/>
          </a:p>
        </p:txBody>
      </p:sp>
      <p:sp>
        <p:nvSpPr>
          <p:cNvPr id="14" name="Textfeld 13"/>
          <p:cNvSpPr txBox="1"/>
          <p:nvPr/>
        </p:nvSpPr>
        <p:spPr>
          <a:xfrm>
            <a:off x="457200" y="3466981"/>
            <a:ext cx="7010401" cy="1200329"/>
          </a:xfrm>
          <a:prstGeom prst="rect">
            <a:avLst/>
          </a:prstGeom>
          <a:noFill/>
        </p:spPr>
        <p:txBody>
          <a:bodyPr wrap="square" rtlCol="0">
            <a:spAutoFit/>
          </a:bodyPr>
          <a:lstStyle/>
          <a:p>
            <a:r>
              <a:rPr lang="de-DE" sz="3600" dirty="0" smtClean="0">
                <a:solidFill>
                  <a:schemeClr val="accent6"/>
                </a:solidFill>
              </a:rPr>
              <a:t>71  % stimmen dieser Aussage zu!</a:t>
            </a:r>
          </a:p>
          <a:p>
            <a:endParaRPr lang="de-DE" sz="3600" dirty="0"/>
          </a:p>
        </p:txBody>
      </p:sp>
      <p:sp>
        <p:nvSpPr>
          <p:cNvPr id="16" name="Textfeld 15"/>
          <p:cNvSpPr txBox="1"/>
          <p:nvPr/>
        </p:nvSpPr>
        <p:spPr>
          <a:xfrm>
            <a:off x="4953000" y="5638800"/>
            <a:ext cx="3048000" cy="338554"/>
          </a:xfrm>
          <a:prstGeom prst="rect">
            <a:avLst/>
          </a:prstGeom>
          <a:noFill/>
        </p:spPr>
        <p:txBody>
          <a:bodyPr wrap="square" rtlCol="0">
            <a:spAutoFit/>
          </a:bodyPr>
          <a:lstStyle/>
          <a:p>
            <a:r>
              <a:rPr lang="de-DE" sz="1600" dirty="0" smtClean="0"/>
              <a:t>Allensbach, FAZ vom 27.10.2013</a:t>
            </a:r>
            <a:endParaRPr lang="de-DE" sz="16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7024658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9" name="Bild 8"/>
          <p:cNvPicPr>
            <a:picLocks noChangeAspect="1"/>
          </p:cNvPicPr>
          <p:nvPr/>
        </p:nvPicPr>
        <p:blipFill>
          <a:blip r:embed="rId2"/>
          <a:stretch>
            <a:fillRect/>
          </a:stretch>
        </p:blipFill>
        <p:spPr>
          <a:xfrm>
            <a:off x="533400" y="838200"/>
            <a:ext cx="7225218" cy="4419600"/>
          </a:xfrm>
          <a:prstGeom prst="rect">
            <a:avLst/>
          </a:prstGeom>
        </p:spPr>
      </p:pic>
      <p:sp>
        <p:nvSpPr>
          <p:cNvPr id="10" name="Textfeld 9"/>
          <p:cNvSpPr txBox="1"/>
          <p:nvPr/>
        </p:nvSpPr>
        <p:spPr>
          <a:xfrm>
            <a:off x="5257800" y="5410200"/>
            <a:ext cx="2438400" cy="584776"/>
          </a:xfrm>
          <a:prstGeom prst="rect">
            <a:avLst/>
          </a:prstGeom>
          <a:noFill/>
        </p:spPr>
        <p:txBody>
          <a:bodyPr wrap="square" rtlCol="0">
            <a:spAutoFit/>
          </a:bodyPr>
          <a:lstStyle/>
          <a:p>
            <a:r>
              <a:rPr lang="de-DE" sz="1400" dirty="0" smtClean="0"/>
              <a:t>Quelle: BMF Monatsbericht Januar 2015</a:t>
            </a:r>
            <a:r>
              <a:rPr lang="de-DE" dirty="0" smtClean="0"/>
              <a:t> </a:t>
            </a:r>
            <a:endParaRPr lang="de-DE"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3520610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sz="2800" b="1" dirty="0" smtClean="0"/>
              <a:t>Entwicklung der Sozialleistungsquote</a:t>
            </a:r>
            <a:br>
              <a:rPr lang="de-DE" sz="2800" b="1" dirty="0" smtClean="0"/>
            </a:br>
            <a:r>
              <a:rPr lang="de-DE" sz="2800" b="1" dirty="0" smtClean="0"/>
              <a:t>Deutschland und Schweiz</a:t>
            </a:r>
            <a:endParaRPr lang="de-DE" sz="2800" b="1" dirty="0"/>
          </a:p>
        </p:txBody>
      </p:sp>
      <p:graphicFrame>
        <p:nvGraphicFramePr>
          <p:cNvPr id="8" name="Diagramm 7"/>
          <p:cNvGraphicFramePr/>
          <p:nvPr/>
        </p:nvGraphicFramePr>
        <p:xfrm>
          <a:off x="533400" y="1371600"/>
          <a:ext cx="7315200" cy="4038600"/>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feld 8"/>
          <p:cNvSpPr txBox="1"/>
          <p:nvPr/>
        </p:nvSpPr>
        <p:spPr>
          <a:xfrm>
            <a:off x="5334000" y="5334000"/>
            <a:ext cx="2286000" cy="646331"/>
          </a:xfrm>
          <a:prstGeom prst="rect">
            <a:avLst/>
          </a:prstGeom>
          <a:noFill/>
        </p:spPr>
        <p:txBody>
          <a:bodyPr wrap="square" rtlCol="0">
            <a:spAutoFit/>
          </a:bodyPr>
          <a:lstStyle/>
          <a:p>
            <a:r>
              <a:rPr lang="de-DE" sz="1200" dirty="0" smtClean="0"/>
              <a:t>Quelle: BMAS Sozialbudget 2013, Eidgenössische Finanzverwaltung, 26.02.2015</a:t>
            </a:r>
            <a:endParaRPr lang="de-DE" sz="12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3520610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feld 3"/>
          <p:cNvSpPr txBox="1"/>
          <p:nvPr/>
        </p:nvSpPr>
        <p:spPr>
          <a:xfrm>
            <a:off x="914400" y="838200"/>
            <a:ext cx="6324600" cy="4370427"/>
          </a:xfrm>
          <a:prstGeom prst="rect">
            <a:avLst/>
          </a:prstGeom>
          <a:noFill/>
        </p:spPr>
        <p:txBody>
          <a:bodyPr wrap="square" rtlCol="0">
            <a:spAutoFit/>
          </a:bodyPr>
          <a:lstStyle/>
          <a:p>
            <a:r>
              <a:rPr lang="de-DE" sz="2400" b="1" dirty="0" smtClean="0">
                <a:solidFill>
                  <a:schemeClr val="accent6"/>
                </a:solidFill>
              </a:rPr>
              <a:t>Situation in Deutschland</a:t>
            </a:r>
          </a:p>
          <a:p>
            <a:endParaRPr lang="de-DE" sz="2400" b="1" dirty="0" smtClean="0">
              <a:solidFill>
                <a:schemeClr val="accent6"/>
              </a:solidFill>
            </a:endParaRPr>
          </a:p>
          <a:p>
            <a:r>
              <a:rPr lang="de-DE" sz="3200" dirty="0" smtClean="0">
                <a:solidFill>
                  <a:schemeClr val="accent6"/>
                </a:solidFill>
              </a:rPr>
              <a:t>Was vom Lohn übrig bleibt!</a:t>
            </a:r>
          </a:p>
          <a:p>
            <a:endParaRPr lang="de-DE" sz="2200" i="1" dirty="0" smtClean="0">
              <a:solidFill>
                <a:schemeClr val="accent6"/>
              </a:solidFill>
            </a:endParaRPr>
          </a:p>
          <a:p>
            <a:r>
              <a:rPr lang="de-DE" sz="2200" i="1" dirty="0" smtClean="0">
                <a:solidFill>
                  <a:schemeClr val="accent6"/>
                </a:solidFill>
              </a:rPr>
              <a:t>			</a:t>
            </a:r>
            <a:r>
              <a:rPr lang="de-DE" sz="2200" b="1" dirty="0" smtClean="0">
                <a:solidFill>
                  <a:schemeClr val="accent6"/>
                </a:solidFill>
              </a:rPr>
              <a:t>Brutto-		Abzüge</a:t>
            </a:r>
          </a:p>
          <a:p>
            <a:r>
              <a:rPr lang="de-DE" sz="2200" b="1" dirty="0" smtClean="0">
                <a:solidFill>
                  <a:schemeClr val="accent6"/>
                </a:solidFill>
              </a:rPr>
              <a:t>			einkommen</a:t>
            </a:r>
          </a:p>
          <a:p>
            <a:endParaRPr lang="de-DE" sz="2200" b="1" dirty="0" smtClean="0">
              <a:solidFill>
                <a:schemeClr val="accent6"/>
              </a:solidFill>
            </a:endParaRPr>
          </a:p>
          <a:p>
            <a:r>
              <a:rPr lang="de-DE" sz="2200" dirty="0" smtClean="0">
                <a:solidFill>
                  <a:schemeClr val="accent6"/>
                </a:solidFill>
              </a:rPr>
              <a:t>S</a:t>
            </a:r>
            <a:r>
              <a:rPr lang="de-DE" sz="2200" i="1" dirty="0" smtClean="0">
                <a:solidFill>
                  <a:schemeClr val="accent6"/>
                </a:solidFill>
              </a:rPr>
              <a:t>ingle, Arbeitnehmer 	 5.750 €		 61,9 %</a:t>
            </a:r>
          </a:p>
          <a:p>
            <a:r>
              <a:rPr lang="de-DE" sz="2200" i="1" dirty="0" smtClean="0">
                <a:solidFill>
                  <a:schemeClr val="accent6"/>
                </a:solidFill>
              </a:rPr>
              <a:t>Alleinverdiener, 2 Ki	 4.190 €		47,0 %</a:t>
            </a:r>
          </a:p>
          <a:p>
            <a:r>
              <a:rPr lang="de-DE" sz="2200" i="1" dirty="0" smtClean="0">
                <a:solidFill>
                  <a:schemeClr val="accent6"/>
                </a:solidFill>
              </a:rPr>
              <a:t>Doppelverdiener, </a:t>
            </a:r>
          </a:p>
          <a:p>
            <a:r>
              <a:rPr lang="de-DE" sz="2200" i="1" dirty="0" smtClean="0">
                <a:solidFill>
                  <a:schemeClr val="accent6"/>
                </a:solidFill>
              </a:rPr>
              <a:t>Haus, 2Kinder		13.630 €	55,4 %	</a:t>
            </a:r>
            <a:endParaRPr lang="de-DE" sz="2200" i="1" dirty="0" smtClean="0">
              <a:solidFill>
                <a:schemeClr val="accent6"/>
              </a:solidFill>
            </a:endParaRPr>
          </a:p>
          <a:p>
            <a:endParaRPr lang="de-DE" sz="2200" i="1" dirty="0" smtClean="0">
              <a:solidFill>
                <a:schemeClr val="accent6"/>
              </a:solidFill>
            </a:endParaRPr>
          </a:p>
        </p:txBody>
      </p:sp>
      <p:sp>
        <p:nvSpPr>
          <p:cNvPr id="5" name="Textfeld 4"/>
          <p:cNvSpPr txBox="1"/>
          <p:nvPr/>
        </p:nvSpPr>
        <p:spPr>
          <a:xfrm>
            <a:off x="4419600" y="5634335"/>
            <a:ext cx="3733800" cy="461665"/>
          </a:xfrm>
          <a:prstGeom prst="rect">
            <a:avLst/>
          </a:prstGeom>
          <a:noFill/>
        </p:spPr>
        <p:txBody>
          <a:bodyPr wrap="square" rtlCol="0">
            <a:spAutoFit/>
          </a:bodyPr>
          <a:lstStyle/>
          <a:p>
            <a:r>
              <a:rPr lang="de-DE" sz="1200" dirty="0" smtClean="0"/>
              <a:t>Quelle: Wirtschaftswoche 2014, inkl. </a:t>
            </a:r>
            <a:r>
              <a:rPr lang="de-DE" sz="1200" dirty="0" err="1" smtClean="0"/>
              <a:t>Arbeitgeberbei-träge</a:t>
            </a:r>
            <a:r>
              <a:rPr lang="de-DE" sz="1200" dirty="0" smtClean="0"/>
              <a:t>, indirekte Steuern, EEG-Umlage, GEZ, etc.</a:t>
            </a:r>
            <a:endParaRPr lang="de-DE" sz="12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3520610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feld 3"/>
          <p:cNvSpPr txBox="1"/>
          <p:nvPr/>
        </p:nvSpPr>
        <p:spPr>
          <a:xfrm>
            <a:off x="914400" y="838200"/>
            <a:ext cx="6324600" cy="2185214"/>
          </a:xfrm>
          <a:prstGeom prst="rect">
            <a:avLst/>
          </a:prstGeom>
          <a:noFill/>
        </p:spPr>
        <p:txBody>
          <a:bodyPr wrap="square" rtlCol="0">
            <a:spAutoFit/>
          </a:bodyPr>
          <a:lstStyle/>
          <a:p>
            <a:r>
              <a:rPr lang="de-DE" sz="2300" i="1" dirty="0" smtClean="0">
                <a:solidFill>
                  <a:schemeClr val="accent6"/>
                </a:solidFill>
              </a:rPr>
              <a:t>Welchen Kapitalstock benötigt ein 30jähriger, </a:t>
            </a:r>
          </a:p>
          <a:p>
            <a:endParaRPr lang="de-DE" sz="2300" i="1" dirty="0" smtClean="0">
              <a:solidFill>
                <a:schemeClr val="accent6"/>
              </a:solidFill>
            </a:endParaRPr>
          </a:p>
          <a:p>
            <a:r>
              <a:rPr lang="de-DE" sz="2300" i="1" dirty="0" smtClean="0">
                <a:solidFill>
                  <a:schemeClr val="accent6"/>
                </a:solidFill>
              </a:rPr>
              <a:t>w</a:t>
            </a:r>
            <a:r>
              <a:rPr lang="de-DE" sz="2300" i="1" dirty="0" smtClean="0">
                <a:solidFill>
                  <a:schemeClr val="accent6"/>
                </a:solidFill>
              </a:rPr>
              <a:t>enn vom 67. bis 90. Lebensjahr </a:t>
            </a:r>
            <a:r>
              <a:rPr lang="de-DE" sz="2300" i="1" dirty="0" smtClean="0">
                <a:solidFill>
                  <a:schemeClr val="accent6"/>
                </a:solidFill>
              </a:rPr>
              <a:t>monatlich 1000 € zusätzlich </a:t>
            </a:r>
            <a:r>
              <a:rPr lang="de-DE" sz="2300" i="1" dirty="0" smtClean="0">
                <a:solidFill>
                  <a:schemeClr val="accent6"/>
                </a:solidFill>
              </a:rPr>
              <a:t>zur Verfügung stehen sollen?</a:t>
            </a:r>
          </a:p>
          <a:p>
            <a:endParaRPr lang="de-DE" sz="2200" i="1" dirty="0" smtClean="0">
              <a:solidFill>
                <a:schemeClr val="accent6"/>
              </a:solidFill>
            </a:endParaRPr>
          </a:p>
          <a:p>
            <a:r>
              <a:rPr lang="de-DE" sz="2200" i="1" dirty="0" smtClean="0">
                <a:solidFill>
                  <a:schemeClr val="accent6"/>
                </a:solidFill>
              </a:rPr>
              <a:t/>
            </a:r>
            <a:endParaRPr lang="de-DE" sz="2200" i="1" dirty="0">
              <a:solidFill>
                <a:schemeClr val="accent6"/>
              </a:solidFill>
            </a:endParaRPr>
          </a:p>
        </p:txBody>
      </p:sp>
      <p:sp>
        <p:nvSpPr>
          <p:cNvPr id="6" name="Textfeld 5"/>
          <p:cNvSpPr txBox="1"/>
          <p:nvPr/>
        </p:nvSpPr>
        <p:spPr>
          <a:xfrm>
            <a:off x="990600" y="3124200"/>
            <a:ext cx="6324600" cy="1692771"/>
          </a:xfrm>
          <a:prstGeom prst="rect">
            <a:avLst/>
          </a:prstGeom>
          <a:noFill/>
        </p:spPr>
        <p:txBody>
          <a:bodyPr wrap="square" rtlCol="0">
            <a:spAutoFit/>
          </a:bodyPr>
          <a:lstStyle/>
          <a:p>
            <a:pPr algn="ctr"/>
            <a:r>
              <a:rPr lang="de-DE" sz="6000" b="1" i="1" dirty="0" smtClean="0">
                <a:solidFill>
                  <a:schemeClr val="accent6"/>
                </a:solidFill>
              </a:rPr>
              <a:t>600.000 €</a:t>
            </a:r>
            <a:endParaRPr lang="de-DE" sz="6000" b="1" i="1" dirty="0" smtClean="0">
              <a:solidFill>
                <a:schemeClr val="accent6"/>
              </a:solidFill>
            </a:endParaRPr>
          </a:p>
          <a:p>
            <a:endParaRPr lang="de-DE" sz="2200" i="1" dirty="0" smtClean="0">
              <a:solidFill>
                <a:schemeClr val="accent6"/>
              </a:solidFill>
            </a:endParaRPr>
          </a:p>
          <a:p>
            <a:r>
              <a:rPr lang="de-DE" sz="2200" i="1" dirty="0" smtClean="0">
                <a:solidFill>
                  <a:schemeClr val="accent6"/>
                </a:solidFill>
              </a:rPr>
              <a:t/>
            </a:r>
            <a:endParaRPr lang="de-DE" sz="2200" i="1" dirty="0">
              <a:solidFill>
                <a:schemeClr val="accent6"/>
              </a:solidFill>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352061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feld 3"/>
          <p:cNvSpPr txBox="1"/>
          <p:nvPr/>
        </p:nvSpPr>
        <p:spPr>
          <a:xfrm>
            <a:off x="914400" y="838200"/>
            <a:ext cx="6324600" cy="3262431"/>
          </a:xfrm>
          <a:prstGeom prst="rect">
            <a:avLst/>
          </a:prstGeom>
          <a:noFill/>
        </p:spPr>
        <p:txBody>
          <a:bodyPr wrap="square" rtlCol="0">
            <a:spAutoFit/>
          </a:bodyPr>
          <a:lstStyle/>
          <a:p>
            <a:r>
              <a:rPr lang="de-DE" sz="2200" i="1" dirty="0" smtClean="0">
                <a:solidFill>
                  <a:schemeClr val="accent6"/>
                </a:solidFill>
              </a:rPr>
              <a:t>Welche Sparrate benötigt ein 30jähriger monatlich aus seinem frei verfügbaren Einkommen, um einen Kapitalstock von</a:t>
            </a:r>
            <a:r>
              <a:rPr lang="de-DE" sz="2200" i="1" dirty="0" smtClean="0">
                <a:solidFill>
                  <a:schemeClr val="accent6"/>
                </a:solidFill>
              </a:rPr>
              <a:t> 600.000 € über 37 Jahre aufzubauen?</a:t>
            </a:r>
          </a:p>
          <a:p>
            <a:endParaRPr lang="de-DE" sz="2200" i="1" dirty="0" smtClean="0">
              <a:solidFill>
                <a:schemeClr val="accent6"/>
              </a:solidFill>
            </a:endParaRPr>
          </a:p>
          <a:p>
            <a:pPr>
              <a:spcAft>
                <a:spcPts val="1800"/>
              </a:spcAft>
            </a:pPr>
            <a:r>
              <a:rPr lang="de-DE" sz="2200" i="1" dirty="0" smtClean="0">
                <a:solidFill>
                  <a:schemeClr val="accent6"/>
                </a:solidFill>
              </a:rPr>
              <a:t>4 %  Wertentwicklung: 	    580 €</a:t>
            </a:r>
          </a:p>
          <a:p>
            <a:pPr>
              <a:spcAft>
                <a:spcPts val="1800"/>
              </a:spcAft>
            </a:pPr>
            <a:r>
              <a:rPr lang="de-DE" sz="2200" i="1" dirty="0" smtClean="0">
                <a:solidFill>
                  <a:schemeClr val="accent6"/>
                </a:solidFill>
              </a:rPr>
              <a:t>2 % Wertentwicklung: 	    900 €</a:t>
            </a:r>
          </a:p>
          <a:p>
            <a:pPr>
              <a:spcAft>
                <a:spcPts val="1800"/>
              </a:spcAft>
            </a:pPr>
            <a:r>
              <a:rPr lang="de-DE" sz="2200" i="1" dirty="0" smtClean="0">
                <a:solidFill>
                  <a:schemeClr val="accent6"/>
                </a:solidFill>
              </a:rPr>
              <a:t>0 % Wertentwicklung: 	1.400 €</a:t>
            </a:r>
          </a:p>
        </p:txBody>
      </p:sp>
      <p:sp>
        <p:nvSpPr>
          <p:cNvPr id="5" name="Textfeld 4"/>
          <p:cNvSpPr txBox="1"/>
          <p:nvPr/>
        </p:nvSpPr>
        <p:spPr>
          <a:xfrm>
            <a:off x="4419600" y="5666601"/>
            <a:ext cx="3581400" cy="276999"/>
          </a:xfrm>
          <a:prstGeom prst="rect">
            <a:avLst/>
          </a:prstGeom>
          <a:noFill/>
        </p:spPr>
        <p:txBody>
          <a:bodyPr wrap="square" rtlCol="0">
            <a:spAutoFit/>
          </a:bodyPr>
          <a:lstStyle/>
          <a:p>
            <a:r>
              <a:rPr lang="de-DE" sz="1200" dirty="0" smtClean="0"/>
              <a:t>Annahme: mtl. Sparrate und Wertentwicklung</a:t>
            </a:r>
            <a:endParaRPr lang="de-DE" sz="1200" dirty="0"/>
          </a:p>
        </p:txBody>
      </p:sp>
      <p:sp>
        <p:nvSpPr>
          <p:cNvPr id="6" name="Textfeld 5"/>
          <p:cNvSpPr txBox="1"/>
          <p:nvPr/>
        </p:nvSpPr>
        <p:spPr>
          <a:xfrm>
            <a:off x="1066800" y="3962400"/>
            <a:ext cx="6324600" cy="1323439"/>
          </a:xfrm>
          <a:prstGeom prst="rect">
            <a:avLst/>
          </a:prstGeom>
          <a:noFill/>
        </p:spPr>
        <p:txBody>
          <a:bodyPr wrap="square" rtlCol="0">
            <a:spAutoFit/>
          </a:bodyPr>
          <a:lstStyle/>
          <a:p>
            <a:endParaRPr lang="de-DE" sz="2200" i="1" dirty="0" smtClean="0">
              <a:solidFill>
                <a:schemeClr val="accent6"/>
              </a:solidFill>
            </a:endParaRPr>
          </a:p>
          <a:p>
            <a:pPr algn="ctr"/>
            <a:r>
              <a:rPr lang="de-DE" sz="3600" i="1" dirty="0" smtClean="0">
                <a:solidFill>
                  <a:schemeClr val="accent6"/>
                </a:solidFill>
              </a:rPr>
              <a:t>Wie realistisch ist das?</a:t>
            </a:r>
            <a:endParaRPr lang="de-DE" sz="3600" i="1" dirty="0" smtClean="0">
              <a:solidFill>
                <a:schemeClr val="accent6"/>
              </a:solidFill>
            </a:endParaRPr>
          </a:p>
          <a:p>
            <a:endParaRPr lang="de-DE" sz="2200" i="1" dirty="0" smtClean="0">
              <a:solidFill>
                <a:schemeClr val="accent6"/>
              </a:solidFill>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352061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ags/tag1.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MITCON_GUIDELINES" val="FALSE"/>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ähe">
  <a:themeElements>
    <a:clrScheme name="Nähe">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Larissa">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ähe">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0</TotalTime>
  <Words>690</Words>
  <Application>Microsoft Macintosh PowerPoint</Application>
  <PresentationFormat>Bildschirmpräsentation (4:3)</PresentationFormat>
  <Paragraphs>105</Paragraphs>
  <Slides>17</Slides>
  <Notes>1</Notes>
  <HiddenSlides>0</HiddenSlides>
  <MMClips>0</MMClips>
  <ScaleCrop>false</ScaleCrop>
  <HeadingPairs>
    <vt:vector size="4" baseType="variant">
      <vt:variant>
        <vt:lpstr>Entwurfsvorlage</vt:lpstr>
      </vt:variant>
      <vt:variant>
        <vt:i4>2</vt:i4>
      </vt:variant>
      <vt:variant>
        <vt:lpstr>Folientitel</vt:lpstr>
      </vt:variant>
      <vt:variant>
        <vt:i4>17</vt:i4>
      </vt:variant>
    </vt:vector>
  </HeadingPairs>
  <TitlesOfParts>
    <vt:vector size="19" baseType="lpstr">
      <vt:lpstr>Nähe</vt:lpstr>
      <vt:lpstr>Benutzerdefiniertes Design</vt:lpstr>
      <vt:lpstr>    Blick über den Tellerrand – die Situation in Deutschland</vt:lpstr>
      <vt:lpstr>Geht es Ihnen in einem stärker vom Staat kontrollierten Wirtschaftssystem besser?</vt:lpstr>
      <vt:lpstr>„Ich fände es gut, wenn der Staat Obergrenzen für die Preise für Grundnahrungsmittel festlegen würde. Durch solche Höchstpreise könnte man sicherstellen,  dass die Preise nicht so stark steigen und sich jeder diese weiterhin leisten kann.“</vt:lpstr>
      <vt:lpstr>„Ich fände es gut, wenn der Staat Obergrenzen für die Preise für Mieten festlegen würde. Durch solche Höchstpreise könnte man sicherstellen, dass die Preise nicht so stark steigen und sich jeder diese weiterhin leisten kann.“</vt:lpstr>
      <vt:lpstr>Folie 5</vt:lpstr>
      <vt:lpstr>Entwicklung der Sozialleistungsquote Deutschland und Schweiz</vt:lpstr>
      <vt:lpstr>Folie 7</vt:lpstr>
      <vt:lpstr>Folie 8</vt:lpstr>
      <vt:lpstr>Folie 9</vt:lpstr>
      <vt:lpstr>Folie 10</vt:lpstr>
      <vt:lpstr>Folie 11</vt:lpstr>
      <vt:lpstr>Folie 12</vt:lpstr>
      <vt:lpstr>Folie 13</vt:lpstr>
      <vt:lpstr>Folie 14</vt:lpstr>
      <vt:lpstr>Folie 15</vt:lpstr>
      <vt:lpstr>Folie 16</vt:lpstr>
      <vt:lpstr>Folie 17</vt:lpstr>
    </vt:vector>
  </TitlesOfParts>
  <Company>Benteler Deutschland GmbH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Meike Schaeffler</dc:creator>
  <cp:lastModifiedBy>Frank Schäffler</cp:lastModifiedBy>
  <cp:revision>29</cp:revision>
  <cp:lastPrinted>2016-01-12T19:03:01Z</cp:lastPrinted>
  <dcterms:created xsi:type="dcterms:W3CDTF">2016-01-12T07:48:45Z</dcterms:created>
  <dcterms:modified xsi:type="dcterms:W3CDTF">2016-01-12T20:07:00Z</dcterms:modified>
</cp:coreProperties>
</file>