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93" r:id="rId2"/>
    <p:sldId id="494" r:id="rId3"/>
    <p:sldId id="495" r:id="rId4"/>
    <p:sldId id="496" r:id="rId5"/>
    <p:sldId id="497" r:id="rId6"/>
    <p:sldId id="498" r:id="rId7"/>
    <p:sldId id="499" r:id="rId8"/>
    <p:sldId id="500" r:id="rId9"/>
    <p:sldId id="492" r:id="rId10"/>
  </p:sldIdLst>
  <p:sldSz cx="9144000" cy="6858000" type="screen4x3"/>
  <p:notesSz cx="6858000" cy="994568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22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04" y="-90"/>
      </p:cViewPr>
      <p:guideLst>
        <p:guide orient="horz" pos="3748"/>
        <p:guide orient="horz" pos="663"/>
        <p:guide orient="horz" pos="1525"/>
        <p:guide orient="horz" pos="391"/>
        <p:guide orient="horz" pos="981"/>
        <p:guide pos="415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0"/>
            <a:ext cx="2972547" cy="49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257"/>
            <a:ext cx="2972547" cy="49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46257"/>
            <a:ext cx="2972547" cy="49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F1175CF-6D06-4A65-A018-E3F121F76F3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5251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23924"/>
            <a:ext cx="5487041" cy="447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257"/>
            <a:ext cx="2972547" cy="49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46257"/>
            <a:ext cx="2972547" cy="49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6F9021-7B00-4309-ACEB-5926363B8C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39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82AA79-9662-4765-B2FF-F6430D2FC158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447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20788-DF23-47CC-BE53-2E9046516AF7}" type="slidenum">
              <a:rPr lang="de-CH"/>
              <a:pPr/>
              <a:t>3</a:t>
            </a:fld>
            <a:endParaRPr lang="de-CH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29038"/>
          </a:xfrm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412" y="4612113"/>
            <a:ext cx="5487042" cy="4476674"/>
          </a:xfrm>
        </p:spPr>
        <p:txBody>
          <a:bodyPr/>
          <a:lstStyle/>
          <a:p>
            <a:endParaRPr lang="de-CH" dirty="0"/>
          </a:p>
          <a:p>
            <a:r>
              <a:rPr lang="de-CH" dirty="0"/>
              <a:t> 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698" eaLnBrk="1" hangingPunct="1">
              <a:spcBef>
                <a:spcPct val="20000"/>
              </a:spcBef>
              <a:defRPr/>
            </a:pPr>
            <a:r>
              <a:rPr lang="de-CH" sz="2400" kern="0" dirty="0">
                <a:solidFill>
                  <a:srgbClr val="000000"/>
                </a:solidFill>
                <a:latin typeface="Arial"/>
              </a:rPr>
              <a:t>Aktuelle politische Herausforderungen</a:t>
            </a:r>
          </a:p>
          <a:p>
            <a:pPr marL="175446" indent="-175446" defTabSz="918698" eaLnBrk="1" hangingPunct="1">
              <a:spcBef>
                <a:spcPct val="20000"/>
              </a:spcBef>
              <a:buFontTx/>
              <a:buChar char="•"/>
              <a:defRPr/>
            </a:pPr>
            <a:endParaRPr lang="de-CH" sz="2400" kern="0" dirty="0">
              <a:solidFill>
                <a:srgbClr val="000000"/>
              </a:solidFill>
              <a:latin typeface="Arial"/>
            </a:endParaRPr>
          </a:p>
          <a:p>
            <a:pPr marL="175446" indent="-175446" defTabSz="918698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de-CH" sz="2400" kern="0" dirty="0">
                <a:solidFill>
                  <a:srgbClr val="000000"/>
                </a:solidFill>
                <a:latin typeface="Arial"/>
              </a:rPr>
              <a:t>Ausgehend vom Ziel Stärkung des Ansehens der HBB innerhalb und ausserhalb der Schweiz </a:t>
            </a:r>
          </a:p>
          <a:p>
            <a:pPr marL="175446" indent="-175446" defTabSz="918698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de-CH" sz="2400" kern="0" dirty="0">
                <a:solidFill>
                  <a:srgbClr val="000000"/>
                </a:solidFill>
                <a:latin typeface="Arial"/>
              </a:rPr>
              <a:t>Bildungsfinanzierung – Ungleichgewicht zwischen Tertiär A und Tertiär B und innerhalb von Tertiär B (HF &lt; - &gt; BP/HFP)</a:t>
            </a:r>
          </a:p>
          <a:p>
            <a:pPr marL="175446" indent="-175446" defTabSz="918698" eaLnBrk="1" hangingPunct="1">
              <a:spcBef>
                <a:spcPct val="20000"/>
              </a:spcBef>
              <a:buFontTx/>
              <a:buChar char="•"/>
              <a:defRPr/>
            </a:pPr>
            <a:endParaRPr lang="de-CH" sz="2400" kern="0" dirty="0">
              <a:solidFill>
                <a:srgbClr val="000000"/>
              </a:solidFill>
              <a:latin typeface="Arial"/>
            </a:endParaRPr>
          </a:p>
          <a:p>
            <a:pPr defTabSz="918698" eaLnBrk="1" hangingPunct="1">
              <a:spcBef>
                <a:spcPct val="20000"/>
              </a:spcBef>
              <a:defRPr/>
            </a:pPr>
            <a:endParaRPr lang="de-CH" sz="2400" kern="0" dirty="0">
              <a:solidFill>
                <a:srgbClr val="000000"/>
              </a:solidFill>
              <a:latin typeface="Arial"/>
            </a:endParaRPr>
          </a:p>
          <a:p>
            <a:pPr marL="175446" indent="-175446" defTabSz="918698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de-CH" sz="2400" kern="0" dirty="0">
                <a:solidFill>
                  <a:srgbClr val="000000"/>
                </a:solidFill>
                <a:latin typeface="Arial"/>
              </a:rPr>
              <a:t>CHF 400 Mio. zusätzlich für die HBB</a:t>
            </a:r>
            <a:br>
              <a:rPr lang="de-CH" sz="2400" kern="0" dirty="0">
                <a:solidFill>
                  <a:srgbClr val="000000"/>
                </a:solidFill>
                <a:latin typeface="Arial"/>
              </a:rPr>
            </a:br>
            <a:r>
              <a:rPr lang="de-CH" sz="2400" kern="0" dirty="0">
                <a:solidFill>
                  <a:srgbClr val="000000"/>
                </a:solidFill>
                <a:latin typeface="Arial"/>
              </a:rPr>
              <a:t>-&gt; BFI-Botschaft 2017-2020??</a:t>
            </a: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82AA79-9662-4765-B2FF-F6430D2FC158}" type="slidenum">
              <a:rPr lang="de-CH" smtClean="0"/>
              <a:pPr>
                <a:defRPr/>
              </a:pPr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9643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844800" cy="2133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159884" y="3097043"/>
            <a:ext cx="6392937" cy="6709595"/>
          </a:xfrm>
        </p:spPr>
        <p:txBody>
          <a:bodyPr/>
          <a:lstStyle/>
          <a:p>
            <a:r>
              <a:rPr lang="de-CH" dirty="0"/>
              <a:t>Die Höhere Berufsbildung ist in der Schweiz grundsätzlich in den jeweiligen Branchen gut verankert. Nur ausserhalb ist sie, </a:t>
            </a:r>
            <a:r>
              <a:rPr lang="de-CH" dirty="0" err="1"/>
              <a:t>rsp</a:t>
            </a:r>
            <a:r>
              <a:rPr lang="de-CH" dirty="0"/>
              <a:t>. ihr Wert kaum bekannt….</a:t>
            </a:r>
          </a:p>
          <a:p>
            <a:r>
              <a:rPr lang="de-CH" dirty="0"/>
              <a:t>Betr. Titelfrage ist folgendes festzustellen:</a:t>
            </a:r>
          </a:p>
          <a:p>
            <a:r>
              <a:rPr lang="de-CH" b="1" dirty="0"/>
              <a:t>Sicht SBFI</a:t>
            </a:r>
            <a:br>
              <a:rPr lang="de-CH" b="1" dirty="0"/>
            </a:br>
            <a:r>
              <a:rPr lang="de-CH" dirty="0"/>
              <a:t>Die geschützten Titel in den Landessprachen bleiben bestehen.</a:t>
            </a:r>
          </a:p>
          <a:p>
            <a:r>
              <a:rPr lang="de-CH" dirty="0"/>
              <a:t>Das Staatssekretariat für Bildung, Forschung und Innovation SBFI ist daran, eine international verständliche Systematik zur Übersetzung der Schweizer Titel ins Englische zu erarbeiten…. z.B. </a:t>
            </a:r>
            <a:r>
              <a:rPr lang="de-CH" i="1" dirty="0" err="1"/>
              <a:t>licensed</a:t>
            </a:r>
            <a:r>
              <a:rPr lang="de-CH" i="1" dirty="0"/>
              <a:t> </a:t>
            </a:r>
            <a:r>
              <a:rPr lang="de-CH" i="1" dirty="0" err="1"/>
              <a:t>Sales</a:t>
            </a:r>
            <a:r>
              <a:rPr lang="de-CH" i="1" dirty="0"/>
              <a:t> Manager für diplomierter Verkaufsleiter</a:t>
            </a:r>
          </a:p>
          <a:p>
            <a:r>
              <a:rPr lang="de-CH" b="1" dirty="0">
                <a:solidFill>
                  <a:srgbClr val="000000"/>
                </a:solidFill>
              </a:rPr>
              <a:t>Sicht Parlament</a:t>
            </a:r>
            <a:r>
              <a:rPr lang="de-CH" dirty="0">
                <a:solidFill>
                  <a:srgbClr val="000000"/>
                </a:solidFill>
              </a:rPr>
              <a:t/>
            </a:r>
            <a:br>
              <a:rPr lang="de-CH" dirty="0">
                <a:solidFill>
                  <a:srgbClr val="000000"/>
                </a:solidFill>
              </a:rPr>
            </a:br>
            <a:r>
              <a:rPr lang="de-CH" dirty="0">
                <a:solidFill>
                  <a:srgbClr val="000000"/>
                </a:solidFill>
              </a:rPr>
              <a:t>Vorstoss von 2012 betr. Einführung von anerkannten englischen Titeln (z.B. professional Bachelor oder prof. Master)im Nationalrat angenommen, aber im Dez. 2014 im Ständerat abgelehnt</a:t>
            </a:r>
          </a:p>
          <a:p>
            <a:r>
              <a:rPr lang="de-CH" b="1" dirty="0"/>
              <a:t>Sicht Gewerkschaften</a:t>
            </a:r>
            <a:br>
              <a:rPr lang="de-CH" b="1" dirty="0"/>
            </a:br>
            <a:r>
              <a:rPr lang="de-CH" dirty="0"/>
              <a:t>Akademisch gebildete Gewerkschafter lehnen prof. BA und prof. MA mehrheitlich ab, wollen keine Vermischung mit der akademischen Welt…</a:t>
            </a:r>
          </a:p>
          <a:p>
            <a:r>
              <a:rPr lang="de-CH" b="1" dirty="0" smtClean="0"/>
              <a:t>Sicht </a:t>
            </a:r>
            <a:r>
              <a:rPr lang="de-CH" b="1" dirty="0"/>
              <a:t>sgv</a:t>
            </a:r>
          </a:p>
          <a:p>
            <a:pPr lvl="0" eaLnBrk="1" hangingPunct="1">
              <a:spcBef>
                <a:spcPct val="20000"/>
              </a:spcBef>
            </a:pPr>
            <a:r>
              <a:rPr lang="de-CH" kern="0" dirty="0" smtClean="0">
                <a:solidFill>
                  <a:srgbClr val="000000"/>
                </a:solidFill>
                <a:latin typeface="Arial"/>
              </a:rPr>
              <a:t>Bei </a:t>
            </a:r>
            <a:r>
              <a:rPr lang="de-CH" kern="0" dirty="0">
                <a:solidFill>
                  <a:srgbClr val="000000"/>
                </a:solidFill>
                <a:latin typeface="Arial"/>
              </a:rPr>
              <a:t>der Titelfrage, also englische Übersetzung von HBB-Abschlüssen lassen wir nicht locker und fordern immer noch:</a:t>
            </a:r>
          </a:p>
          <a:p>
            <a:pPr marL="172256" indent="-172256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CH" kern="0" dirty="0" smtClean="0">
                <a:solidFill>
                  <a:srgbClr val="000000"/>
                </a:solidFill>
                <a:latin typeface="Arial"/>
              </a:rPr>
              <a:t>dass </a:t>
            </a:r>
            <a:r>
              <a:rPr lang="de-CH" kern="0" dirty="0">
                <a:solidFill>
                  <a:srgbClr val="000000"/>
                </a:solidFill>
                <a:latin typeface="Arial"/>
              </a:rPr>
              <a:t>die Inkraftsetzung der vorgeschlagenen Empfehlung bezüglich der englischen Titelbezeichnungen zurückgestellt wird</a:t>
            </a:r>
            <a:r>
              <a:rPr lang="de-CH" kern="0" dirty="0" smtClean="0">
                <a:solidFill>
                  <a:srgbClr val="000000"/>
                </a:solidFill>
                <a:latin typeface="Arial"/>
              </a:rPr>
              <a:t>;</a:t>
            </a:r>
          </a:p>
          <a:p>
            <a:pPr marL="172256" indent="-172256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CH" kern="0" dirty="0" smtClean="0">
                <a:solidFill>
                  <a:srgbClr val="000000"/>
                </a:solidFill>
                <a:latin typeface="Arial"/>
              </a:rPr>
              <a:t>dass eine </a:t>
            </a:r>
            <a:r>
              <a:rPr lang="de-CH" kern="0" dirty="0">
                <a:solidFill>
                  <a:srgbClr val="000000"/>
                </a:solidFill>
                <a:latin typeface="Arial"/>
              </a:rPr>
              <a:t>Arbeitsgruppe einzusetzen ist, welche Lösungen erarbeitet, die in einem ordentlichen Vernehmlassungsverfahren allen Trägerschaften und weiteren interessierten Kreisen zu unterbreiten sind. </a:t>
            </a:r>
            <a:r>
              <a:rPr lang="de-CH" kern="0" dirty="0" smtClean="0">
                <a:solidFill>
                  <a:srgbClr val="000000"/>
                </a:solidFill>
                <a:latin typeface="Arial"/>
              </a:rPr>
              <a:t>Dabei </a:t>
            </a:r>
            <a:r>
              <a:rPr lang="de-CH" kern="0" dirty="0">
                <a:solidFill>
                  <a:srgbClr val="000000"/>
                </a:solidFill>
                <a:latin typeface="Arial"/>
              </a:rPr>
              <a:t>sind auch Berufsbildungsexperten und –</a:t>
            </a:r>
            <a:r>
              <a:rPr lang="de-CH" kern="0" dirty="0" err="1">
                <a:solidFill>
                  <a:srgbClr val="000000"/>
                </a:solidFill>
                <a:latin typeface="Arial"/>
              </a:rPr>
              <a:t>expertinnen</a:t>
            </a:r>
            <a:r>
              <a:rPr lang="de-CH" kern="0" dirty="0">
                <a:solidFill>
                  <a:srgbClr val="000000"/>
                </a:solidFill>
                <a:latin typeface="Arial"/>
              </a:rPr>
              <a:t> aus dem deutschsprachigen Ausland </a:t>
            </a:r>
            <a:r>
              <a:rPr lang="de-CH" kern="0" dirty="0" smtClean="0">
                <a:solidFill>
                  <a:srgbClr val="000000"/>
                </a:solidFill>
                <a:latin typeface="Arial"/>
              </a:rPr>
              <a:t>beizuziehen. Eine </a:t>
            </a:r>
            <a:r>
              <a:rPr lang="de-CH" kern="0" dirty="0">
                <a:solidFill>
                  <a:srgbClr val="000000"/>
                </a:solidFill>
                <a:latin typeface="Arial"/>
              </a:rPr>
              <a:t>Tagung genügt da </a:t>
            </a:r>
            <a:r>
              <a:rPr lang="de-CH" kern="0" dirty="0" smtClean="0">
                <a:solidFill>
                  <a:srgbClr val="000000"/>
                </a:solidFill>
                <a:latin typeface="Arial"/>
              </a:rPr>
              <a:t>nicht;</a:t>
            </a:r>
            <a:endParaRPr lang="de-CH" kern="0" dirty="0">
              <a:solidFill>
                <a:srgbClr val="000000"/>
              </a:solidFill>
              <a:latin typeface="Arial"/>
            </a:endParaRPr>
          </a:p>
          <a:p>
            <a:pPr marL="172256" indent="-172256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CH" kern="0" dirty="0">
                <a:solidFill>
                  <a:srgbClr val="000000"/>
                </a:solidFill>
                <a:latin typeface="Arial"/>
              </a:rPr>
              <a:t>dass sämtliche offenen Fragen (z.B. die Umsetzung der „Zertifizierung“ durch die Trägerschaften, Verbindlichkeit der englischen Übersetzungen, Bezeichnung der HF-Abschlüsse oder Abstimmung bezgl. Diplomanerkennung) vorgängig verbundpartnerschaftlich zu klären sind; </a:t>
            </a:r>
          </a:p>
          <a:p>
            <a:pPr marL="172256" indent="-172256">
              <a:buFont typeface="Arial" panose="020B0604020202020204" pitchFamily="34" charset="0"/>
              <a:buChar char="•"/>
            </a:pPr>
            <a:r>
              <a:rPr lang="de-CH" kern="0" dirty="0">
                <a:solidFill>
                  <a:srgbClr val="000000"/>
                </a:solidFill>
                <a:latin typeface="Arial"/>
              </a:rPr>
              <a:t>dass umgehend eine Zusammenführung der beiden nationalen Qualifikationsrahmen (NQR-BB und NQR-HS) angegangen wird. Nur ein einziger Qualifikationsrahmen für das gesamte Bildungssystem ist europakompatibel und macht unser Bildungssystem für die übrigen Länder verständlich.</a:t>
            </a:r>
            <a:r>
              <a:rPr lang="de-CH" b="1" kern="0" dirty="0">
                <a:solidFill>
                  <a:srgbClr val="000000"/>
                </a:solidFill>
                <a:latin typeface="Arial"/>
              </a:rPr>
              <a:t> </a:t>
            </a:r>
            <a:r>
              <a:rPr lang="de-CH" dirty="0"/>
              <a:t>Wir brauchen geschützte englische Übersetzungen, welche das Niveau der Abschlüsse wiederspiegeln  </a:t>
            </a:r>
          </a:p>
          <a:p>
            <a:pPr marL="172256" indent="-172256">
              <a:buFont typeface="Arial" panose="020B0604020202020204" pitchFamily="34" charset="0"/>
              <a:buChar char="•"/>
            </a:pPr>
            <a:r>
              <a:rPr lang="de-CH" dirty="0"/>
              <a:t>Wir brauchen aber auch englische Titel, welche für die Eltern und die Jungen attraktiv sind, deshalb:</a:t>
            </a:r>
          </a:p>
          <a:p>
            <a:pPr algn="ctr"/>
            <a:r>
              <a:rPr lang="de-CH" b="1" dirty="0"/>
              <a:t>= &gt; professional Bachelor und professional Master </a:t>
            </a:r>
          </a:p>
          <a:p>
            <a:pPr algn="ctr"/>
            <a:r>
              <a:rPr lang="de-CH" b="1" dirty="0"/>
              <a:t>auch für die Höhere Berufsbildung</a:t>
            </a:r>
          </a:p>
          <a:p>
            <a:pPr marL="175446" indent="-175446" eaLnBrk="1" hangingPunct="1">
              <a:spcBef>
                <a:spcPct val="20000"/>
              </a:spcBef>
              <a:buFontTx/>
              <a:buChar char="•"/>
            </a:pPr>
            <a:endParaRPr lang="de-CH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82AA79-9662-4765-B2FF-F6430D2FC158}" type="slidenum">
              <a:rPr lang="de-CH" smtClean="0"/>
              <a:pPr>
                <a:defRPr/>
              </a:pPr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0621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00113" y="1268413"/>
            <a:ext cx="7270750" cy="3675062"/>
            <a:chOff x="567" y="799"/>
            <a:chExt cx="4580" cy="2315"/>
          </a:xfrm>
        </p:grpSpPr>
        <p:pic>
          <p:nvPicPr>
            <p:cNvPr id="3" name="Picture 10" descr="Logo-SGV-neu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799"/>
              <a:ext cx="4535" cy="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11"/>
            <p:cNvSpPr txBox="1">
              <a:spLocks noChangeArrowheads="1"/>
            </p:cNvSpPr>
            <p:nvPr userDrawn="1"/>
          </p:nvSpPr>
          <p:spPr bwMode="auto">
            <a:xfrm>
              <a:off x="567" y="1979"/>
              <a:ext cx="4536" cy="1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de-CH" sz="2800" smtClean="0"/>
                <a:t>Schweizerischer Gewerbeverband </a:t>
              </a:r>
              <a:r>
                <a:rPr lang="de-CH" sz="2800" smtClean="0">
                  <a:solidFill>
                    <a:srgbClr val="E22F2B"/>
                  </a:solidFill>
                </a:rPr>
                <a:t>sgv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de-CH" sz="2800" smtClean="0"/>
                <a:t>Union suisse des arts et métiers </a:t>
              </a:r>
              <a:r>
                <a:rPr lang="de-CH" sz="2800" smtClean="0">
                  <a:solidFill>
                    <a:srgbClr val="E22F2B"/>
                  </a:solidFill>
                </a:rPr>
                <a:t>usam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de-CH" sz="2800" smtClean="0"/>
                <a:t>Unione svizzera delle arti e mestieri </a:t>
              </a:r>
              <a:r>
                <a:rPr lang="de-CH" sz="2800" smtClean="0">
                  <a:solidFill>
                    <a:srgbClr val="E22F2B"/>
                  </a:solidFill>
                </a:rPr>
                <a:t>usam</a:t>
              </a:r>
            </a:p>
          </p:txBody>
        </p:sp>
      </p:grpSp>
      <p:pic>
        <p:nvPicPr>
          <p:cNvPr id="6" name="Picture 14" descr="Logo-SGV-ne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08725"/>
            <a:ext cx="13684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7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42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765175"/>
            <a:ext cx="2160587" cy="53609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29363" cy="53609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625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870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122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490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556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026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21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4410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9504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Textmasterformate durch Klicken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252413" y="6218238"/>
            <a:ext cx="89281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CH" sz="1400" dirty="0" smtClean="0"/>
              <a:t>67. Gewerbliche Winterkonferenz  /  Klosters</a:t>
            </a:r>
            <a:r>
              <a:rPr lang="de-CH" sz="1400" baseline="0" dirty="0" smtClean="0"/>
              <a:t>  /  14. Januar 2016</a:t>
            </a:r>
            <a:endParaRPr lang="de-CH" sz="1400" dirty="0"/>
          </a:p>
        </p:txBody>
      </p:sp>
      <p:sp>
        <p:nvSpPr>
          <p:cNvPr id="1029" name="Line 10"/>
          <p:cNvSpPr>
            <a:spLocks noChangeShapeType="1"/>
          </p:cNvSpPr>
          <p:nvPr/>
        </p:nvSpPr>
        <p:spPr bwMode="auto">
          <a:xfrm flipH="1">
            <a:off x="0" y="6237288"/>
            <a:ext cx="9144000" cy="0"/>
          </a:xfrm>
          <a:prstGeom prst="line">
            <a:avLst/>
          </a:prstGeom>
          <a:noFill/>
          <a:ln w="19050">
            <a:solidFill>
              <a:srgbClr val="E3302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pic>
        <p:nvPicPr>
          <p:cNvPr id="1030" name="Picture 11" descr="Logo-SGV-neu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08725"/>
            <a:ext cx="13684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252413" y="6508750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B0EB7752-FC47-47EE-B739-DB9B5067D17A}" type="slidenum">
              <a:rPr lang="de-DE" sz="1400" smtClean="0"/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sz="14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46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92175" indent="-173038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3pPr>
      <a:lvl4pPr marL="1252538" indent="-1746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∙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251520" y="260648"/>
            <a:ext cx="8642350" cy="2376264"/>
          </a:xfrm>
        </p:spPr>
        <p:txBody>
          <a:bodyPr/>
          <a:lstStyle/>
          <a:p>
            <a:pPr marL="0" indent="0" algn="ctr">
              <a:buNone/>
            </a:pPr>
            <a:endParaRPr lang="de-CH" sz="4000" b="1" dirty="0" smtClean="0"/>
          </a:p>
          <a:p>
            <a:pPr marL="0" indent="0">
              <a:buNone/>
            </a:pPr>
            <a:r>
              <a:rPr lang="de-CH" sz="4000" b="1" dirty="0" smtClean="0"/>
              <a:t>Höhere Berufsbildung – Bitte keine Lippenbekenntnisse mehr!</a:t>
            </a:r>
            <a:endParaRPr lang="de-CH" b="1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5264150"/>
            <a:ext cx="3744913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4625" indent="-174625">
              <a:spcBef>
                <a:spcPct val="20000"/>
              </a:spcBef>
            </a:pPr>
            <a:r>
              <a:rPr lang="de-CH" sz="2000" dirty="0" smtClean="0"/>
              <a:t>Christine </a:t>
            </a:r>
            <a:r>
              <a:rPr lang="de-CH" sz="2000" dirty="0" err="1" smtClean="0"/>
              <a:t>Davatz</a:t>
            </a:r>
            <a:endParaRPr lang="de-CH" sz="2000" dirty="0"/>
          </a:p>
          <a:p>
            <a:pPr marL="174625" indent="-174625">
              <a:spcBef>
                <a:spcPct val="20000"/>
              </a:spcBef>
            </a:pPr>
            <a:r>
              <a:rPr lang="de-CH" sz="2000" dirty="0" smtClean="0"/>
              <a:t>Vizedirektorin </a:t>
            </a:r>
            <a:r>
              <a:rPr lang="de-CH" sz="2000" dirty="0" err="1" smtClean="0"/>
              <a:t>sgv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20796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602296"/>
            <a:ext cx="8642350" cy="633413"/>
          </a:xfrm>
        </p:spPr>
        <p:txBody>
          <a:bodyPr/>
          <a:lstStyle/>
          <a:p>
            <a:r>
              <a:rPr lang="de-CH" dirty="0" smtClean="0"/>
              <a:t>Inhalt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CH" sz="2400" dirty="0" smtClean="0"/>
              <a:t>Unser Bildungssystem, einige Zahlen und Fakten zur Tertiärbildung</a:t>
            </a:r>
          </a:p>
          <a:p>
            <a:pPr marL="457200" indent="-457200">
              <a:buFont typeface="+mj-lt"/>
              <a:buAutoNum type="arabicPeriod"/>
            </a:pPr>
            <a:r>
              <a:rPr lang="de-CH" sz="2400" dirty="0" smtClean="0"/>
              <a:t>Wo stehen wir heute – Projekt Stärkung der Höheren Berufsbildung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/>
              <a:t>Gute Resonanzen für die neue Finanzierung – wirklich</a:t>
            </a:r>
            <a:r>
              <a:rPr lang="de-DE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de-CH" sz="2400" dirty="0"/>
              <a:t>Englische Titelübersetzungen – Vorschlag sgv</a:t>
            </a:r>
            <a:br>
              <a:rPr lang="de-CH" sz="2400" dirty="0"/>
            </a:br>
            <a:endParaRPr lang="de-CH" sz="2400" dirty="0" smtClean="0"/>
          </a:p>
          <a:p>
            <a:pPr marL="0" indent="0">
              <a:buNone/>
            </a:pP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44811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AutoShape 2"/>
          <p:cNvSpPr>
            <a:spLocks noChangeAspect="1" noChangeArrowheads="1" noTextEdit="1"/>
          </p:cNvSpPr>
          <p:nvPr/>
        </p:nvSpPr>
        <p:spPr bwMode="auto">
          <a:xfrm>
            <a:off x="755576" y="260648"/>
            <a:ext cx="78486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105415" y="-14287"/>
            <a:ext cx="8752758" cy="5886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16102" name="Rectangle 38"/>
          <p:cNvSpPr>
            <a:spLocks noChangeArrowheads="1"/>
          </p:cNvSpPr>
          <p:nvPr/>
        </p:nvSpPr>
        <p:spPr bwMode="auto">
          <a:xfrm>
            <a:off x="323850" y="560070"/>
            <a:ext cx="42944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CH" sz="2800" b="1" dirty="0">
                <a:solidFill>
                  <a:srgbClr val="000000"/>
                </a:solidFill>
                <a:latin typeface="+mj-lt"/>
              </a:rPr>
              <a:t>Bildungssystem Schweiz</a:t>
            </a:r>
            <a:endParaRPr lang="de-CH" sz="2800" b="1" dirty="0">
              <a:latin typeface="+mj-lt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23528" y="1347256"/>
            <a:ext cx="7966561" cy="4552032"/>
            <a:chOff x="930275" y="1340768"/>
            <a:chExt cx="7966561" cy="4552032"/>
          </a:xfrm>
        </p:grpSpPr>
        <p:sp>
          <p:nvSpPr>
            <p:cNvPr id="216068" name="Freeform 4"/>
            <p:cNvSpPr>
              <a:spLocks noEditPoints="1"/>
            </p:cNvSpPr>
            <p:nvPr/>
          </p:nvSpPr>
          <p:spPr bwMode="auto">
            <a:xfrm>
              <a:off x="4732338" y="2625725"/>
              <a:ext cx="2414587" cy="1096963"/>
            </a:xfrm>
            <a:custGeom>
              <a:avLst/>
              <a:gdLst>
                <a:gd name="T0" fmla="*/ 7147 w 7351"/>
                <a:gd name="T1" fmla="*/ 3189 h 3343"/>
                <a:gd name="T2" fmla="*/ 7329 w 7351"/>
                <a:gd name="T3" fmla="*/ 3270 h 3343"/>
                <a:gd name="T4" fmla="*/ 6833 w 7351"/>
                <a:gd name="T5" fmla="*/ 3160 h 3343"/>
                <a:gd name="T6" fmla="*/ 6914 w 7351"/>
                <a:gd name="T7" fmla="*/ 2977 h 3343"/>
                <a:gd name="T8" fmla="*/ 6469 w 7351"/>
                <a:gd name="T9" fmla="*/ 2999 h 3343"/>
                <a:gd name="T10" fmla="*/ 6549 w 7351"/>
                <a:gd name="T11" fmla="*/ 2816 h 3343"/>
                <a:gd name="T12" fmla="*/ 6469 w 7351"/>
                <a:gd name="T13" fmla="*/ 2999 h 3343"/>
                <a:gd name="T14" fmla="*/ 6053 w 7351"/>
                <a:gd name="T15" fmla="*/ 2706 h 3343"/>
                <a:gd name="T16" fmla="*/ 6236 w 7351"/>
                <a:gd name="T17" fmla="*/ 2787 h 3343"/>
                <a:gd name="T18" fmla="*/ 5740 w 7351"/>
                <a:gd name="T19" fmla="*/ 2677 h 3343"/>
                <a:gd name="T20" fmla="*/ 5820 w 7351"/>
                <a:gd name="T21" fmla="*/ 2495 h 3343"/>
                <a:gd name="T22" fmla="*/ 5376 w 7351"/>
                <a:gd name="T23" fmla="*/ 2516 h 3343"/>
                <a:gd name="T24" fmla="*/ 5456 w 7351"/>
                <a:gd name="T25" fmla="*/ 2333 h 3343"/>
                <a:gd name="T26" fmla="*/ 5376 w 7351"/>
                <a:gd name="T27" fmla="*/ 2516 h 3343"/>
                <a:gd name="T28" fmla="*/ 4960 w 7351"/>
                <a:gd name="T29" fmla="*/ 2223 h 3343"/>
                <a:gd name="T30" fmla="*/ 5142 w 7351"/>
                <a:gd name="T31" fmla="*/ 2304 h 3343"/>
                <a:gd name="T32" fmla="*/ 4647 w 7351"/>
                <a:gd name="T33" fmla="*/ 2194 h 3343"/>
                <a:gd name="T34" fmla="*/ 4727 w 7351"/>
                <a:gd name="T35" fmla="*/ 2012 h 3343"/>
                <a:gd name="T36" fmla="*/ 4282 w 7351"/>
                <a:gd name="T37" fmla="*/ 2033 h 3343"/>
                <a:gd name="T38" fmla="*/ 4363 w 7351"/>
                <a:gd name="T39" fmla="*/ 1851 h 3343"/>
                <a:gd name="T40" fmla="*/ 4282 w 7351"/>
                <a:gd name="T41" fmla="*/ 2033 h 3343"/>
                <a:gd name="T42" fmla="*/ 3867 w 7351"/>
                <a:gd name="T43" fmla="*/ 1740 h 3343"/>
                <a:gd name="T44" fmla="*/ 4049 w 7351"/>
                <a:gd name="T45" fmla="*/ 1821 h 3343"/>
                <a:gd name="T46" fmla="*/ 3553 w 7351"/>
                <a:gd name="T47" fmla="*/ 1711 h 3343"/>
                <a:gd name="T48" fmla="*/ 3634 w 7351"/>
                <a:gd name="T49" fmla="*/ 1529 h 3343"/>
                <a:gd name="T50" fmla="*/ 3189 w 7351"/>
                <a:gd name="T51" fmla="*/ 1550 h 3343"/>
                <a:gd name="T52" fmla="*/ 3270 w 7351"/>
                <a:gd name="T53" fmla="*/ 1368 h 3343"/>
                <a:gd name="T54" fmla="*/ 3189 w 7351"/>
                <a:gd name="T55" fmla="*/ 1550 h 3343"/>
                <a:gd name="T56" fmla="*/ 2774 w 7351"/>
                <a:gd name="T57" fmla="*/ 1257 h 3343"/>
                <a:gd name="T58" fmla="*/ 2956 w 7351"/>
                <a:gd name="T59" fmla="*/ 1338 h 3343"/>
                <a:gd name="T60" fmla="*/ 2460 w 7351"/>
                <a:gd name="T61" fmla="*/ 1228 h 3343"/>
                <a:gd name="T62" fmla="*/ 2541 w 7351"/>
                <a:gd name="T63" fmla="*/ 1046 h 3343"/>
                <a:gd name="T64" fmla="*/ 2096 w 7351"/>
                <a:gd name="T65" fmla="*/ 1067 h 3343"/>
                <a:gd name="T66" fmla="*/ 2176 w 7351"/>
                <a:gd name="T67" fmla="*/ 885 h 3343"/>
                <a:gd name="T68" fmla="*/ 2096 w 7351"/>
                <a:gd name="T69" fmla="*/ 1067 h 3343"/>
                <a:gd name="T70" fmla="*/ 1681 w 7351"/>
                <a:gd name="T71" fmla="*/ 775 h 3343"/>
                <a:gd name="T72" fmla="*/ 1863 w 7351"/>
                <a:gd name="T73" fmla="*/ 855 h 3343"/>
                <a:gd name="T74" fmla="*/ 1367 w 7351"/>
                <a:gd name="T75" fmla="*/ 745 h 3343"/>
                <a:gd name="T76" fmla="*/ 1448 w 7351"/>
                <a:gd name="T77" fmla="*/ 563 h 3343"/>
                <a:gd name="T78" fmla="*/ 1003 w 7351"/>
                <a:gd name="T79" fmla="*/ 584 h 3343"/>
                <a:gd name="T80" fmla="*/ 1083 w 7351"/>
                <a:gd name="T81" fmla="*/ 402 h 3343"/>
                <a:gd name="T82" fmla="*/ 1003 w 7351"/>
                <a:gd name="T83" fmla="*/ 584 h 3343"/>
                <a:gd name="T84" fmla="*/ 587 w 7351"/>
                <a:gd name="T85" fmla="*/ 292 h 3343"/>
                <a:gd name="T86" fmla="*/ 770 w 7351"/>
                <a:gd name="T87" fmla="*/ 372 h 3343"/>
                <a:gd name="T88" fmla="*/ 0 w 7351"/>
                <a:gd name="T89" fmla="*/ 32 h 3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351" h="3343">
                  <a:moveTo>
                    <a:pt x="7198" y="3321"/>
                  </a:moveTo>
                  <a:lnTo>
                    <a:pt x="7197" y="3321"/>
                  </a:lnTo>
                  <a:cubicBezTo>
                    <a:pt x="7147" y="3298"/>
                    <a:pt x="7124" y="3240"/>
                    <a:pt x="7147" y="3189"/>
                  </a:cubicBezTo>
                  <a:cubicBezTo>
                    <a:pt x="7169" y="3139"/>
                    <a:pt x="7227" y="3116"/>
                    <a:pt x="7278" y="3138"/>
                  </a:cubicBezTo>
                  <a:lnTo>
                    <a:pt x="7278" y="3138"/>
                  </a:lnTo>
                  <a:cubicBezTo>
                    <a:pt x="7328" y="3161"/>
                    <a:pt x="7351" y="3219"/>
                    <a:pt x="7329" y="3270"/>
                  </a:cubicBezTo>
                  <a:cubicBezTo>
                    <a:pt x="7307" y="3320"/>
                    <a:pt x="7248" y="3343"/>
                    <a:pt x="7198" y="3321"/>
                  </a:cubicBezTo>
                  <a:close/>
                  <a:moveTo>
                    <a:pt x="6833" y="3160"/>
                  </a:moveTo>
                  <a:lnTo>
                    <a:pt x="6833" y="3160"/>
                  </a:lnTo>
                  <a:cubicBezTo>
                    <a:pt x="6783" y="3137"/>
                    <a:pt x="6760" y="3079"/>
                    <a:pt x="6782" y="3028"/>
                  </a:cubicBezTo>
                  <a:cubicBezTo>
                    <a:pt x="6804" y="2978"/>
                    <a:pt x="6863" y="2955"/>
                    <a:pt x="6913" y="2977"/>
                  </a:cubicBezTo>
                  <a:lnTo>
                    <a:pt x="6914" y="2977"/>
                  </a:lnTo>
                  <a:cubicBezTo>
                    <a:pt x="6964" y="3000"/>
                    <a:pt x="6987" y="3058"/>
                    <a:pt x="6964" y="3109"/>
                  </a:cubicBezTo>
                  <a:cubicBezTo>
                    <a:pt x="6942" y="3159"/>
                    <a:pt x="6883" y="3182"/>
                    <a:pt x="6833" y="3160"/>
                  </a:cubicBezTo>
                  <a:close/>
                  <a:moveTo>
                    <a:pt x="6469" y="2999"/>
                  </a:moveTo>
                  <a:lnTo>
                    <a:pt x="6469" y="2999"/>
                  </a:lnTo>
                  <a:cubicBezTo>
                    <a:pt x="6418" y="2976"/>
                    <a:pt x="6396" y="2918"/>
                    <a:pt x="6418" y="2867"/>
                  </a:cubicBezTo>
                  <a:cubicBezTo>
                    <a:pt x="6440" y="2817"/>
                    <a:pt x="6499" y="2794"/>
                    <a:pt x="6549" y="2816"/>
                  </a:cubicBezTo>
                  <a:lnTo>
                    <a:pt x="6549" y="2816"/>
                  </a:lnTo>
                  <a:cubicBezTo>
                    <a:pt x="6599" y="2839"/>
                    <a:pt x="6622" y="2897"/>
                    <a:pt x="6600" y="2948"/>
                  </a:cubicBezTo>
                  <a:cubicBezTo>
                    <a:pt x="6578" y="2998"/>
                    <a:pt x="6519" y="3021"/>
                    <a:pt x="6469" y="2999"/>
                  </a:cubicBezTo>
                  <a:close/>
                  <a:moveTo>
                    <a:pt x="6104" y="2838"/>
                  </a:moveTo>
                  <a:lnTo>
                    <a:pt x="6104" y="2838"/>
                  </a:lnTo>
                  <a:cubicBezTo>
                    <a:pt x="6054" y="2815"/>
                    <a:pt x="6031" y="2757"/>
                    <a:pt x="6053" y="2706"/>
                  </a:cubicBezTo>
                  <a:cubicBezTo>
                    <a:pt x="6076" y="2656"/>
                    <a:pt x="6134" y="2633"/>
                    <a:pt x="6185" y="2655"/>
                  </a:cubicBezTo>
                  <a:lnTo>
                    <a:pt x="6185" y="2656"/>
                  </a:lnTo>
                  <a:cubicBezTo>
                    <a:pt x="6235" y="2678"/>
                    <a:pt x="6258" y="2736"/>
                    <a:pt x="6236" y="2787"/>
                  </a:cubicBezTo>
                  <a:cubicBezTo>
                    <a:pt x="6213" y="2837"/>
                    <a:pt x="6155" y="2860"/>
                    <a:pt x="6104" y="2838"/>
                  </a:cubicBezTo>
                  <a:close/>
                  <a:moveTo>
                    <a:pt x="5740" y="2677"/>
                  </a:moveTo>
                  <a:lnTo>
                    <a:pt x="5740" y="2677"/>
                  </a:lnTo>
                  <a:cubicBezTo>
                    <a:pt x="5690" y="2654"/>
                    <a:pt x="5667" y="2596"/>
                    <a:pt x="5689" y="2545"/>
                  </a:cubicBezTo>
                  <a:cubicBezTo>
                    <a:pt x="5711" y="2495"/>
                    <a:pt x="5770" y="2472"/>
                    <a:pt x="5820" y="2494"/>
                  </a:cubicBezTo>
                  <a:lnTo>
                    <a:pt x="5820" y="2495"/>
                  </a:lnTo>
                  <a:cubicBezTo>
                    <a:pt x="5871" y="2517"/>
                    <a:pt x="5893" y="2575"/>
                    <a:pt x="5871" y="2626"/>
                  </a:cubicBezTo>
                  <a:cubicBezTo>
                    <a:pt x="5849" y="2676"/>
                    <a:pt x="5790" y="2699"/>
                    <a:pt x="5740" y="2677"/>
                  </a:cubicBezTo>
                  <a:close/>
                  <a:moveTo>
                    <a:pt x="5376" y="2516"/>
                  </a:moveTo>
                  <a:lnTo>
                    <a:pt x="5375" y="2516"/>
                  </a:lnTo>
                  <a:cubicBezTo>
                    <a:pt x="5325" y="2493"/>
                    <a:pt x="5302" y="2435"/>
                    <a:pt x="5325" y="2384"/>
                  </a:cubicBezTo>
                  <a:cubicBezTo>
                    <a:pt x="5347" y="2334"/>
                    <a:pt x="5406" y="2311"/>
                    <a:pt x="5456" y="2333"/>
                  </a:cubicBezTo>
                  <a:lnTo>
                    <a:pt x="5456" y="2334"/>
                  </a:lnTo>
                  <a:cubicBezTo>
                    <a:pt x="5506" y="2356"/>
                    <a:pt x="5529" y="2415"/>
                    <a:pt x="5507" y="2465"/>
                  </a:cubicBezTo>
                  <a:cubicBezTo>
                    <a:pt x="5485" y="2515"/>
                    <a:pt x="5426" y="2538"/>
                    <a:pt x="5376" y="2516"/>
                  </a:cubicBezTo>
                  <a:close/>
                  <a:moveTo>
                    <a:pt x="5011" y="2355"/>
                  </a:moveTo>
                  <a:lnTo>
                    <a:pt x="5011" y="2355"/>
                  </a:lnTo>
                  <a:cubicBezTo>
                    <a:pt x="4961" y="2332"/>
                    <a:pt x="4938" y="2274"/>
                    <a:pt x="4960" y="2223"/>
                  </a:cubicBezTo>
                  <a:cubicBezTo>
                    <a:pt x="4982" y="2173"/>
                    <a:pt x="5041" y="2150"/>
                    <a:pt x="5091" y="2172"/>
                  </a:cubicBezTo>
                  <a:lnTo>
                    <a:pt x="5092" y="2173"/>
                  </a:lnTo>
                  <a:cubicBezTo>
                    <a:pt x="5142" y="2195"/>
                    <a:pt x="5165" y="2254"/>
                    <a:pt x="5142" y="2304"/>
                  </a:cubicBezTo>
                  <a:cubicBezTo>
                    <a:pt x="5120" y="2354"/>
                    <a:pt x="5061" y="2377"/>
                    <a:pt x="5011" y="2355"/>
                  </a:cubicBezTo>
                  <a:close/>
                  <a:moveTo>
                    <a:pt x="4647" y="2194"/>
                  </a:moveTo>
                  <a:lnTo>
                    <a:pt x="4647" y="2194"/>
                  </a:lnTo>
                  <a:cubicBezTo>
                    <a:pt x="4596" y="2171"/>
                    <a:pt x="4574" y="2113"/>
                    <a:pt x="4596" y="2062"/>
                  </a:cubicBezTo>
                  <a:cubicBezTo>
                    <a:pt x="4618" y="2012"/>
                    <a:pt x="4677" y="1989"/>
                    <a:pt x="4727" y="2011"/>
                  </a:cubicBezTo>
                  <a:lnTo>
                    <a:pt x="4727" y="2012"/>
                  </a:lnTo>
                  <a:cubicBezTo>
                    <a:pt x="4777" y="2034"/>
                    <a:pt x="4800" y="2093"/>
                    <a:pt x="4778" y="2143"/>
                  </a:cubicBezTo>
                  <a:cubicBezTo>
                    <a:pt x="4756" y="2193"/>
                    <a:pt x="4697" y="2216"/>
                    <a:pt x="4647" y="2194"/>
                  </a:cubicBezTo>
                  <a:close/>
                  <a:moveTo>
                    <a:pt x="4282" y="2033"/>
                  </a:moveTo>
                  <a:lnTo>
                    <a:pt x="4282" y="2033"/>
                  </a:lnTo>
                  <a:cubicBezTo>
                    <a:pt x="4232" y="2010"/>
                    <a:pt x="4209" y="1952"/>
                    <a:pt x="4231" y="1901"/>
                  </a:cubicBezTo>
                  <a:cubicBezTo>
                    <a:pt x="4254" y="1851"/>
                    <a:pt x="4312" y="1828"/>
                    <a:pt x="4363" y="1851"/>
                  </a:cubicBezTo>
                  <a:lnTo>
                    <a:pt x="4363" y="1851"/>
                  </a:lnTo>
                  <a:cubicBezTo>
                    <a:pt x="4413" y="1873"/>
                    <a:pt x="4436" y="1932"/>
                    <a:pt x="4414" y="1982"/>
                  </a:cubicBezTo>
                  <a:cubicBezTo>
                    <a:pt x="4391" y="2032"/>
                    <a:pt x="4333" y="2055"/>
                    <a:pt x="4282" y="2033"/>
                  </a:cubicBezTo>
                  <a:close/>
                  <a:moveTo>
                    <a:pt x="3918" y="1872"/>
                  </a:moveTo>
                  <a:lnTo>
                    <a:pt x="3918" y="1872"/>
                  </a:lnTo>
                  <a:cubicBezTo>
                    <a:pt x="3867" y="1849"/>
                    <a:pt x="3845" y="1790"/>
                    <a:pt x="3867" y="1740"/>
                  </a:cubicBezTo>
                  <a:cubicBezTo>
                    <a:pt x="3889" y="1690"/>
                    <a:pt x="3948" y="1667"/>
                    <a:pt x="3998" y="1690"/>
                  </a:cubicBezTo>
                  <a:lnTo>
                    <a:pt x="3999" y="1690"/>
                  </a:lnTo>
                  <a:cubicBezTo>
                    <a:pt x="4049" y="1712"/>
                    <a:pt x="4071" y="1771"/>
                    <a:pt x="4049" y="1821"/>
                  </a:cubicBezTo>
                  <a:cubicBezTo>
                    <a:pt x="4027" y="1871"/>
                    <a:pt x="3968" y="1894"/>
                    <a:pt x="3918" y="1872"/>
                  </a:cubicBezTo>
                  <a:close/>
                  <a:moveTo>
                    <a:pt x="3553" y="1711"/>
                  </a:moveTo>
                  <a:lnTo>
                    <a:pt x="3553" y="1711"/>
                  </a:lnTo>
                  <a:cubicBezTo>
                    <a:pt x="3503" y="1688"/>
                    <a:pt x="3480" y="1629"/>
                    <a:pt x="3503" y="1579"/>
                  </a:cubicBezTo>
                  <a:cubicBezTo>
                    <a:pt x="3525" y="1529"/>
                    <a:pt x="3584" y="1506"/>
                    <a:pt x="3634" y="1529"/>
                  </a:cubicBezTo>
                  <a:lnTo>
                    <a:pt x="3634" y="1529"/>
                  </a:lnTo>
                  <a:cubicBezTo>
                    <a:pt x="3684" y="1551"/>
                    <a:pt x="3707" y="1610"/>
                    <a:pt x="3685" y="1660"/>
                  </a:cubicBezTo>
                  <a:cubicBezTo>
                    <a:pt x="3662" y="1710"/>
                    <a:pt x="3604" y="1733"/>
                    <a:pt x="3553" y="1711"/>
                  </a:cubicBezTo>
                  <a:close/>
                  <a:moveTo>
                    <a:pt x="3189" y="1550"/>
                  </a:moveTo>
                  <a:lnTo>
                    <a:pt x="3189" y="1550"/>
                  </a:lnTo>
                  <a:cubicBezTo>
                    <a:pt x="3139" y="1527"/>
                    <a:pt x="3116" y="1468"/>
                    <a:pt x="3138" y="1418"/>
                  </a:cubicBezTo>
                  <a:cubicBezTo>
                    <a:pt x="3161" y="1368"/>
                    <a:pt x="3219" y="1345"/>
                    <a:pt x="3270" y="1368"/>
                  </a:cubicBezTo>
                  <a:lnTo>
                    <a:pt x="3270" y="1368"/>
                  </a:lnTo>
                  <a:cubicBezTo>
                    <a:pt x="3320" y="1390"/>
                    <a:pt x="3343" y="1449"/>
                    <a:pt x="3320" y="1499"/>
                  </a:cubicBezTo>
                  <a:cubicBezTo>
                    <a:pt x="3298" y="1549"/>
                    <a:pt x="3239" y="1572"/>
                    <a:pt x="3189" y="1550"/>
                  </a:cubicBezTo>
                  <a:close/>
                  <a:moveTo>
                    <a:pt x="2825" y="1389"/>
                  </a:moveTo>
                  <a:lnTo>
                    <a:pt x="2824" y="1389"/>
                  </a:lnTo>
                  <a:cubicBezTo>
                    <a:pt x="2774" y="1366"/>
                    <a:pt x="2752" y="1308"/>
                    <a:pt x="2774" y="1257"/>
                  </a:cubicBezTo>
                  <a:cubicBezTo>
                    <a:pt x="2796" y="1207"/>
                    <a:pt x="2855" y="1184"/>
                    <a:pt x="2905" y="1207"/>
                  </a:cubicBezTo>
                  <a:lnTo>
                    <a:pt x="2905" y="1207"/>
                  </a:lnTo>
                  <a:cubicBezTo>
                    <a:pt x="2956" y="1229"/>
                    <a:pt x="2978" y="1288"/>
                    <a:pt x="2956" y="1338"/>
                  </a:cubicBezTo>
                  <a:cubicBezTo>
                    <a:pt x="2934" y="1388"/>
                    <a:pt x="2875" y="1411"/>
                    <a:pt x="2825" y="1389"/>
                  </a:cubicBezTo>
                  <a:close/>
                  <a:moveTo>
                    <a:pt x="2460" y="1228"/>
                  </a:moveTo>
                  <a:lnTo>
                    <a:pt x="2460" y="1228"/>
                  </a:lnTo>
                  <a:cubicBezTo>
                    <a:pt x="2410" y="1206"/>
                    <a:pt x="2387" y="1147"/>
                    <a:pt x="2409" y="1096"/>
                  </a:cubicBezTo>
                  <a:cubicBezTo>
                    <a:pt x="2432" y="1046"/>
                    <a:pt x="2490" y="1023"/>
                    <a:pt x="2541" y="1046"/>
                  </a:cubicBezTo>
                  <a:lnTo>
                    <a:pt x="2541" y="1046"/>
                  </a:lnTo>
                  <a:cubicBezTo>
                    <a:pt x="2591" y="1068"/>
                    <a:pt x="2614" y="1127"/>
                    <a:pt x="2592" y="1177"/>
                  </a:cubicBezTo>
                  <a:cubicBezTo>
                    <a:pt x="2570" y="1227"/>
                    <a:pt x="2511" y="1250"/>
                    <a:pt x="2460" y="1228"/>
                  </a:cubicBezTo>
                  <a:close/>
                  <a:moveTo>
                    <a:pt x="2096" y="1067"/>
                  </a:moveTo>
                  <a:lnTo>
                    <a:pt x="2096" y="1067"/>
                  </a:lnTo>
                  <a:cubicBezTo>
                    <a:pt x="2046" y="1045"/>
                    <a:pt x="2023" y="986"/>
                    <a:pt x="2045" y="935"/>
                  </a:cubicBezTo>
                  <a:cubicBezTo>
                    <a:pt x="2067" y="885"/>
                    <a:pt x="2126" y="862"/>
                    <a:pt x="2176" y="885"/>
                  </a:cubicBezTo>
                  <a:lnTo>
                    <a:pt x="2176" y="885"/>
                  </a:lnTo>
                  <a:cubicBezTo>
                    <a:pt x="2227" y="907"/>
                    <a:pt x="2250" y="966"/>
                    <a:pt x="2227" y="1016"/>
                  </a:cubicBezTo>
                  <a:cubicBezTo>
                    <a:pt x="2205" y="1066"/>
                    <a:pt x="2146" y="1089"/>
                    <a:pt x="2096" y="1067"/>
                  </a:cubicBezTo>
                  <a:close/>
                  <a:moveTo>
                    <a:pt x="1732" y="906"/>
                  </a:moveTo>
                  <a:lnTo>
                    <a:pt x="1731" y="906"/>
                  </a:lnTo>
                  <a:cubicBezTo>
                    <a:pt x="1681" y="884"/>
                    <a:pt x="1658" y="825"/>
                    <a:pt x="1681" y="775"/>
                  </a:cubicBezTo>
                  <a:cubicBezTo>
                    <a:pt x="1703" y="724"/>
                    <a:pt x="1762" y="701"/>
                    <a:pt x="1812" y="724"/>
                  </a:cubicBezTo>
                  <a:lnTo>
                    <a:pt x="1812" y="724"/>
                  </a:lnTo>
                  <a:cubicBezTo>
                    <a:pt x="1862" y="746"/>
                    <a:pt x="1885" y="805"/>
                    <a:pt x="1863" y="855"/>
                  </a:cubicBezTo>
                  <a:cubicBezTo>
                    <a:pt x="1841" y="905"/>
                    <a:pt x="1782" y="928"/>
                    <a:pt x="1732" y="906"/>
                  </a:cubicBezTo>
                  <a:close/>
                  <a:moveTo>
                    <a:pt x="1367" y="745"/>
                  </a:moveTo>
                  <a:lnTo>
                    <a:pt x="1367" y="745"/>
                  </a:lnTo>
                  <a:cubicBezTo>
                    <a:pt x="1317" y="723"/>
                    <a:pt x="1294" y="664"/>
                    <a:pt x="1316" y="614"/>
                  </a:cubicBezTo>
                  <a:cubicBezTo>
                    <a:pt x="1338" y="563"/>
                    <a:pt x="1397" y="540"/>
                    <a:pt x="1447" y="563"/>
                  </a:cubicBezTo>
                  <a:lnTo>
                    <a:pt x="1448" y="563"/>
                  </a:lnTo>
                  <a:cubicBezTo>
                    <a:pt x="1498" y="585"/>
                    <a:pt x="1521" y="644"/>
                    <a:pt x="1499" y="694"/>
                  </a:cubicBezTo>
                  <a:cubicBezTo>
                    <a:pt x="1476" y="744"/>
                    <a:pt x="1418" y="767"/>
                    <a:pt x="1367" y="745"/>
                  </a:cubicBezTo>
                  <a:close/>
                  <a:moveTo>
                    <a:pt x="1003" y="584"/>
                  </a:moveTo>
                  <a:lnTo>
                    <a:pt x="1003" y="584"/>
                  </a:lnTo>
                  <a:cubicBezTo>
                    <a:pt x="952" y="562"/>
                    <a:pt x="930" y="503"/>
                    <a:pt x="952" y="453"/>
                  </a:cubicBezTo>
                  <a:cubicBezTo>
                    <a:pt x="974" y="402"/>
                    <a:pt x="1033" y="379"/>
                    <a:pt x="1083" y="402"/>
                  </a:cubicBezTo>
                  <a:lnTo>
                    <a:pt x="1083" y="402"/>
                  </a:lnTo>
                  <a:cubicBezTo>
                    <a:pt x="1134" y="424"/>
                    <a:pt x="1156" y="483"/>
                    <a:pt x="1134" y="533"/>
                  </a:cubicBezTo>
                  <a:cubicBezTo>
                    <a:pt x="1112" y="583"/>
                    <a:pt x="1053" y="606"/>
                    <a:pt x="1003" y="584"/>
                  </a:cubicBezTo>
                  <a:close/>
                  <a:moveTo>
                    <a:pt x="638" y="423"/>
                  </a:moveTo>
                  <a:lnTo>
                    <a:pt x="638" y="423"/>
                  </a:lnTo>
                  <a:cubicBezTo>
                    <a:pt x="588" y="401"/>
                    <a:pt x="565" y="342"/>
                    <a:pt x="587" y="292"/>
                  </a:cubicBezTo>
                  <a:cubicBezTo>
                    <a:pt x="610" y="241"/>
                    <a:pt x="668" y="218"/>
                    <a:pt x="719" y="241"/>
                  </a:cubicBezTo>
                  <a:lnTo>
                    <a:pt x="719" y="241"/>
                  </a:lnTo>
                  <a:cubicBezTo>
                    <a:pt x="769" y="263"/>
                    <a:pt x="792" y="322"/>
                    <a:pt x="770" y="372"/>
                  </a:cubicBezTo>
                  <a:cubicBezTo>
                    <a:pt x="748" y="422"/>
                    <a:pt x="689" y="445"/>
                    <a:pt x="638" y="423"/>
                  </a:cubicBezTo>
                  <a:close/>
                  <a:moveTo>
                    <a:pt x="425" y="546"/>
                  </a:moveTo>
                  <a:lnTo>
                    <a:pt x="0" y="32"/>
                  </a:lnTo>
                  <a:lnTo>
                    <a:pt x="667" y="0"/>
                  </a:lnTo>
                  <a:lnTo>
                    <a:pt x="425" y="546"/>
                  </a:lnTo>
                  <a:close/>
                </a:path>
              </a:pathLst>
            </a:custGeom>
            <a:solidFill>
              <a:srgbClr val="000000"/>
            </a:solidFill>
            <a:ln w="31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grpSp>
          <p:nvGrpSpPr>
            <p:cNvPr id="216069" name="Group 5"/>
            <p:cNvGrpSpPr>
              <a:grpSpLocks/>
            </p:cNvGrpSpPr>
            <p:nvPr/>
          </p:nvGrpSpPr>
          <p:grpSpPr bwMode="auto">
            <a:xfrm>
              <a:off x="1468438" y="2082800"/>
              <a:ext cx="1574800" cy="588963"/>
              <a:chOff x="925" y="1312"/>
              <a:chExt cx="992" cy="371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16070" name="Rectangle 6"/>
              <p:cNvSpPr>
                <a:spLocks noChangeArrowheads="1"/>
              </p:cNvSpPr>
              <p:nvPr/>
            </p:nvSpPr>
            <p:spPr bwMode="auto">
              <a:xfrm>
                <a:off x="925" y="1312"/>
                <a:ext cx="992" cy="37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071" name="Rectangle 7"/>
              <p:cNvSpPr>
                <a:spLocks noChangeArrowheads="1"/>
              </p:cNvSpPr>
              <p:nvPr/>
            </p:nvSpPr>
            <p:spPr bwMode="auto">
              <a:xfrm>
                <a:off x="925" y="1312"/>
                <a:ext cx="992" cy="371"/>
              </a:xfrm>
              <a:prstGeom prst="rect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072" name="Rectangle 8"/>
            <p:cNvSpPr>
              <a:spLocks noChangeArrowheads="1"/>
            </p:cNvSpPr>
            <p:nvPr/>
          </p:nvSpPr>
          <p:spPr bwMode="auto">
            <a:xfrm>
              <a:off x="1481138" y="2081213"/>
              <a:ext cx="1577975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CH" sz="1400" b="1" dirty="0" err="1">
                  <a:solidFill>
                    <a:srgbClr val="000000"/>
                  </a:solidFill>
                </a:rPr>
                <a:t>Eidg</a:t>
              </a:r>
              <a:r>
                <a:rPr lang="de-CH" sz="1400" b="1" dirty="0">
                  <a:solidFill>
                    <a:srgbClr val="000000"/>
                  </a:solidFill>
                </a:rPr>
                <a:t>. Berufs- und </a:t>
              </a:r>
              <a:br>
                <a:rPr lang="de-CH" sz="1400" b="1" dirty="0">
                  <a:solidFill>
                    <a:srgbClr val="000000"/>
                  </a:solidFill>
                </a:rPr>
              </a:br>
              <a:r>
                <a:rPr lang="de-CH" sz="1400" b="1" dirty="0">
                  <a:solidFill>
                    <a:srgbClr val="000000"/>
                  </a:solidFill>
                </a:rPr>
                <a:t>höhere Fach-</a:t>
              </a:r>
              <a:br>
                <a:rPr lang="de-CH" sz="1400" b="1" dirty="0">
                  <a:solidFill>
                    <a:srgbClr val="000000"/>
                  </a:solidFill>
                </a:rPr>
              </a:br>
              <a:r>
                <a:rPr lang="de-CH" sz="1400" b="1" dirty="0" err="1">
                  <a:solidFill>
                    <a:srgbClr val="000000"/>
                  </a:solidFill>
                </a:rPr>
                <a:t>prüfungen</a:t>
              </a:r>
              <a:endParaRPr lang="de-CH" sz="1400" dirty="0"/>
            </a:p>
          </p:txBody>
        </p:sp>
        <p:grpSp>
          <p:nvGrpSpPr>
            <p:cNvPr id="216073" name="Group 9"/>
            <p:cNvGrpSpPr>
              <a:grpSpLocks/>
            </p:cNvGrpSpPr>
            <p:nvPr/>
          </p:nvGrpSpPr>
          <p:grpSpPr bwMode="auto">
            <a:xfrm>
              <a:off x="3143250" y="2063750"/>
              <a:ext cx="1539875" cy="588963"/>
              <a:chOff x="1980" y="1300"/>
              <a:chExt cx="970" cy="371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16074" name="Rectangle 10"/>
              <p:cNvSpPr>
                <a:spLocks noChangeArrowheads="1"/>
              </p:cNvSpPr>
              <p:nvPr/>
            </p:nvSpPr>
            <p:spPr bwMode="auto">
              <a:xfrm>
                <a:off x="1980" y="1300"/>
                <a:ext cx="970" cy="37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075" name="Rectangle 11"/>
              <p:cNvSpPr>
                <a:spLocks noChangeArrowheads="1"/>
              </p:cNvSpPr>
              <p:nvPr/>
            </p:nvSpPr>
            <p:spPr bwMode="auto">
              <a:xfrm>
                <a:off x="1980" y="1300"/>
                <a:ext cx="970" cy="371"/>
              </a:xfrm>
              <a:prstGeom prst="rect">
                <a:avLst/>
              </a:prstGeom>
              <a:grpFill/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076" name="Rectangle 12"/>
            <p:cNvSpPr>
              <a:spLocks noChangeArrowheads="1"/>
            </p:cNvSpPr>
            <p:nvPr/>
          </p:nvSpPr>
          <p:spPr bwMode="auto">
            <a:xfrm>
              <a:off x="3276600" y="2114550"/>
              <a:ext cx="1239838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600" b="1" dirty="0">
                  <a:solidFill>
                    <a:srgbClr val="000000"/>
                  </a:solidFill>
                </a:rPr>
                <a:t>Höhere </a:t>
              </a:r>
              <a:br>
                <a:rPr lang="de-CH" sz="1600" b="1" dirty="0">
                  <a:solidFill>
                    <a:srgbClr val="000000"/>
                  </a:solidFill>
                </a:rPr>
              </a:br>
              <a:r>
                <a:rPr lang="de-CH" sz="1600" b="1" dirty="0">
                  <a:solidFill>
                    <a:srgbClr val="000000"/>
                  </a:solidFill>
                </a:rPr>
                <a:t>Fachschulen</a:t>
              </a:r>
              <a:endParaRPr lang="de-CH" dirty="0"/>
            </a:p>
          </p:txBody>
        </p:sp>
        <p:sp>
          <p:nvSpPr>
            <p:cNvPr id="216077" name="Rectangle 13"/>
            <p:cNvSpPr>
              <a:spLocks noChangeArrowheads="1"/>
            </p:cNvSpPr>
            <p:nvPr/>
          </p:nvSpPr>
          <p:spPr bwMode="auto">
            <a:xfrm>
              <a:off x="1908175" y="1624013"/>
              <a:ext cx="2268538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700" b="1">
                  <a:solidFill>
                    <a:srgbClr val="000000"/>
                  </a:solidFill>
                </a:rPr>
                <a:t>Höhere Berufsbildung</a:t>
              </a:r>
              <a:endParaRPr lang="de-CH"/>
            </a:p>
          </p:txBody>
        </p:sp>
        <p:sp>
          <p:nvSpPr>
            <p:cNvPr id="216078" name="Freeform 14"/>
            <p:cNvSpPr>
              <a:spLocks/>
            </p:cNvSpPr>
            <p:nvPr/>
          </p:nvSpPr>
          <p:spPr bwMode="auto">
            <a:xfrm>
              <a:off x="2566988" y="5129213"/>
              <a:ext cx="4737100" cy="457200"/>
            </a:xfrm>
            <a:custGeom>
              <a:avLst/>
              <a:gdLst>
                <a:gd name="T0" fmla="*/ 602 w 2984"/>
                <a:gd name="T1" fmla="*/ 288 h 288"/>
                <a:gd name="T2" fmla="*/ 602 w 2984"/>
                <a:gd name="T3" fmla="*/ 210 h 288"/>
                <a:gd name="T4" fmla="*/ 0 w 2984"/>
                <a:gd name="T5" fmla="*/ 210 h 288"/>
                <a:gd name="T6" fmla="*/ 1492 w 2984"/>
                <a:gd name="T7" fmla="*/ 0 h 288"/>
                <a:gd name="T8" fmla="*/ 2984 w 2984"/>
                <a:gd name="T9" fmla="*/ 210 h 288"/>
                <a:gd name="T10" fmla="*/ 2388 w 2984"/>
                <a:gd name="T11" fmla="*/ 210 h 288"/>
                <a:gd name="T12" fmla="*/ 2380 w 2984"/>
                <a:gd name="T13" fmla="*/ 288 h 288"/>
                <a:gd name="T14" fmla="*/ 602 w 2984"/>
                <a:gd name="T1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84" h="288">
                  <a:moveTo>
                    <a:pt x="602" y="288"/>
                  </a:moveTo>
                  <a:lnTo>
                    <a:pt x="602" y="210"/>
                  </a:lnTo>
                  <a:lnTo>
                    <a:pt x="0" y="210"/>
                  </a:lnTo>
                  <a:lnTo>
                    <a:pt x="1492" y="0"/>
                  </a:lnTo>
                  <a:lnTo>
                    <a:pt x="2984" y="210"/>
                  </a:lnTo>
                  <a:lnTo>
                    <a:pt x="2388" y="210"/>
                  </a:lnTo>
                  <a:lnTo>
                    <a:pt x="2380" y="288"/>
                  </a:lnTo>
                  <a:lnTo>
                    <a:pt x="602" y="288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1176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6079" name="Rectangle 15"/>
            <p:cNvSpPr>
              <a:spLocks noChangeArrowheads="1"/>
            </p:cNvSpPr>
            <p:nvPr/>
          </p:nvSpPr>
          <p:spPr bwMode="auto">
            <a:xfrm>
              <a:off x="1433513" y="5586413"/>
              <a:ext cx="7067550" cy="304800"/>
            </a:xfrm>
            <a:prstGeom prst="rect">
              <a:avLst/>
            </a:prstGeom>
            <a:solidFill>
              <a:srgbClr val="000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216080" name="Rectangle 16"/>
            <p:cNvSpPr>
              <a:spLocks noChangeArrowheads="1"/>
            </p:cNvSpPr>
            <p:nvPr/>
          </p:nvSpPr>
          <p:spPr bwMode="auto">
            <a:xfrm>
              <a:off x="1433513" y="5586413"/>
              <a:ext cx="70675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216081" name="Rectangle 17"/>
            <p:cNvSpPr>
              <a:spLocks noChangeArrowheads="1"/>
            </p:cNvSpPr>
            <p:nvPr/>
          </p:nvSpPr>
          <p:spPr bwMode="auto">
            <a:xfrm>
              <a:off x="1433513" y="5589588"/>
              <a:ext cx="7067550" cy="303212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216082" name="Rectangle 18"/>
            <p:cNvSpPr>
              <a:spLocks noChangeArrowheads="1"/>
            </p:cNvSpPr>
            <p:nvPr/>
          </p:nvSpPr>
          <p:spPr bwMode="auto">
            <a:xfrm>
              <a:off x="3613150" y="5613400"/>
              <a:ext cx="2524125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700" b="1" dirty="0">
                  <a:solidFill>
                    <a:srgbClr val="000000"/>
                  </a:solidFill>
                </a:rPr>
                <a:t>Obligatorische Schulzeit</a:t>
              </a:r>
              <a:endParaRPr lang="de-CH" dirty="0"/>
            </a:p>
          </p:txBody>
        </p:sp>
        <p:sp>
          <p:nvSpPr>
            <p:cNvPr id="216083" name="Rectangle 19"/>
            <p:cNvSpPr>
              <a:spLocks noChangeArrowheads="1"/>
            </p:cNvSpPr>
            <p:nvPr/>
          </p:nvSpPr>
          <p:spPr bwMode="auto">
            <a:xfrm>
              <a:off x="6256338" y="1624013"/>
              <a:ext cx="1620837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700" b="1">
                  <a:solidFill>
                    <a:srgbClr val="000000"/>
                  </a:solidFill>
                </a:rPr>
                <a:t>Hochschulstufe</a:t>
              </a:r>
              <a:endParaRPr lang="de-CH"/>
            </a:p>
          </p:txBody>
        </p:sp>
        <p:sp>
          <p:nvSpPr>
            <p:cNvPr id="216084" name="Rectangle 20"/>
            <p:cNvSpPr>
              <a:spLocks noChangeArrowheads="1"/>
            </p:cNvSpPr>
            <p:nvPr/>
          </p:nvSpPr>
          <p:spPr bwMode="auto">
            <a:xfrm rot="16200000">
              <a:off x="53182" y="4082256"/>
              <a:ext cx="20748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2100" b="1" dirty="0">
                  <a:solidFill>
                    <a:srgbClr val="000000"/>
                  </a:solidFill>
                </a:rPr>
                <a:t>Sekundarstufe II</a:t>
              </a:r>
              <a:endParaRPr lang="de-CH" dirty="0"/>
            </a:p>
          </p:txBody>
        </p:sp>
        <p:grpSp>
          <p:nvGrpSpPr>
            <p:cNvPr id="216085" name="Group 21"/>
            <p:cNvGrpSpPr>
              <a:grpSpLocks/>
            </p:cNvGrpSpPr>
            <p:nvPr/>
          </p:nvGrpSpPr>
          <p:grpSpPr bwMode="auto">
            <a:xfrm>
              <a:off x="5360988" y="2063750"/>
              <a:ext cx="1465262" cy="588963"/>
              <a:chOff x="3377" y="1300"/>
              <a:chExt cx="923" cy="371"/>
            </a:xfrm>
          </p:grpSpPr>
          <p:sp>
            <p:nvSpPr>
              <p:cNvPr id="216086" name="Rectangle 22"/>
              <p:cNvSpPr>
                <a:spLocks noChangeArrowheads="1"/>
              </p:cNvSpPr>
              <p:nvPr/>
            </p:nvSpPr>
            <p:spPr bwMode="auto">
              <a:xfrm>
                <a:off x="3377" y="1300"/>
                <a:ext cx="923" cy="37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087" name="Rectangle 23"/>
              <p:cNvSpPr>
                <a:spLocks noChangeArrowheads="1"/>
              </p:cNvSpPr>
              <p:nvPr/>
            </p:nvSpPr>
            <p:spPr bwMode="auto">
              <a:xfrm>
                <a:off x="3377" y="1300"/>
                <a:ext cx="923" cy="371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088" name="Rectangle 24"/>
            <p:cNvSpPr>
              <a:spLocks noChangeArrowheads="1"/>
            </p:cNvSpPr>
            <p:nvPr/>
          </p:nvSpPr>
          <p:spPr bwMode="auto">
            <a:xfrm>
              <a:off x="5610225" y="2114550"/>
              <a:ext cx="103554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600" b="1" dirty="0">
                  <a:solidFill>
                    <a:srgbClr val="000000"/>
                  </a:solidFill>
                </a:rPr>
                <a:t>Fachhoch-</a:t>
              </a:r>
              <a:br>
                <a:rPr lang="de-CH" sz="1600" b="1" dirty="0">
                  <a:solidFill>
                    <a:srgbClr val="000000"/>
                  </a:solidFill>
                </a:rPr>
              </a:br>
              <a:r>
                <a:rPr lang="de-CH" sz="1600" b="1" dirty="0">
                  <a:solidFill>
                    <a:srgbClr val="000000"/>
                  </a:solidFill>
                </a:rPr>
                <a:t>schulen</a:t>
              </a:r>
            </a:p>
          </p:txBody>
        </p:sp>
        <p:grpSp>
          <p:nvGrpSpPr>
            <p:cNvPr id="216089" name="Group 25"/>
            <p:cNvGrpSpPr>
              <a:grpSpLocks/>
            </p:cNvGrpSpPr>
            <p:nvPr/>
          </p:nvGrpSpPr>
          <p:grpSpPr bwMode="auto">
            <a:xfrm>
              <a:off x="7038975" y="2063750"/>
              <a:ext cx="1462088" cy="588963"/>
              <a:chOff x="4434" y="1300"/>
              <a:chExt cx="921" cy="371"/>
            </a:xfrm>
          </p:grpSpPr>
          <p:sp>
            <p:nvSpPr>
              <p:cNvPr id="216090" name="Rectangle 26"/>
              <p:cNvSpPr>
                <a:spLocks noChangeArrowheads="1"/>
              </p:cNvSpPr>
              <p:nvPr/>
            </p:nvSpPr>
            <p:spPr bwMode="auto">
              <a:xfrm>
                <a:off x="4434" y="1300"/>
                <a:ext cx="921" cy="37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091" name="Rectangle 27"/>
              <p:cNvSpPr>
                <a:spLocks noChangeArrowheads="1"/>
              </p:cNvSpPr>
              <p:nvPr/>
            </p:nvSpPr>
            <p:spPr bwMode="auto">
              <a:xfrm>
                <a:off x="4434" y="1300"/>
                <a:ext cx="921" cy="371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092" name="Rectangle 28"/>
            <p:cNvSpPr>
              <a:spLocks noChangeArrowheads="1"/>
            </p:cNvSpPr>
            <p:nvPr/>
          </p:nvSpPr>
          <p:spPr bwMode="auto">
            <a:xfrm>
              <a:off x="7129463" y="2114550"/>
              <a:ext cx="1287462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CH" sz="1600" b="1" dirty="0">
                  <a:solidFill>
                    <a:srgbClr val="000000"/>
                  </a:solidFill>
                </a:rPr>
                <a:t>Universitäten</a:t>
              </a:r>
              <a:br>
                <a:rPr lang="de-CH" sz="1600" b="1" dirty="0">
                  <a:solidFill>
                    <a:srgbClr val="000000"/>
                  </a:solidFill>
                </a:rPr>
              </a:br>
              <a:r>
                <a:rPr lang="de-CH" sz="1600" b="1" dirty="0">
                  <a:solidFill>
                    <a:srgbClr val="000000"/>
                  </a:solidFill>
                </a:rPr>
                <a:t>und ETH</a:t>
              </a:r>
              <a:endParaRPr lang="de-CH" dirty="0"/>
            </a:p>
          </p:txBody>
        </p:sp>
        <p:sp>
          <p:nvSpPr>
            <p:cNvPr id="216097" name="Rectangle 33"/>
            <p:cNvSpPr>
              <a:spLocks noChangeArrowheads="1"/>
            </p:cNvSpPr>
            <p:nvPr/>
          </p:nvSpPr>
          <p:spPr bwMode="auto">
            <a:xfrm rot="16200000">
              <a:off x="7886546" y="3066782"/>
              <a:ext cx="1728192" cy="2923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xtLst/>
          </p:spPr>
          <p:txBody>
            <a:bodyPr wrap="square" lIns="0" tIns="0" rIns="0" bIns="0">
              <a:spAutoFit/>
            </a:bodyPr>
            <a:lstStyle/>
            <a:p>
              <a:r>
                <a:rPr lang="de-CH" sz="1900" b="1" dirty="0">
                  <a:solidFill>
                    <a:srgbClr val="000000"/>
                  </a:solidFill>
                </a:rPr>
                <a:t>Weiterbildung</a:t>
              </a:r>
              <a:endParaRPr lang="de-CH" dirty="0"/>
            </a:p>
          </p:txBody>
        </p:sp>
        <p:sp>
          <p:nvSpPr>
            <p:cNvPr id="216098" name="Freeform 34"/>
            <p:cNvSpPr>
              <a:spLocks noEditPoints="1"/>
            </p:cNvSpPr>
            <p:nvPr/>
          </p:nvSpPr>
          <p:spPr bwMode="auto">
            <a:xfrm>
              <a:off x="2330608" y="2690632"/>
              <a:ext cx="1095598" cy="1188393"/>
            </a:xfrm>
            <a:custGeom>
              <a:avLst/>
              <a:gdLst>
                <a:gd name="T0" fmla="*/ 791 w 819"/>
                <a:gd name="T1" fmla="*/ 757 h 757"/>
                <a:gd name="T2" fmla="*/ 62 w 819"/>
                <a:gd name="T3" fmla="*/ 85 h 757"/>
                <a:gd name="T4" fmla="*/ 90 w 819"/>
                <a:gd name="T5" fmla="*/ 55 h 757"/>
                <a:gd name="T6" fmla="*/ 819 w 819"/>
                <a:gd name="T7" fmla="*/ 726 h 757"/>
                <a:gd name="T8" fmla="*/ 791 w 819"/>
                <a:gd name="T9" fmla="*/ 757 h 757"/>
                <a:gd name="T10" fmla="*/ 49 w 819"/>
                <a:gd name="T11" fmla="*/ 129 h 757"/>
                <a:gd name="T12" fmla="*/ 0 w 819"/>
                <a:gd name="T13" fmla="*/ 0 h 757"/>
                <a:gd name="T14" fmla="*/ 133 w 819"/>
                <a:gd name="T15" fmla="*/ 38 h 757"/>
                <a:gd name="T16" fmla="*/ 49 w 819"/>
                <a:gd name="T17" fmla="*/ 129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9" h="757">
                  <a:moveTo>
                    <a:pt x="791" y="757"/>
                  </a:moveTo>
                  <a:lnTo>
                    <a:pt x="62" y="85"/>
                  </a:lnTo>
                  <a:lnTo>
                    <a:pt x="90" y="55"/>
                  </a:lnTo>
                  <a:lnTo>
                    <a:pt x="819" y="726"/>
                  </a:lnTo>
                  <a:lnTo>
                    <a:pt x="791" y="757"/>
                  </a:lnTo>
                  <a:close/>
                  <a:moveTo>
                    <a:pt x="49" y="129"/>
                  </a:moveTo>
                  <a:lnTo>
                    <a:pt x="0" y="0"/>
                  </a:lnTo>
                  <a:lnTo>
                    <a:pt x="133" y="38"/>
                  </a:lnTo>
                  <a:lnTo>
                    <a:pt x="49" y="12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175" cap="flat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6099" name="Freeform 35"/>
            <p:cNvSpPr>
              <a:spLocks noEditPoints="1"/>
            </p:cNvSpPr>
            <p:nvPr/>
          </p:nvSpPr>
          <p:spPr bwMode="auto">
            <a:xfrm>
              <a:off x="3563938" y="2666792"/>
              <a:ext cx="195262" cy="1173371"/>
            </a:xfrm>
            <a:custGeom>
              <a:avLst/>
              <a:gdLst>
                <a:gd name="T0" fmla="*/ 41 w 123"/>
                <a:gd name="T1" fmla="*/ 719 h 719"/>
                <a:gd name="T2" fmla="*/ 41 w 123"/>
                <a:gd name="T3" fmla="*/ 103 h 719"/>
                <a:gd name="T4" fmla="*/ 82 w 123"/>
                <a:gd name="T5" fmla="*/ 103 h 719"/>
                <a:gd name="T6" fmla="*/ 82 w 123"/>
                <a:gd name="T7" fmla="*/ 719 h 719"/>
                <a:gd name="T8" fmla="*/ 41 w 123"/>
                <a:gd name="T9" fmla="*/ 719 h 719"/>
                <a:gd name="T10" fmla="*/ 0 w 123"/>
                <a:gd name="T11" fmla="*/ 123 h 719"/>
                <a:gd name="T12" fmla="*/ 61 w 123"/>
                <a:gd name="T13" fmla="*/ 0 h 719"/>
                <a:gd name="T14" fmla="*/ 123 w 123"/>
                <a:gd name="T15" fmla="*/ 123 h 719"/>
                <a:gd name="T16" fmla="*/ 0 w 123"/>
                <a:gd name="T17" fmla="*/ 123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719">
                  <a:moveTo>
                    <a:pt x="41" y="719"/>
                  </a:moveTo>
                  <a:lnTo>
                    <a:pt x="41" y="103"/>
                  </a:lnTo>
                  <a:lnTo>
                    <a:pt x="82" y="103"/>
                  </a:lnTo>
                  <a:lnTo>
                    <a:pt x="82" y="719"/>
                  </a:lnTo>
                  <a:lnTo>
                    <a:pt x="41" y="719"/>
                  </a:lnTo>
                  <a:close/>
                  <a:moveTo>
                    <a:pt x="0" y="123"/>
                  </a:moveTo>
                  <a:lnTo>
                    <a:pt x="61" y="0"/>
                  </a:lnTo>
                  <a:lnTo>
                    <a:pt x="123" y="123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175" cap="flat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6100" name="Rectangle 36"/>
            <p:cNvSpPr>
              <a:spLocks noChangeArrowheads="1"/>
            </p:cNvSpPr>
            <p:nvPr/>
          </p:nvSpPr>
          <p:spPr bwMode="auto">
            <a:xfrm rot="16200000">
              <a:off x="362418" y="1963287"/>
              <a:ext cx="145956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2100" b="1" dirty="0">
                  <a:solidFill>
                    <a:srgbClr val="000000"/>
                  </a:solidFill>
                </a:rPr>
                <a:t>Tertiärstufe</a:t>
              </a:r>
              <a:endParaRPr lang="de-CH" sz="2100" b="1" dirty="0"/>
            </a:p>
          </p:txBody>
        </p:sp>
        <p:sp>
          <p:nvSpPr>
            <p:cNvPr id="216103" name="Freeform 39"/>
            <p:cNvSpPr>
              <a:spLocks noEditPoints="1"/>
            </p:cNvSpPr>
            <p:nvPr/>
          </p:nvSpPr>
          <p:spPr bwMode="auto">
            <a:xfrm>
              <a:off x="7672388" y="2698750"/>
              <a:ext cx="195262" cy="784225"/>
            </a:xfrm>
            <a:custGeom>
              <a:avLst/>
              <a:gdLst>
                <a:gd name="T0" fmla="*/ 41 w 123"/>
                <a:gd name="T1" fmla="*/ 494 h 494"/>
                <a:gd name="T2" fmla="*/ 41 w 123"/>
                <a:gd name="T3" fmla="*/ 103 h 494"/>
                <a:gd name="T4" fmla="*/ 82 w 123"/>
                <a:gd name="T5" fmla="*/ 103 h 494"/>
                <a:gd name="T6" fmla="*/ 82 w 123"/>
                <a:gd name="T7" fmla="*/ 494 h 494"/>
                <a:gd name="T8" fmla="*/ 41 w 123"/>
                <a:gd name="T9" fmla="*/ 494 h 494"/>
                <a:gd name="T10" fmla="*/ 0 w 123"/>
                <a:gd name="T11" fmla="*/ 123 h 494"/>
                <a:gd name="T12" fmla="*/ 61 w 123"/>
                <a:gd name="T13" fmla="*/ 0 h 494"/>
                <a:gd name="T14" fmla="*/ 123 w 123"/>
                <a:gd name="T15" fmla="*/ 123 h 494"/>
                <a:gd name="T16" fmla="*/ 0 w 123"/>
                <a:gd name="T17" fmla="*/ 123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494">
                  <a:moveTo>
                    <a:pt x="41" y="494"/>
                  </a:moveTo>
                  <a:lnTo>
                    <a:pt x="41" y="103"/>
                  </a:lnTo>
                  <a:lnTo>
                    <a:pt x="82" y="103"/>
                  </a:lnTo>
                  <a:lnTo>
                    <a:pt x="82" y="494"/>
                  </a:lnTo>
                  <a:lnTo>
                    <a:pt x="41" y="494"/>
                  </a:lnTo>
                  <a:close/>
                  <a:moveTo>
                    <a:pt x="0" y="123"/>
                  </a:moveTo>
                  <a:lnTo>
                    <a:pt x="61" y="0"/>
                  </a:lnTo>
                  <a:lnTo>
                    <a:pt x="123" y="123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000000"/>
            </a:solidFill>
            <a:ln w="31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grpSp>
          <p:nvGrpSpPr>
            <p:cNvPr id="216104" name="Group 40"/>
            <p:cNvGrpSpPr>
              <a:grpSpLocks/>
            </p:cNvGrpSpPr>
            <p:nvPr/>
          </p:nvGrpSpPr>
          <p:grpSpPr bwMode="auto">
            <a:xfrm>
              <a:off x="7596188" y="3933825"/>
              <a:ext cx="288925" cy="534988"/>
              <a:chOff x="4785" y="2478"/>
              <a:chExt cx="182" cy="337"/>
            </a:xfrm>
          </p:grpSpPr>
          <p:sp>
            <p:nvSpPr>
              <p:cNvPr id="216105" name="Freeform 41"/>
              <p:cNvSpPr>
                <a:spLocks/>
              </p:cNvSpPr>
              <p:nvPr/>
            </p:nvSpPr>
            <p:spPr bwMode="auto">
              <a:xfrm>
                <a:off x="4785" y="2478"/>
                <a:ext cx="182" cy="337"/>
              </a:xfrm>
              <a:custGeom>
                <a:avLst/>
                <a:gdLst>
                  <a:gd name="T0" fmla="*/ 37 w 182"/>
                  <a:gd name="T1" fmla="*/ 337 h 337"/>
                  <a:gd name="T2" fmla="*/ 37 w 182"/>
                  <a:gd name="T3" fmla="*/ 101 h 337"/>
                  <a:gd name="T4" fmla="*/ 0 w 182"/>
                  <a:gd name="T5" fmla="*/ 101 h 337"/>
                  <a:gd name="T6" fmla="*/ 93 w 182"/>
                  <a:gd name="T7" fmla="*/ 0 h 337"/>
                  <a:gd name="T8" fmla="*/ 182 w 182"/>
                  <a:gd name="T9" fmla="*/ 110 h 337"/>
                  <a:gd name="T10" fmla="*/ 145 w 182"/>
                  <a:gd name="T11" fmla="*/ 110 h 337"/>
                  <a:gd name="T12" fmla="*/ 145 w 182"/>
                  <a:gd name="T13" fmla="*/ 337 h 337"/>
                  <a:gd name="T14" fmla="*/ 37 w 182"/>
                  <a:gd name="T15" fmla="*/ 337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2" h="337">
                    <a:moveTo>
                      <a:pt x="37" y="337"/>
                    </a:moveTo>
                    <a:lnTo>
                      <a:pt x="37" y="101"/>
                    </a:lnTo>
                    <a:lnTo>
                      <a:pt x="0" y="101"/>
                    </a:lnTo>
                    <a:lnTo>
                      <a:pt x="93" y="0"/>
                    </a:lnTo>
                    <a:lnTo>
                      <a:pt x="182" y="110"/>
                    </a:lnTo>
                    <a:lnTo>
                      <a:pt x="145" y="110"/>
                    </a:lnTo>
                    <a:lnTo>
                      <a:pt x="145" y="337"/>
                    </a:lnTo>
                    <a:lnTo>
                      <a:pt x="37" y="3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06" name="Freeform 42"/>
              <p:cNvSpPr>
                <a:spLocks/>
              </p:cNvSpPr>
              <p:nvPr/>
            </p:nvSpPr>
            <p:spPr bwMode="auto">
              <a:xfrm>
                <a:off x="4785" y="2478"/>
                <a:ext cx="182" cy="337"/>
              </a:xfrm>
              <a:custGeom>
                <a:avLst/>
                <a:gdLst>
                  <a:gd name="T0" fmla="*/ 37 w 182"/>
                  <a:gd name="T1" fmla="*/ 337 h 337"/>
                  <a:gd name="T2" fmla="*/ 37 w 182"/>
                  <a:gd name="T3" fmla="*/ 101 h 337"/>
                  <a:gd name="T4" fmla="*/ 0 w 182"/>
                  <a:gd name="T5" fmla="*/ 101 h 337"/>
                  <a:gd name="T6" fmla="*/ 93 w 182"/>
                  <a:gd name="T7" fmla="*/ 0 h 337"/>
                  <a:gd name="T8" fmla="*/ 182 w 182"/>
                  <a:gd name="T9" fmla="*/ 110 h 337"/>
                  <a:gd name="T10" fmla="*/ 145 w 182"/>
                  <a:gd name="T11" fmla="*/ 110 h 337"/>
                  <a:gd name="T12" fmla="*/ 145 w 182"/>
                  <a:gd name="T13" fmla="*/ 337 h 337"/>
                  <a:gd name="T14" fmla="*/ 37 w 182"/>
                  <a:gd name="T15" fmla="*/ 337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2" h="337">
                    <a:moveTo>
                      <a:pt x="37" y="337"/>
                    </a:moveTo>
                    <a:lnTo>
                      <a:pt x="37" y="101"/>
                    </a:lnTo>
                    <a:lnTo>
                      <a:pt x="0" y="101"/>
                    </a:lnTo>
                    <a:lnTo>
                      <a:pt x="93" y="0"/>
                    </a:lnTo>
                    <a:lnTo>
                      <a:pt x="182" y="110"/>
                    </a:lnTo>
                    <a:lnTo>
                      <a:pt x="145" y="110"/>
                    </a:lnTo>
                    <a:lnTo>
                      <a:pt x="145" y="337"/>
                    </a:lnTo>
                    <a:lnTo>
                      <a:pt x="37" y="337"/>
                    </a:lnTo>
                    <a:close/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grpSp>
          <p:nvGrpSpPr>
            <p:cNvPr id="216107" name="Group 43"/>
            <p:cNvGrpSpPr>
              <a:grpSpLocks/>
            </p:cNvGrpSpPr>
            <p:nvPr/>
          </p:nvGrpSpPr>
          <p:grpSpPr bwMode="auto">
            <a:xfrm>
              <a:off x="7167563" y="3492500"/>
              <a:ext cx="1204912" cy="428625"/>
              <a:chOff x="4515" y="2200"/>
              <a:chExt cx="759" cy="270"/>
            </a:xfrm>
          </p:grpSpPr>
          <p:sp>
            <p:nvSpPr>
              <p:cNvPr id="216108" name="Rectangle 44"/>
              <p:cNvSpPr>
                <a:spLocks noChangeArrowheads="1"/>
              </p:cNvSpPr>
              <p:nvPr/>
            </p:nvSpPr>
            <p:spPr bwMode="auto">
              <a:xfrm>
                <a:off x="4515" y="2200"/>
                <a:ext cx="759" cy="27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09" name="Rectangle 45"/>
              <p:cNvSpPr>
                <a:spLocks noChangeArrowheads="1"/>
              </p:cNvSpPr>
              <p:nvPr/>
            </p:nvSpPr>
            <p:spPr bwMode="auto">
              <a:xfrm>
                <a:off x="4515" y="2200"/>
                <a:ext cx="759" cy="270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110" name="Rectangle 46"/>
            <p:cNvSpPr>
              <a:spLocks noChangeArrowheads="1"/>
            </p:cNvSpPr>
            <p:nvPr/>
          </p:nvSpPr>
          <p:spPr bwMode="auto">
            <a:xfrm>
              <a:off x="7399338" y="3613150"/>
              <a:ext cx="74771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400" b="1">
                  <a:solidFill>
                    <a:srgbClr val="000000"/>
                  </a:solidFill>
                </a:rPr>
                <a:t>Maturität</a:t>
              </a:r>
              <a:endParaRPr lang="de-CH"/>
            </a:p>
          </p:txBody>
        </p:sp>
        <p:grpSp>
          <p:nvGrpSpPr>
            <p:cNvPr id="216111" name="Group 47"/>
            <p:cNvGrpSpPr>
              <a:grpSpLocks/>
            </p:cNvGrpSpPr>
            <p:nvPr/>
          </p:nvGrpSpPr>
          <p:grpSpPr bwMode="auto">
            <a:xfrm>
              <a:off x="7038975" y="4498975"/>
              <a:ext cx="1462088" cy="590550"/>
              <a:chOff x="4434" y="2834"/>
              <a:chExt cx="921" cy="372"/>
            </a:xfrm>
          </p:grpSpPr>
          <p:sp>
            <p:nvSpPr>
              <p:cNvPr id="216112" name="Rectangle 48"/>
              <p:cNvSpPr>
                <a:spLocks noChangeArrowheads="1"/>
              </p:cNvSpPr>
              <p:nvPr/>
            </p:nvSpPr>
            <p:spPr bwMode="auto">
              <a:xfrm>
                <a:off x="4434" y="2834"/>
                <a:ext cx="921" cy="372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13" name="Rectangle 49"/>
              <p:cNvSpPr>
                <a:spLocks noChangeArrowheads="1"/>
              </p:cNvSpPr>
              <p:nvPr/>
            </p:nvSpPr>
            <p:spPr bwMode="auto">
              <a:xfrm>
                <a:off x="4434" y="2834"/>
                <a:ext cx="921" cy="372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114" name="Rectangle 50"/>
            <p:cNvSpPr>
              <a:spLocks noChangeArrowheads="1"/>
            </p:cNvSpPr>
            <p:nvPr/>
          </p:nvSpPr>
          <p:spPr bwMode="auto">
            <a:xfrm>
              <a:off x="7061200" y="4603750"/>
              <a:ext cx="1417638" cy="39211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216115" name="Rectangle 51"/>
            <p:cNvSpPr>
              <a:spLocks noChangeArrowheads="1"/>
            </p:cNvSpPr>
            <p:nvPr/>
          </p:nvSpPr>
          <p:spPr bwMode="auto">
            <a:xfrm>
              <a:off x="7092950" y="4614863"/>
              <a:ext cx="1419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CH" sz="1300" b="1" dirty="0" smtClean="0">
                  <a:solidFill>
                    <a:srgbClr val="000000"/>
                  </a:solidFill>
                </a:rPr>
                <a:t>Allgemein-</a:t>
              </a:r>
              <a:r>
                <a:rPr lang="de-CH" sz="1300" b="1" dirty="0">
                  <a:solidFill>
                    <a:srgbClr val="000000"/>
                  </a:solidFill>
                </a:rPr>
                <a:t/>
              </a:r>
              <a:br>
                <a:rPr lang="de-CH" sz="1300" b="1" dirty="0">
                  <a:solidFill>
                    <a:srgbClr val="000000"/>
                  </a:solidFill>
                </a:rPr>
              </a:br>
              <a:r>
                <a:rPr lang="de-CH" sz="1300" b="1" dirty="0">
                  <a:solidFill>
                    <a:srgbClr val="000000"/>
                  </a:solidFill>
                </a:rPr>
                <a:t>bildende Schulen </a:t>
              </a:r>
              <a:endParaRPr lang="de-CH" dirty="0"/>
            </a:p>
          </p:txBody>
        </p:sp>
        <p:grpSp>
          <p:nvGrpSpPr>
            <p:cNvPr id="216116" name="Group 52"/>
            <p:cNvGrpSpPr>
              <a:grpSpLocks/>
            </p:cNvGrpSpPr>
            <p:nvPr/>
          </p:nvGrpSpPr>
          <p:grpSpPr bwMode="auto">
            <a:xfrm>
              <a:off x="4081463" y="4176713"/>
              <a:ext cx="1773237" cy="319087"/>
              <a:chOff x="2571" y="2636"/>
              <a:chExt cx="1117" cy="201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16117" name="Freeform 53"/>
              <p:cNvSpPr>
                <a:spLocks/>
              </p:cNvSpPr>
              <p:nvPr/>
            </p:nvSpPr>
            <p:spPr bwMode="auto">
              <a:xfrm>
                <a:off x="2571" y="2636"/>
                <a:ext cx="1117" cy="201"/>
              </a:xfrm>
              <a:custGeom>
                <a:avLst/>
                <a:gdLst>
                  <a:gd name="T0" fmla="*/ 220 w 1117"/>
                  <a:gd name="T1" fmla="*/ 201 h 201"/>
                  <a:gd name="T2" fmla="*/ 220 w 1117"/>
                  <a:gd name="T3" fmla="*/ 146 h 201"/>
                  <a:gd name="T4" fmla="*/ 0 w 1117"/>
                  <a:gd name="T5" fmla="*/ 146 h 201"/>
                  <a:gd name="T6" fmla="*/ 555 w 1117"/>
                  <a:gd name="T7" fmla="*/ 0 h 201"/>
                  <a:gd name="T8" fmla="*/ 1117 w 1117"/>
                  <a:gd name="T9" fmla="*/ 146 h 201"/>
                  <a:gd name="T10" fmla="*/ 888 w 1117"/>
                  <a:gd name="T11" fmla="*/ 146 h 201"/>
                  <a:gd name="T12" fmla="*/ 888 w 1117"/>
                  <a:gd name="T13" fmla="*/ 201 h 201"/>
                  <a:gd name="T14" fmla="*/ 220 w 1117"/>
                  <a:gd name="T15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17" h="201">
                    <a:moveTo>
                      <a:pt x="220" y="201"/>
                    </a:moveTo>
                    <a:lnTo>
                      <a:pt x="220" y="146"/>
                    </a:lnTo>
                    <a:lnTo>
                      <a:pt x="0" y="146"/>
                    </a:lnTo>
                    <a:lnTo>
                      <a:pt x="555" y="0"/>
                    </a:lnTo>
                    <a:lnTo>
                      <a:pt x="1117" y="146"/>
                    </a:lnTo>
                    <a:lnTo>
                      <a:pt x="888" y="146"/>
                    </a:lnTo>
                    <a:lnTo>
                      <a:pt x="888" y="201"/>
                    </a:lnTo>
                    <a:lnTo>
                      <a:pt x="220" y="2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18" name="Freeform 54"/>
              <p:cNvSpPr>
                <a:spLocks/>
              </p:cNvSpPr>
              <p:nvPr/>
            </p:nvSpPr>
            <p:spPr bwMode="auto">
              <a:xfrm>
                <a:off x="2571" y="2636"/>
                <a:ext cx="1117" cy="201"/>
              </a:xfrm>
              <a:custGeom>
                <a:avLst/>
                <a:gdLst>
                  <a:gd name="T0" fmla="*/ 220 w 1117"/>
                  <a:gd name="T1" fmla="*/ 201 h 201"/>
                  <a:gd name="T2" fmla="*/ 220 w 1117"/>
                  <a:gd name="T3" fmla="*/ 146 h 201"/>
                  <a:gd name="T4" fmla="*/ 0 w 1117"/>
                  <a:gd name="T5" fmla="*/ 146 h 201"/>
                  <a:gd name="T6" fmla="*/ 555 w 1117"/>
                  <a:gd name="T7" fmla="*/ 0 h 201"/>
                  <a:gd name="T8" fmla="*/ 1117 w 1117"/>
                  <a:gd name="T9" fmla="*/ 146 h 201"/>
                  <a:gd name="T10" fmla="*/ 888 w 1117"/>
                  <a:gd name="T11" fmla="*/ 146 h 201"/>
                  <a:gd name="T12" fmla="*/ 888 w 1117"/>
                  <a:gd name="T13" fmla="*/ 201 h 201"/>
                  <a:gd name="T14" fmla="*/ 220 w 1117"/>
                  <a:gd name="T15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17" h="201">
                    <a:moveTo>
                      <a:pt x="220" y="201"/>
                    </a:moveTo>
                    <a:lnTo>
                      <a:pt x="220" y="146"/>
                    </a:lnTo>
                    <a:lnTo>
                      <a:pt x="0" y="146"/>
                    </a:lnTo>
                    <a:lnTo>
                      <a:pt x="555" y="0"/>
                    </a:lnTo>
                    <a:lnTo>
                      <a:pt x="1117" y="146"/>
                    </a:lnTo>
                    <a:lnTo>
                      <a:pt x="888" y="146"/>
                    </a:lnTo>
                    <a:lnTo>
                      <a:pt x="888" y="201"/>
                    </a:lnTo>
                    <a:lnTo>
                      <a:pt x="220" y="201"/>
                    </a:lnTo>
                    <a:close/>
                  </a:path>
                </a:pathLst>
              </a:custGeom>
              <a:grpFill/>
              <a:ln w="4826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grpSp>
          <p:nvGrpSpPr>
            <p:cNvPr id="216119" name="Group 55"/>
            <p:cNvGrpSpPr>
              <a:grpSpLocks/>
            </p:cNvGrpSpPr>
            <p:nvPr/>
          </p:nvGrpSpPr>
          <p:grpSpPr bwMode="auto">
            <a:xfrm>
              <a:off x="3417888" y="3852863"/>
              <a:ext cx="3098800" cy="315912"/>
              <a:chOff x="2153" y="2435"/>
              <a:chExt cx="1952" cy="19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16120" name="Rectangle 56"/>
              <p:cNvSpPr>
                <a:spLocks noChangeArrowheads="1"/>
              </p:cNvSpPr>
              <p:nvPr/>
            </p:nvSpPr>
            <p:spPr bwMode="auto">
              <a:xfrm>
                <a:off x="2153" y="2435"/>
                <a:ext cx="1950" cy="19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pic>
            <p:nvPicPr>
              <p:cNvPr id="216121" name="Picture 5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4" y="2435"/>
                <a:ext cx="1951" cy="19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22" name="Rectangle 58"/>
              <p:cNvSpPr>
                <a:spLocks noChangeArrowheads="1"/>
              </p:cNvSpPr>
              <p:nvPr/>
            </p:nvSpPr>
            <p:spPr bwMode="auto">
              <a:xfrm>
                <a:off x="2153" y="2435"/>
                <a:ext cx="1950" cy="19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123" name="Rectangle 59"/>
            <p:cNvSpPr>
              <a:spLocks noChangeArrowheads="1"/>
            </p:cNvSpPr>
            <p:nvPr/>
          </p:nvSpPr>
          <p:spPr bwMode="auto">
            <a:xfrm>
              <a:off x="3439134" y="3861048"/>
              <a:ext cx="3041650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2100" b="1" dirty="0" err="1">
                  <a:solidFill>
                    <a:srgbClr val="000000"/>
                  </a:solidFill>
                </a:rPr>
                <a:t>Eidg</a:t>
              </a:r>
              <a:r>
                <a:rPr lang="de-CH" sz="2100" b="1" dirty="0">
                  <a:solidFill>
                    <a:srgbClr val="000000"/>
                  </a:solidFill>
                </a:rPr>
                <a:t>. Fähigkeitszeugnis</a:t>
              </a:r>
              <a:endParaRPr lang="de-CH" dirty="0"/>
            </a:p>
          </p:txBody>
        </p:sp>
        <p:sp>
          <p:nvSpPr>
            <p:cNvPr id="216124" name="Rectangle 60"/>
            <p:cNvSpPr>
              <a:spLocks noChangeArrowheads="1"/>
            </p:cNvSpPr>
            <p:nvPr/>
          </p:nvSpPr>
          <p:spPr bwMode="auto">
            <a:xfrm>
              <a:off x="1460033" y="3921125"/>
              <a:ext cx="1530868" cy="21544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  <a:extLst/>
          </p:spPr>
          <p:txBody>
            <a:bodyPr wrap="none" lIns="0" tIns="0" rIns="0" bIns="0">
              <a:spAutoFit/>
            </a:bodyPr>
            <a:lstStyle/>
            <a:p>
              <a:r>
                <a:rPr lang="de-CH" sz="1400" b="1" dirty="0" err="1" smtClean="0">
                  <a:solidFill>
                    <a:srgbClr val="000000"/>
                  </a:solidFill>
                </a:rPr>
                <a:t>Eidg</a:t>
              </a:r>
              <a:r>
                <a:rPr lang="de-CH" sz="1400" b="1" dirty="0" smtClean="0">
                  <a:solidFill>
                    <a:srgbClr val="000000"/>
                  </a:solidFill>
                </a:rPr>
                <a:t>. Berufsattest</a:t>
              </a:r>
              <a:endParaRPr lang="de-CH" dirty="0"/>
            </a:p>
          </p:txBody>
        </p:sp>
        <p:grpSp>
          <p:nvGrpSpPr>
            <p:cNvPr id="216125" name="Group 61"/>
            <p:cNvGrpSpPr>
              <a:grpSpLocks/>
            </p:cNvGrpSpPr>
            <p:nvPr/>
          </p:nvGrpSpPr>
          <p:grpSpPr bwMode="auto">
            <a:xfrm>
              <a:off x="1722438" y="4152900"/>
              <a:ext cx="973137" cy="336550"/>
              <a:chOff x="1085" y="2616"/>
              <a:chExt cx="613" cy="212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16126" name="Freeform 62"/>
              <p:cNvSpPr>
                <a:spLocks/>
              </p:cNvSpPr>
              <p:nvPr/>
            </p:nvSpPr>
            <p:spPr bwMode="auto">
              <a:xfrm>
                <a:off x="1085" y="2616"/>
                <a:ext cx="613" cy="212"/>
              </a:xfrm>
              <a:custGeom>
                <a:avLst/>
                <a:gdLst>
                  <a:gd name="T0" fmla="*/ 123 w 613"/>
                  <a:gd name="T1" fmla="*/ 212 h 212"/>
                  <a:gd name="T2" fmla="*/ 123 w 613"/>
                  <a:gd name="T3" fmla="*/ 152 h 212"/>
                  <a:gd name="T4" fmla="*/ 0 w 613"/>
                  <a:gd name="T5" fmla="*/ 152 h 212"/>
                  <a:gd name="T6" fmla="*/ 302 w 613"/>
                  <a:gd name="T7" fmla="*/ 0 h 212"/>
                  <a:gd name="T8" fmla="*/ 613 w 613"/>
                  <a:gd name="T9" fmla="*/ 152 h 212"/>
                  <a:gd name="T10" fmla="*/ 490 w 613"/>
                  <a:gd name="T11" fmla="*/ 152 h 212"/>
                  <a:gd name="T12" fmla="*/ 490 w 613"/>
                  <a:gd name="T13" fmla="*/ 212 h 212"/>
                  <a:gd name="T14" fmla="*/ 123 w 613"/>
                  <a:gd name="T1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3" h="212">
                    <a:moveTo>
                      <a:pt x="123" y="212"/>
                    </a:moveTo>
                    <a:lnTo>
                      <a:pt x="123" y="152"/>
                    </a:lnTo>
                    <a:lnTo>
                      <a:pt x="0" y="152"/>
                    </a:lnTo>
                    <a:lnTo>
                      <a:pt x="302" y="0"/>
                    </a:lnTo>
                    <a:lnTo>
                      <a:pt x="613" y="152"/>
                    </a:lnTo>
                    <a:lnTo>
                      <a:pt x="490" y="152"/>
                    </a:lnTo>
                    <a:lnTo>
                      <a:pt x="490" y="212"/>
                    </a:lnTo>
                    <a:lnTo>
                      <a:pt x="123" y="2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27" name="Freeform 63"/>
              <p:cNvSpPr>
                <a:spLocks/>
              </p:cNvSpPr>
              <p:nvPr/>
            </p:nvSpPr>
            <p:spPr bwMode="auto">
              <a:xfrm>
                <a:off x="1085" y="2616"/>
                <a:ext cx="613" cy="212"/>
              </a:xfrm>
              <a:custGeom>
                <a:avLst/>
                <a:gdLst>
                  <a:gd name="T0" fmla="*/ 123 w 613"/>
                  <a:gd name="T1" fmla="*/ 212 h 212"/>
                  <a:gd name="T2" fmla="*/ 123 w 613"/>
                  <a:gd name="T3" fmla="*/ 152 h 212"/>
                  <a:gd name="T4" fmla="*/ 0 w 613"/>
                  <a:gd name="T5" fmla="*/ 152 h 212"/>
                  <a:gd name="T6" fmla="*/ 302 w 613"/>
                  <a:gd name="T7" fmla="*/ 0 h 212"/>
                  <a:gd name="T8" fmla="*/ 613 w 613"/>
                  <a:gd name="T9" fmla="*/ 152 h 212"/>
                  <a:gd name="T10" fmla="*/ 490 w 613"/>
                  <a:gd name="T11" fmla="*/ 152 h 212"/>
                  <a:gd name="T12" fmla="*/ 490 w 613"/>
                  <a:gd name="T13" fmla="*/ 212 h 212"/>
                  <a:gd name="T14" fmla="*/ 123 w 613"/>
                  <a:gd name="T1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3" h="212">
                    <a:moveTo>
                      <a:pt x="123" y="212"/>
                    </a:moveTo>
                    <a:lnTo>
                      <a:pt x="123" y="152"/>
                    </a:lnTo>
                    <a:lnTo>
                      <a:pt x="0" y="152"/>
                    </a:lnTo>
                    <a:lnTo>
                      <a:pt x="302" y="0"/>
                    </a:lnTo>
                    <a:lnTo>
                      <a:pt x="613" y="152"/>
                    </a:lnTo>
                    <a:lnTo>
                      <a:pt x="490" y="152"/>
                    </a:lnTo>
                    <a:lnTo>
                      <a:pt x="490" y="212"/>
                    </a:lnTo>
                    <a:lnTo>
                      <a:pt x="123" y="212"/>
                    </a:lnTo>
                    <a:close/>
                  </a:path>
                </a:pathLst>
              </a:custGeom>
              <a:grpFill/>
              <a:ln w="4826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128" name="Rectangle 64"/>
            <p:cNvSpPr>
              <a:spLocks noChangeArrowheads="1"/>
            </p:cNvSpPr>
            <p:nvPr/>
          </p:nvSpPr>
          <p:spPr bwMode="auto">
            <a:xfrm>
              <a:off x="1943100" y="4270375"/>
              <a:ext cx="531813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200" b="1">
                  <a:solidFill>
                    <a:srgbClr val="000000"/>
                  </a:solidFill>
                </a:rPr>
                <a:t>2 Jahre</a:t>
              </a:r>
              <a:endParaRPr lang="de-CH"/>
            </a:p>
          </p:txBody>
        </p:sp>
        <p:sp>
          <p:nvSpPr>
            <p:cNvPr id="216129" name="Rectangle 65"/>
            <p:cNvSpPr>
              <a:spLocks noChangeArrowheads="1"/>
            </p:cNvSpPr>
            <p:nvPr/>
          </p:nvSpPr>
          <p:spPr bwMode="auto">
            <a:xfrm>
              <a:off x="4452938" y="4313238"/>
              <a:ext cx="10318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200" b="1">
                  <a:solidFill>
                    <a:srgbClr val="000000"/>
                  </a:solidFill>
                </a:rPr>
                <a:t>3 oder 4 Jahre</a:t>
              </a:r>
              <a:endParaRPr lang="de-CH"/>
            </a:p>
          </p:txBody>
        </p:sp>
        <p:sp>
          <p:nvSpPr>
            <p:cNvPr id="216130" name="Rectangle 66"/>
            <p:cNvSpPr>
              <a:spLocks noChangeArrowheads="1"/>
            </p:cNvSpPr>
            <p:nvPr/>
          </p:nvSpPr>
          <p:spPr bwMode="auto">
            <a:xfrm>
              <a:off x="1454150" y="4519613"/>
              <a:ext cx="5053013" cy="592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216131" name="Rectangle 67"/>
            <p:cNvSpPr>
              <a:spLocks noChangeArrowheads="1"/>
            </p:cNvSpPr>
            <p:nvPr/>
          </p:nvSpPr>
          <p:spPr bwMode="auto">
            <a:xfrm>
              <a:off x="1454150" y="4519613"/>
              <a:ext cx="5053013" cy="592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216132" name="Rectangle 68"/>
            <p:cNvSpPr>
              <a:spLocks noChangeArrowheads="1"/>
            </p:cNvSpPr>
            <p:nvPr/>
          </p:nvSpPr>
          <p:spPr bwMode="auto">
            <a:xfrm>
              <a:off x="1547664" y="4518264"/>
              <a:ext cx="5051425" cy="5905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6133" name="Rectangle 69"/>
            <p:cNvSpPr>
              <a:spLocks noChangeArrowheads="1"/>
            </p:cNvSpPr>
            <p:nvPr/>
          </p:nvSpPr>
          <p:spPr bwMode="auto">
            <a:xfrm>
              <a:off x="1803400" y="4854575"/>
              <a:ext cx="458779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500" b="1" dirty="0">
                  <a:solidFill>
                    <a:srgbClr val="000000"/>
                  </a:solidFill>
                </a:rPr>
                <a:t>Betriebe, Berufsfachschulen, </a:t>
              </a:r>
              <a:r>
                <a:rPr lang="de-CH" sz="1500" b="1" dirty="0" smtClean="0">
                  <a:solidFill>
                    <a:srgbClr val="000000"/>
                  </a:solidFill>
                </a:rPr>
                <a:t>Lehrwerkstätten, </a:t>
              </a:r>
              <a:r>
                <a:rPr lang="de-CH" sz="1500" b="1" dirty="0">
                  <a:solidFill>
                    <a:srgbClr val="000000"/>
                  </a:solidFill>
                </a:rPr>
                <a:t>ÜK</a:t>
              </a:r>
              <a:endParaRPr lang="de-CH" dirty="0"/>
            </a:p>
          </p:txBody>
        </p:sp>
        <p:sp>
          <p:nvSpPr>
            <p:cNvPr id="216134" name="Rectangle 70"/>
            <p:cNvSpPr>
              <a:spLocks noChangeArrowheads="1"/>
            </p:cNvSpPr>
            <p:nvPr/>
          </p:nvSpPr>
          <p:spPr bwMode="auto">
            <a:xfrm>
              <a:off x="2632075" y="4570413"/>
              <a:ext cx="26924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b="1" dirty="0">
                  <a:solidFill>
                    <a:srgbClr val="000000"/>
                  </a:solidFill>
                </a:rPr>
                <a:t>Berufliche Grundbildung</a:t>
              </a:r>
              <a:endParaRPr lang="de-CH" dirty="0"/>
            </a:p>
          </p:txBody>
        </p:sp>
        <p:sp>
          <p:nvSpPr>
            <p:cNvPr id="216135" name="Freeform 71"/>
            <p:cNvSpPr>
              <a:spLocks noEditPoints="1"/>
            </p:cNvSpPr>
            <p:nvPr/>
          </p:nvSpPr>
          <p:spPr bwMode="auto">
            <a:xfrm>
              <a:off x="6042025" y="2698750"/>
              <a:ext cx="1347788" cy="696913"/>
            </a:xfrm>
            <a:custGeom>
              <a:avLst/>
              <a:gdLst>
                <a:gd name="T0" fmla="*/ 0 w 849"/>
                <a:gd name="T1" fmla="*/ 402 h 439"/>
                <a:gd name="T2" fmla="*/ 37 w 849"/>
                <a:gd name="T3" fmla="*/ 383 h 439"/>
                <a:gd name="T4" fmla="*/ 55 w 849"/>
                <a:gd name="T5" fmla="*/ 420 h 439"/>
                <a:gd name="T6" fmla="*/ 18 w 849"/>
                <a:gd name="T7" fmla="*/ 439 h 439"/>
                <a:gd name="T8" fmla="*/ 0 w 849"/>
                <a:gd name="T9" fmla="*/ 402 h 439"/>
                <a:gd name="T10" fmla="*/ 74 w 849"/>
                <a:gd name="T11" fmla="*/ 365 h 439"/>
                <a:gd name="T12" fmla="*/ 111 w 849"/>
                <a:gd name="T13" fmla="*/ 346 h 439"/>
                <a:gd name="T14" fmla="*/ 129 w 849"/>
                <a:gd name="T15" fmla="*/ 383 h 439"/>
                <a:gd name="T16" fmla="*/ 92 w 849"/>
                <a:gd name="T17" fmla="*/ 402 h 439"/>
                <a:gd name="T18" fmla="*/ 74 w 849"/>
                <a:gd name="T19" fmla="*/ 365 h 439"/>
                <a:gd name="T20" fmla="*/ 147 w 849"/>
                <a:gd name="T21" fmla="*/ 328 h 439"/>
                <a:gd name="T22" fmla="*/ 184 w 849"/>
                <a:gd name="T23" fmla="*/ 310 h 439"/>
                <a:gd name="T24" fmla="*/ 203 w 849"/>
                <a:gd name="T25" fmla="*/ 346 h 439"/>
                <a:gd name="T26" fmla="*/ 166 w 849"/>
                <a:gd name="T27" fmla="*/ 365 h 439"/>
                <a:gd name="T28" fmla="*/ 147 w 849"/>
                <a:gd name="T29" fmla="*/ 328 h 439"/>
                <a:gd name="T30" fmla="*/ 221 w 849"/>
                <a:gd name="T31" fmla="*/ 291 h 439"/>
                <a:gd name="T32" fmla="*/ 258 w 849"/>
                <a:gd name="T33" fmla="*/ 273 h 439"/>
                <a:gd name="T34" fmla="*/ 276 w 849"/>
                <a:gd name="T35" fmla="*/ 310 h 439"/>
                <a:gd name="T36" fmla="*/ 240 w 849"/>
                <a:gd name="T37" fmla="*/ 328 h 439"/>
                <a:gd name="T38" fmla="*/ 221 w 849"/>
                <a:gd name="T39" fmla="*/ 291 h 439"/>
                <a:gd name="T40" fmla="*/ 295 w 849"/>
                <a:gd name="T41" fmla="*/ 254 h 439"/>
                <a:gd name="T42" fmla="*/ 332 w 849"/>
                <a:gd name="T43" fmla="*/ 236 h 439"/>
                <a:gd name="T44" fmla="*/ 350 w 849"/>
                <a:gd name="T45" fmla="*/ 273 h 439"/>
                <a:gd name="T46" fmla="*/ 313 w 849"/>
                <a:gd name="T47" fmla="*/ 291 h 439"/>
                <a:gd name="T48" fmla="*/ 295 w 849"/>
                <a:gd name="T49" fmla="*/ 254 h 439"/>
                <a:gd name="T50" fmla="*/ 368 w 849"/>
                <a:gd name="T51" fmla="*/ 217 h 439"/>
                <a:gd name="T52" fmla="*/ 405 w 849"/>
                <a:gd name="T53" fmla="*/ 199 h 439"/>
                <a:gd name="T54" fmla="*/ 424 w 849"/>
                <a:gd name="T55" fmla="*/ 236 h 439"/>
                <a:gd name="T56" fmla="*/ 387 w 849"/>
                <a:gd name="T57" fmla="*/ 254 h 439"/>
                <a:gd name="T58" fmla="*/ 368 w 849"/>
                <a:gd name="T59" fmla="*/ 217 h 439"/>
                <a:gd name="T60" fmla="*/ 442 w 849"/>
                <a:gd name="T61" fmla="*/ 180 h 439"/>
                <a:gd name="T62" fmla="*/ 479 w 849"/>
                <a:gd name="T63" fmla="*/ 162 h 439"/>
                <a:gd name="T64" fmla="*/ 497 w 849"/>
                <a:gd name="T65" fmla="*/ 199 h 439"/>
                <a:gd name="T66" fmla="*/ 461 w 849"/>
                <a:gd name="T67" fmla="*/ 217 h 439"/>
                <a:gd name="T68" fmla="*/ 442 w 849"/>
                <a:gd name="T69" fmla="*/ 180 h 439"/>
                <a:gd name="T70" fmla="*/ 516 w 849"/>
                <a:gd name="T71" fmla="*/ 143 h 439"/>
                <a:gd name="T72" fmla="*/ 553 w 849"/>
                <a:gd name="T73" fmla="*/ 125 h 439"/>
                <a:gd name="T74" fmla="*/ 571 w 849"/>
                <a:gd name="T75" fmla="*/ 162 h 439"/>
                <a:gd name="T76" fmla="*/ 534 w 849"/>
                <a:gd name="T77" fmla="*/ 180 h 439"/>
                <a:gd name="T78" fmla="*/ 516 w 849"/>
                <a:gd name="T79" fmla="*/ 143 h 439"/>
                <a:gd name="T80" fmla="*/ 590 w 849"/>
                <a:gd name="T81" fmla="*/ 107 h 439"/>
                <a:gd name="T82" fmla="*/ 626 w 849"/>
                <a:gd name="T83" fmla="*/ 88 h 439"/>
                <a:gd name="T84" fmla="*/ 645 w 849"/>
                <a:gd name="T85" fmla="*/ 125 h 439"/>
                <a:gd name="T86" fmla="*/ 608 w 849"/>
                <a:gd name="T87" fmla="*/ 143 h 439"/>
                <a:gd name="T88" fmla="*/ 590 w 849"/>
                <a:gd name="T89" fmla="*/ 107 h 439"/>
                <a:gd name="T90" fmla="*/ 663 w 849"/>
                <a:gd name="T91" fmla="*/ 70 h 439"/>
                <a:gd name="T92" fmla="*/ 700 w 849"/>
                <a:gd name="T93" fmla="*/ 51 h 439"/>
                <a:gd name="T94" fmla="*/ 718 w 849"/>
                <a:gd name="T95" fmla="*/ 88 h 439"/>
                <a:gd name="T96" fmla="*/ 682 w 849"/>
                <a:gd name="T97" fmla="*/ 107 h 439"/>
                <a:gd name="T98" fmla="*/ 663 w 849"/>
                <a:gd name="T99" fmla="*/ 70 h 439"/>
                <a:gd name="T100" fmla="*/ 737 w 849"/>
                <a:gd name="T101" fmla="*/ 33 h 439"/>
                <a:gd name="T102" fmla="*/ 747 w 849"/>
                <a:gd name="T103" fmla="*/ 28 h 439"/>
                <a:gd name="T104" fmla="*/ 766 w 849"/>
                <a:gd name="T105" fmla="*/ 64 h 439"/>
                <a:gd name="T106" fmla="*/ 755 w 849"/>
                <a:gd name="T107" fmla="*/ 70 h 439"/>
                <a:gd name="T108" fmla="*/ 737 w 849"/>
                <a:gd name="T109" fmla="*/ 33 h 439"/>
                <a:gd name="T110" fmla="*/ 711 w 849"/>
                <a:gd name="T111" fmla="*/ 0 h 439"/>
                <a:gd name="T112" fmla="*/ 849 w 849"/>
                <a:gd name="T113" fmla="*/ 0 h 439"/>
                <a:gd name="T114" fmla="*/ 766 w 849"/>
                <a:gd name="T115" fmla="*/ 110 h 439"/>
                <a:gd name="T116" fmla="*/ 711 w 849"/>
                <a:gd name="T117" fmla="*/ 0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49" h="439">
                  <a:moveTo>
                    <a:pt x="0" y="402"/>
                  </a:moveTo>
                  <a:lnTo>
                    <a:pt x="37" y="383"/>
                  </a:lnTo>
                  <a:lnTo>
                    <a:pt x="55" y="420"/>
                  </a:lnTo>
                  <a:lnTo>
                    <a:pt x="18" y="439"/>
                  </a:lnTo>
                  <a:lnTo>
                    <a:pt x="0" y="402"/>
                  </a:lnTo>
                  <a:close/>
                  <a:moveTo>
                    <a:pt x="74" y="365"/>
                  </a:moveTo>
                  <a:lnTo>
                    <a:pt x="111" y="346"/>
                  </a:lnTo>
                  <a:lnTo>
                    <a:pt x="129" y="383"/>
                  </a:lnTo>
                  <a:lnTo>
                    <a:pt x="92" y="402"/>
                  </a:lnTo>
                  <a:lnTo>
                    <a:pt x="74" y="365"/>
                  </a:lnTo>
                  <a:close/>
                  <a:moveTo>
                    <a:pt x="147" y="328"/>
                  </a:moveTo>
                  <a:lnTo>
                    <a:pt x="184" y="310"/>
                  </a:lnTo>
                  <a:lnTo>
                    <a:pt x="203" y="346"/>
                  </a:lnTo>
                  <a:lnTo>
                    <a:pt x="166" y="365"/>
                  </a:lnTo>
                  <a:lnTo>
                    <a:pt x="147" y="328"/>
                  </a:lnTo>
                  <a:close/>
                  <a:moveTo>
                    <a:pt x="221" y="291"/>
                  </a:moveTo>
                  <a:lnTo>
                    <a:pt x="258" y="273"/>
                  </a:lnTo>
                  <a:lnTo>
                    <a:pt x="276" y="310"/>
                  </a:lnTo>
                  <a:lnTo>
                    <a:pt x="240" y="328"/>
                  </a:lnTo>
                  <a:lnTo>
                    <a:pt x="221" y="291"/>
                  </a:lnTo>
                  <a:close/>
                  <a:moveTo>
                    <a:pt x="295" y="254"/>
                  </a:moveTo>
                  <a:lnTo>
                    <a:pt x="332" y="236"/>
                  </a:lnTo>
                  <a:lnTo>
                    <a:pt x="350" y="273"/>
                  </a:lnTo>
                  <a:lnTo>
                    <a:pt x="313" y="291"/>
                  </a:lnTo>
                  <a:lnTo>
                    <a:pt x="295" y="254"/>
                  </a:lnTo>
                  <a:close/>
                  <a:moveTo>
                    <a:pt x="368" y="217"/>
                  </a:moveTo>
                  <a:lnTo>
                    <a:pt x="405" y="199"/>
                  </a:lnTo>
                  <a:lnTo>
                    <a:pt x="424" y="236"/>
                  </a:lnTo>
                  <a:lnTo>
                    <a:pt x="387" y="254"/>
                  </a:lnTo>
                  <a:lnTo>
                    <a:pt x="368" y="217"/>
                  </a:lnTo>
                  <a:close/>
                  <a:moveTo>
                    <a:pt x="442" y="180"/>
                  </a:moveTo>
                  <a:lnTo>
                    <a:pt x="479" y="162"/>
                  </a:lnTo>
                  <a:lnTo>
                    <a:pt x="497" y="199"/>
                  </a:lnTo>
                  <a:lnTo>
                    <a:pt x="461" y="217"/>
                  </a:lnTo>
                  <a:lnTo>
                    <a:pt x="442" y="180"/>
                  </a:lnTo>
                  <a:close/>
                  <a:moveTo>
                    <a:pt x="516" y="143"/>
                  </a:moveTo>
                  <a:lnTo>
                    <a:pt x="553" y="125"/>
                  </a:lnTo>
                  <a:lnTo>
                    <a:pt x="571" y="162"/>
                  </a:lnTo>
                  <a:lnTo>
                    <a:pt x="534" y="180"/>
                  </a:lnTo>
                  <a:lnTo>
                    <a:pt x="516" y="143"/>
                  </a:lnTo>
                  <a:close/>
                  <a:moveTo>
                    <a:pt x="590" y="107"/>
                  </a:moveTo>
                  <a:lnTo>
                    <a:pt x="626" y="88"/>
                  </a:lnTo>
                  <a:lnTo>
                    <a:pt x="645" y="125"/>
                  </a:lnTo>
                  <a:lnTo>
                    <a:pt x="608" y="143"/>
                  </a:lnTo>
                  <a:lnTo>
                    <a:pt x="590" y="107"/>
                  </a:lnTo>
                  <a:close/>
                  <a:moveTo>
                    <a:pt x="663" y="70"/>
                  </a:moveTo>
                  <a:lnTo>
                    <a:pt x="700" y="51"/>
                  </a:lnTo>
                  <a:lnTo>
                    <a:pt x="718" y="88"/>
                  </a:lnTo>
                  <a:lnTo>
                    <a:pt x="682" y="107"/>
                  </a:lnTo>
                  <a:lnTo>
                    <a:pt x="663" y="70"/>
                  </a:lnTo>
                  <a:close/>
                  <a:moveTo>
                    <a:pt x="737" y="33"/>
                  </a:moveTo>
                  <a:lnTo>
                    <a:pt x="747" y="28"/>
                  </a:lnTo>
                  <a:lnTo>
                    <a:pt x="766" y="64"/>
                  </a:lnTo>
                  <a:lnTo>
                    <a:pt x="755" y="70"/>
                  </a:lnTo>
                  <a:lnTo>
                    <a:pt x="737" y="33"/>
                  </a:lnTo>
                  <a:close/>
                  <a:moveTo>
                    <a:pt x="711" y="0"/>
                  </a:moveTo>
                  <a:lnTo>
                    <a:pt x="849" y="0"/>
                  </a:lnTo>
                  <a:lnTo>
                    <a:pt x="766" y="110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175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grpSp>
          <p:nvGrpSpPr>
            <p:cNvPr id="216136" name="Group 72"/>
            <p:cNvGrpSpPr>
              <a:grpSpLocks/>
            </p:cNvGrpSpPr>
            <p:nvPr/>
          </p:nvGrpSpPr>
          <p:grpSpPr bwMode="auto">
            <a:xfrm>
              <a:off x="4533900" y="3656394"/>
              <a:ext cx="879475" cy="174625"/>
              <a:chOff x="2856" y="2329"/>
              <a:chExt cx="554" cy="110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16137" name="Freeform 73"/>
              <p:cNvSpPr>
                <a:spLocks/>
              </p:cNvSpPr>
              <p:nvPr/>
            </p:nvSpPr>
            <p:spPr bwMode="auto">
              <a:xfrm>
                <a:off x="2856" y="2329"/>
                <a:ext cx="554" cy="110"/>
              </a:xfrm>
              <a:custGeom>
                <a:avLst/>
                <a:gdLst>
                  <a:gd name="T0" fmla="*/ 115 w 554"/>
                  <a:gd name="T1" fmla="*/ 110 h 110"/>
                  <a:gd name="T2" fmla="*/ 115 w 554"/>
                  <a:gd name="T3" fmla="*/ 80 h 110"/>
                  <a:gd name="T4" fmla="*/ 0 w 554"/>
                  <a:gd name="T5" fmla="*/ 80 h 110"/>
                  <a:gd name="T6" fmla="*/ 277 w 554"/>
                  <a:gd name="T7" fmla="*/ 0 h 110"/>
                  <a:gd name="T8" fmla="*/ 554 w 554"/>
                  <a:gd name="T9" fmla="*/ 80 h 110"/>
                  <a:gd name="T10" fmla="*/ 448 w 554"/>
                  <a:gd name="T11" fmla="*/ 80 h 110"/>
                  <a:gd name="T12" fmla="*/ 448 w 554"/>
                  <a:gd name="T13" fmla="*/ 110 h 110"/>
                  <a:gd name="T14" fmla="*/ 115 w 554"/>
                  <a:gd name="T15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4" h="110">
                    <a:moveTo>
                      <a:pt x="115" y="110"/>
                    </a:moveTo>
                    <a:lnTo>
                      <a:pt x="115" y="80"/>
                    </a:lnTo>
                    <a:lnTo>
                      <a:pt x="0" y="80"/>
                    </a:lnTo>
                    <a:lnTo>
                      <a:pt x="277" y="0"/>
                    </a:lnTo>
                    <a:lnTo>
                      <a:pt x="554" y="80"/>
                    </a:lnTo>
                    <a:lnTo>
                      <a:pt x="448" y="80"/>
                    </a:lnTo>
                    <a:lnTo>
                      <a:pt x="448" y="110"/>
                    </a:lnTo>
                    <a:lnTo>
                      <a:pt x="115" y="1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38" name="Freeform 74"/>
              <p:cNvSpPr>
                <a:spLocks/>
              </p:cNvSpPr>
              <p:nvPr/>
            </p:nvSpPr>
            <p:spPr bwMode="auto">
              <a:xfrm>
                <a:off x="2856" y="2329"/>
                <a:ext cx="554" cy="110"/>
              </a:xfrm>
              <a:custGeom>
                <a:avLst/>
                <a:gdLst>
                  <a:gd name="T0" fmla="*/ 115 w 554"/>
                  <a:gd name="T1" fmla="*/ 110 h 110"/>
                  <a:gd name="T2" fmla="*/ 115 w 554"/>
                  <a:gd name="T3" fmla="*/ 80 h 110"/>
                  <a:gd name="T4" fmla="*/ 0 w 554"/>
                  <a:gd name="T5" fmla="*/ 80 h 110"/>
                  <a:gd name="T6" fmla="*/ 277 w 554"/>
                  <a:gd name="T7" fmla="*/ 0 h 110"/>
                  <a:gd name="T8" fmla="*/ 554 w 554"/>
                  <a:gd name="T9" fmla="*/ 80 h 110"/>
                  <a:gd name="T10" fmla="*/ 448 w 554"/>
                  <a:gd name="T11" fmla="*/ 80 h 110"/>
                  <a:gd name="T12" fmla="*/ 448 w 554"/>
                  <a:gd name="T13" fmla="*/ 110 h 110"/>
                  <a:gd name="T14" fmla="*/ 115 w 554"/>
                  <a:gd name="T15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4" h="110">
                    <a:moveTo>
                      <a:pt x="115" y="110"/>
                    </a:moveTo>
                    <a:lnTo>
                      <a:pt x="115" y="80"/>
                    </a:lnTo>
                    <a:lnTo>
                      <a:pt x="0" y="80"/>
                    </a:lnTo>
                    <a:lnTo>
                      <a:pt x="277" y="0"/>
                    </a:lnTo>
                    <a:lnTo>
                      <a:pt x="554" y="80"/>
                    </a:lnTo>
                    <a:lnTo>
                      <a:pt x="448" y="80"/>
                    </a:lnTo>
                    <a:lnTo>
                      <a:pt x="448" y="110"/>
                    </a:lnTo>
                    <a:lnTo>
                      <a:pt x="115" y="110"/>
                    </a:lnTo>
                    <a:close/>
                  </a:path>
                </a:pathLst>
              </a:custGeom>
              <a:grpFill/>
              <a:ln w="4826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143" name="Rectangle 79"/>
            <p:cNvSpPr>
              <a:spLocks noChangeArrowheads="1"/>
            </p:cNvSpPr>
            <p:nvPr/>
          </p:nvSpPr>
          <p:spPr bwMode="auto">
            <a:xfrm>
              <a:off x="3923928" y="3329560"/>
              <a:ext cx="2095500" cy="3231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wrap="square" lIns="0" tIns="0" rIns="0" bIns="0">
              <a:spAutoFit/>
            </a:bodyPr>
            <a:lstStyle/>
            <a:p>
              <a:r>
                <a:rPr lang="de-CH" sz="2100" b="1" dirty="0">
                  <a:solidFill>
                    <a:srgbClr val="000000"/>
                  </a:solidFill>
                </a:rPr>
                <a:t>Berufsmaturität</a:t>
              </a:r>
              <a:endParaRPr lang="de-CH" dirty="0"/>
            </a:p>
          </p:txBody>
        </p:sp>
        <p:grpSp>
          <p:nvGrpSpPr>
            <p:cNvPr id="216144" name="Group 80"/>
            <p:cNvGrpSpPr>
              <a:grpSpLocks/>
            </p:cNvGrpSpPr>
            <p:nvPr/>
          </p:nvGrpSpPr>
          <p:grpSpPr bwMode="auto">
            <a:xfrm>
              <a:off x="6700838" y="2259013"/>
              <a:ext cx="458787" cy="211137"/>
              <a:chOff x="4221" y="1423"/>
              <a:chExt cx="289" cy="133"/>
            </a:xfrm>
          </p:grpSpPr>
          <p:sp>
            <p:nvSpPr>
              <p:cNvPr id="216145" name="Freeform 81"/>
              <p:cNvSpPr>
                <a:spLocks/>
              </p:cNvSpPr>
              <p:nvPr/>
            </p:nvSpPr>
            <p:spPr bwMode="auto">
              <a:xfrm>
                <a:off x="4221" y="1423"/>
                <a:ext cx="289" cy="133"/>
              </a:xfrm>
              <a:custGeom>
                <a:avLst/>
                <a:gdLst>
                  <a:gd name="T0" fmla="*/ 0 w 289"/>
                  <a:gd name="T1" fmla="*/ 67 h 133"/>
                  <a:gd name="T2" fmla="*/ 58 w 289"/>
                  <a:gd name="T3" fmla="*/ 133 h 133"/>
                  <a:gd name="T4" fmla="*/ 58 w 289"/>
                  <a:gd name="T5" fmla="*/ 100 h 133"/>
                  <a:gd name="T6" fmla="*/ 231 w 289"/>
                  <a:gd name="T7" fmla="*/ 100 h 133"/>
                  <a:gd name="T8" fmla="*/ 231 w 289"/>
                  <a:gd name="T9" fmla="*/ 133 h 133"/>
                  <a:gd name="T10" fmla="*/ 289 w 289"/>
                  <a:gd name="T11" fmla="*/ 67 h 133"/>
                  <a:gd name="T12" fmla="*/ 231 w 289"/>
                  <a:gd name="T13" fmla="*/ 0 h 133"/>
                  <a:gd name="T14" fmla="*/ 231 w 289"/>
                  <a:gd name="T15" fmla="*/ 34 h 133"/>
                  <a:gd name="T16" fmla="*/ 58 w 289"/>
                  <a:gd name="T17" fmla="*/ 34 h 133"/>
                  <a:gd name="T18" fmla="*/ 58 w 289"/>
                  <a:gd name="T19" fmla="*/ 0 h 133"/>
                  <a:gd name="T20" fmla="*/ 0 w 289"/>
                  <a:gd name="T21" fmla="*/ 67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9" h="133">
                    <a:moveTo>
                      <a:pt x="0" y="67"/>
                    </a:moveTo>
                    <a:lnTo>
                      <a:pt x="58" y="133"/>
                    </a:lnTo>
                    <a:lnTo>
                      <a:pt x="58" y="100"/>
                    </a:lnTo>
                    <a:lnTo>
                      <a:pt x="231" y="100"/>
                    </a:lnTo>
                    <a:lnTo>
                      <a:pt x="231" y="133"/>
                    </a:lnTo>
                    <a:lnTo>
                      <a:pt x="289" y="67"/>
                    </a:lnTo>
                    <a:lnTo>
                      <a:pt x="231" y="0"/>
                    </a:lnTo>
                    <a:lnTo>
                      <a:pt x="231" y="34"/>
                    </a:lnTo>
                    <a:lnTo>
                      <a:pt x="58" y="34"/>
                    </a:lnTo>
                    <a:lnTo>
                      <a:pt x="58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216146" name="Freeform 82"/>
              <p:cNvSpPr>
                <a:spLocks/>
              </p:cNvSpPr>
              <p:nvPr/>
            </p:nvSpPr>
            <p:spPr bwMode="auto">
              <a:xfrm>
                <a:off x="4221" y="1423"/>
                <a:ext cx="289" cy="133"/>
              </a:xfrm>
              <a:custGeom>
                <a:avLst/>
                <a:gdLst>
                  <a:gd name="T0" fmla="*/ 0 w 289"/>
                  <a:gd name="T1" fmla="*/ 67 h 133"/>
                  <a:gd name="T2" fmla="*/ 58 w 289"/>
                  <a:gd name="T3" fmla="*/ 133 h 133"/>
                  <a:gd name="T4" fmla="*/ 58 w 289"/>
                  <a:gd name="T5" fmla="*/ 100 h 133"/>
                  <a:gd name="T6" fmla="*/ 231 w 289"/>
                  <a:gd name="T7" fmla="*/ 100 h 133"/>
                  <a:gd name="T8" fmla="*/ 231 w 289"/>
                  <a:gd name="T9" fmla="*/ 133 h 133"/>
                  <a:gd name="T10" fmla="*/ 289 w 289"/>
                  <a:gd name="T11" fmla="*/ 67 h 133"/>
                  <a:gd name="T12" fmla="*/ 231 w 289"/>
                  <a:gd name="T13" fmla="*/ 0 h 133"/>
                  <a:gd name="T14" fmla="*/ 231 w 289"/>
                  <a:gd name="T15" fmla="*/ 34 h 133"/>
                  <a:gd name="T16" fmla="*/ 58 w 289"/>
                  <a:gd name="T17" fmla="*/ 34 h 133"/>
                  <a:gd name="T18" fmla="*/ 58 w 289"/>
                  <a:gd name="T19" fmla="*/ 0 h 133"/>
                  <a:gd name="T20" fmla="*/ 0 w 289"/>
                  <a:gd name="T21" fmla="*/ 67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9" h="133">
                    <a:moveTo>
                      <a:pt x="0" y="67"/>
                    </a:moveTo>
                    <a:lnTo>
                      <a:pt x="58" y="133"/>
                    </a:lnTo>
                    <a:lnTo>
                      <a:pt x="58" y="100"/>
                    </a:lnTo>
                    <a:lnTo>
                      <a:pt x="231" y="100"/>
                    </a:lnTo>
                    <a:lnTo>
                      <a:pt x="231" y="133"/>
                    </a:lnTo>
                    <a:lnTo>
                      <a:pt x="289" y="67"/>
                    </a:lnTo>
                    <a:lnTo>
                      <a:pt x="231" y="0"/>
                    </a:lnTo>
                    <a:lnTo>
                      <a:pt x="231" y="34"/>
                    </a:lnTo>
                    <a:lnTo>
                      <a:pt x="58" y="34"/>
                    </a:lnTo>
                    <a:lnTo>
                      <a:pt x="58" y="0"/>
                    </a:lnTo>
                    <a:lnTo>
                      <a:pt x="0" y="67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216147" name="Freeform 83"/>
            <p:cNvSpPr>
              <a:spLocks noEditPoints="1"/>
            </p:cNvSpPr>
            <p:nvPr/>
          </p:nvSpPr>
          <p:spPr bwMode="auto">
            <a:xfrm>
              <a:off x="6392863" y="2690813"/>
              <a:ext cx="798512" cy="806450"/>
            </a:xfrm>
            <a:custGeom>
              <a:avLst/>
              <a:gdLst>
                <a:gd name="T0" fmla="*/ 474 w 503"/>
                <a:gd name="T1" fmla="*/ 508 h 508"/>
                <a:gd name="T2" fmla="*/ 58 w 503"/>
                <a:gd name="T3" fmla="*/ 88 h 508"/>
                <a:gd name="T4" fmla="*/ 87 w 503"/>
                <a:gd name="T5" fmla="*/ 59 h 508"/>
                <a:gd name="T6" fmla="*/ 503 w 503"/>
                <a:gd name="T7" fmla="*/ 478 h 508"/>
                <a:gd name="T8" fmla="*/ 474 w 503"/>
                <a:gd name="T9" fmla="*/ 508 h 508"/>
                <a:gd name="T10" fmla="*/ 43 w 503"/>
                <a:gd name="T11" fmla="*/ 132 h 508"/>
                <a:gd name="T12" fmla="*/ 0 w 503"/>
                <a:gd name="T13" fmla="*/ 0 h 508"/>
                <a:gd name="T14" fmla="*/ 131 w 503"/>
                <a:gd name="T15" fmla="*/ 45 h 508"/>
                <a:gd name="T16" fmla="*/ 43 w 503"/>
                <a:gd name="T17" fmla="*/ 132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3" h="508">
                  <a:moveTo>
                    <a:pt x="474" y="508"/>
                  </a:moveTo>
                  <a:lnTo>
                    <a:pt x="58" y="88"/>
                  </a:lnTo>
                  <a:lnTo>
                    <a:pt x="87" y="59"/>
                  </a:lnTo>
                  <a:lnTo>
                    <a:pt x="503" y="478"/>
                  </a:lnTo>
                  <a:lnTo>
                    <a:pt x="474" y="508"/>
                  </a:lnTo>
                  <a:close/>
                  <a:moveTo>
                    <a:pt x="43" y="132"/>
                  </a:moveTo>
                  <a:lnTo>
                    <a:pt x="0" y="0"/>
                  </a:lnTo>
                  <a:lnTo>
                    <a:pt x="131" y="45"/>
                  </a:lnTo>
                  <a:lnTo>
                    <a:pt x="43" y="132"/>
                  </a:lnTo>
                  <a:close/>
                </a:path>
              </a:pathLst>
            </a:custGeom>
            <a:solidFill>
              <a:srgbClr val="000000"/>
            </a:solidFill>
            <a:ln w="31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6148" name="Rectangle 84"/>
            <p:cNvSpPr>
              <a:spLocks noChangeArrowheads="1"/>
            </p:cNvSpPr>
            <p:nvPr/>
          </p:nvSpPr>
          <p:spPr bwMode="auto">
            <a:xfrm rot="2700000">
              <a:off x="6596062" y="3000376"/>
              <a:ext cx="735013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200" b="1" dirty="0">
                  <a:solidFill>
                    <a:srgbClr val="000000"/>
                  </a:solidFill>
                </a:rPr>
                <a:t>Praktikum</a:t>
              </a:r>
              <a:endParaRPr lang="de-CH" dirty="0"/>
            </a:p>
          </p:txBody>
        </p:sp>
        <p:sp>
          <p:nvSpPr>
            <p:cNvPr id="216149" name="Rectangle 85"/>
            <p:cNvSpPr>
              <a:spLocks noChangeArrowheads="1"/>
            </p:cNvSpPr>
            <p:nvPr/>
          </p:nvSpPr>
          <p:spPr bwMode="auto">
            <a:xfrm>
              <a:off x="4387850" y="5316538"/>
              <a:ext cx="12858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CH" sz="1200" b="1">
                  <a:solidFill>
                    <a:srgbClr val="000000"/>
                  </a:solidFill>
                </a:rPr>
                <a:t>Brückenangebote</a:t>
              </a:r>
              <a:endParaRPr lang="de-CH" b="1"/>
            </a:p>
          </p:txBody>
        </p:sp>
        <p:sp>
          <p:nvSpPr>
            <p:cNvPr id="216150" name="Freeform 86"/>
            <p:cNvSpPr>
              <a:spLocks noEditPoints="1"/>
            </p:cNvSpPr>
            <p:nvPr/>
          </p:nvSpPr>
          <p:spPr bwMode="auto">
            <a:xfrm>
              <a:off x="5561013" y="2689805"/>
              <a:ext cx="163115" cy="604324"/>
            </a:xfrm>
            <a:custGeom>
              <a:avLst/>
              <a:gdLst>
                <a:gd name="T0" fmla="*/ 41 w 123"/>
                <a:gd name="T1" fmla="*/ 407 h 407"/>
                <a:gd name="T2" fmla="*/ 41 w 123"/>
                <a:gd name="T3" fmla="*/ 103 h 407"/>
                <a:gd name="T4" fmla="*/ 82 w 123"/>
                <a:gd name="T5" fmla="*/ 103 h 407"/>
                <a:gd name="T6" fmla="*/ 82 w 123"/>
                <a:gd name="T7" fmla="*/ 407 h 407"/>
                <a:gd name="T8" fmla="*/ 41 w 123"/>
                <a:gd name="T9" fmla="*/ 407 h 407"/>
                <a:gd name="T10" fmla="*/ 0 w 123"/>
                <a:gd name="T11" fmla="*/ 123 h 407"/>
                <a:gd name="T12" fmla="*/ 62 w 123"/>
                <a:gd name="T13" fmla="*/ 0 h 407"/>
                <a:gd name="T14" fmla="*/ 123 w 123"/>
                <a:gd name="T15" fmla="*/ 123 h 407"/>
                <a:gd name="T16" fmla="*/ 0 w 123"/>
                <a:gd name="T17" fmla="*/ 12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407">
                  <a:moveTo>
                    <a:pt x="41" y="407"/>
                  </a:moveTo>
                  <a:lnTo>
                    <a:pt x="41" y="103"/>
                  </a:lnTo>
                  <a:lnTo>
                    <a:pt x="82" y="103"/>
                  </a:lnTo>
                  <a:lnTo>
                    <a:pt x="82" y="407"/>
                  </a:lnTo>
                  <a:lnTo>
                    <a:pt x="41" y="407"/>
                  </a:lnTo>
                  <a:close/>
                  <a:moveTo>
                    <a:pt x="0" y="123"/>
                  </a:moveTo>
                  <a:lnTo>
                    <a:pt x="62" y="0"/>
                  </a:lnTo>
                  <a:lnTo>
                    <a:pt x="123" y="123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175" cap="flat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" name="Pfeil nach rechts 1"/>
            <p:cNvSpPr/>
            <p:nvPr/>
          </p:nvSpPr>
          <p:spPr>
            <a:xfrm>
              <a:off x="3008885" y="3986776"/>
              <a:ext cx="392699" cy="144016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" name="Rechteck 2"/>
            <p:cNvSpPr/>
            <p:nvPr/>
          </p:nvSpPr>
          <p:spPr>
            <a:xfrm rot="10800000" flipV="1">
              <a:off x="2123728" y="1340768"/>
              <a:ext cx="2088232" cy="2794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2000" b="1" dirty="0" smtClean="0">
                  <a:solidFill>
                    <a:schemeClr val="tx1"/>
                  </a:solidFill>
                </a:rPr>
                <a:t>Tertiär B</a:t>
              </a:r>
              <a:endParaRPr lang="de-CH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hteck 79"/>
            <p:cNvSpPr/>
            <p:nvPr/>
          </p:nvSpPr>
          <p:spPr>
            <a:xfrm rot="10800000" flipV="1">
              <a:off x="6012160" y="1340768"/>
              <a:ext cx="2088232" cy="235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2000" b="1" dirty="0">
                  <a:solidFill>
                    <a:schemeClr val="tx1"/>
                  </a:solidFill>
                </a:rPr>
                <a:t>Tertiär </a:t>
              </a:r>
              <a:r>
                <a:rPr lang="de-CH" sz="2000" b="1" dirty="0" smtClean="0">
                  <a:solidFill>
                    <a:schemeClr val="tx1"/>
                  </a:solidFill>
                </a:rPr>
                <a:t>A</a:t>
              </a:r>
              <a:endParaRPr lang="de-CH" sz="2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65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2350" cy="993924"/>
          </a:xfrm>
        </p:spPr>
        <p:txBody>
          <a:bodyPr/>
          <a:lstStyle/>
          <a:p>
            <a:r>
              <a:rPr lang="de-CH" dirty="0" smtClean="0"/>
              <a:t>Einige Zahlen zu Tertiär A und Tertiär B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8009" y="1052512"/>
            <a:ext cx="8785671" cy="5040783"/>
          </a:xfrm>
        </p:spPr>
        <p:txBody>
          <a:bodyPr/>
          <a:lstStyle/>
          <a:p>
            <a:pPr marL="0" indent="0">
              <a:buNone/>
            </a:pPr>
            <a:endParaRPr lang="de-CH" sz="2400" dirty="0" smtClean="0"/>
          </a:p>
          <a:p>
            <a:pPr marL="0" indent="0">
              <a:buNone/>
            </a:pPr>
            <a:r>
              <a:rPr lang="de-CH" sz="2400" dirty="0" smtClean="0"/>
              <a:t>Studierende 2013/2014 Tertiärstufe</a:t>
            </a:r>
          </a:p>
          <a:p>
            <a:pPr marL="0" indent="0">
              <a:buNone/>
            </a:pPr>
            <a:r>
              <a:rPr lang="de-CH" dirty="0" smtClean="0">
                <a:solidFill>
                  <a:srgbClr val="FF0000"/>
                </a:solidFill>
              </a:rPr>
              <a:t>Höhere Berufsbildung			 60’244 (davon Frauen 26’739)</a:t>
            </a:r>
            <a:r>
              <a:rPr lang="de-CH" dirty="0" smtClean="0"/>
              <a:t>	</a:t>
            </a:r>
          </a:p>
          <a:p>
            <a:pPr marL="0" indent="0">
              <a:buNone/>
            </a:pPr>
            <a:r>
              <a:rPr lang="de-CH" dirty="0" smtClean="0"/>
              <a:t>Fachhochschulen (inkl. PH)		 87’291  (davon Frauen 45’470)	</a:t>
            </a:r>
          </a:p>
          <a:p>
            <a:pPr marL="0" indent="0">
              <a:buNone/>
            </a:pPr>
            <a:r>
              <a:rPr lang="de-CH" dirty="0" smtClean="0"/>
              <a:t>Universitäre Hochschulen		142’164  (davon Frauen 71’343)</a:t>
            </a:r>
          </a:p>
          <a:p>
            <a:pPr marL="0" indent="0">
              <a:buNone/>
            </a:pPr>
            <a:endParaRPr lang="de-CH" sz="2400" dirty="0" smtClean="0"/>
          </a:p>
          <a:p>
            <a:pPr marL="0" indent="0">
              <a:buNone/>
            </a:pPr>
            <a:r>
              <a:rPr lang="de-CH" sz="2400" dirty="0" smtClean="0"/>
              <a:t>Abschlüsse 2013</a:t>
            </a:r>
          </a:p>
          <a:p>
            <a:pPr marL="0" indent="0">
              <a:buNone/>
            </a:pPr>
            <a:r>
              <a:rPr lang="de-CH" dirty="0" smtClean="0">
                <a:solidFill>
                  <a:srgbClr val="FF0000"/>
                </a:solidFill>
              </a:rPr>
              <a:t>Höhere Berufsbildung </a:t>
            </a:r>
            <a:r>
              <a:rPr lang="de-CH" sz="1400" dirty="0" smtClean="0">
                <a:solidFill>
                  <a:srgbClr val="FF0000"/>
                </a:solidFill>
              </a:rPr>
              <a:t>(</a:t>
            </a:r>
            <a:r>
              <a:rPr lang="de-CH" sz="1400" dirty="0" err="1" smtClean="0">
                <a:solidFill>
                  <a:srgbClr val="FF0000"/>
                </a:solidFill>
              </a:rPr>
              <a:t>eidg.FA,Diplome,HF</a:t>
            </a:r>
            <a:r>
              <a:rPr lang="de-CH" sz="1400" dirty="0" smtClean="0">
                <a:solidFill>
                  <a:srgbClr val="FF0000"/>
                </a:solidFill>
              </a:rPr>
              <a:t>)	</a:t>
            </a:r>
            <a:r>
              <a:rPr lang="de-CH" dirty="0" smtClean="0">
                <a:solidFill>
                  <a:srgbClr val="FF0000"/>
                </a:solidFill>
              </a:rPr>
              <a:t>      24’455 (davon Frauen 10’266)</a:t>
            </a:r>
          </a:p>
          <a:p>
            <a:pPr marL="0" indent="0">
              <a:buNone/>
            </a:pPr>
            <a:r>
              <a:rPr lang="de-CH" dirty="0" smtClean="0"/>
              <a:t>Fachhochschulen inkl. PH </a:t>
            </a:r>
            <a:r>
              <a:rPr lang="de-CH" sz="1400" dirty="0" smtClean="0"/>
              <a:t>(</a:t>
            </a:r>
            <a:r>
              <a:rPr lang="de-CH" sz="1400" dirty="0" err="1" smtClean="0"/>
              <a:t>Diplome,BA,Master</a:t>
            </a:r>
            <a:r>
              <a:rPr lang="de-CH" sz="1400" dirty="0" smtClean="0"/>
              <a:t>)        </a:t>
            </a:r>
            <a:r>
              <a:rPr lang="de-CH" dirty="0" smtClean="0"/>
              <a:t>18’640  (davon Frauen 9’828)</a:t>
            </a:r>
          </a:p>
          <a:p>
            <a:pPr marL="0" indent="0">
              <a:buNone/>
            </a:pPr>
            <a:r>
              <a:rPr lang="de-CH" dirty="0" smtClean="0"/>
              <a:t>Universitäre Hochschulen </a:t>
            </a:r>
            <a:r>
              <a:rPr lang="de-CH" sz="1400" dirty="0" smtClean="0"/>
              <a:t>(</a:t>
            </a:r>
            <a:r>
              <a:rPr lang="de-CH" sz="1400" dirty="0" err="1" smtClean="0"/>
              <a:t>lic</a:t>
            </a:r>
            <a:r>
              <a:rPr lang="de-CH" sz="1400" dirty="0" smtClean="0"/>
              <a:t>.,Dr.,</a:t>
            </a:r>
            <a:r>
              <a:rPr lang="de-CH" sz="1400" dirty="0" err="1" smtClean="0"/>
              <a:t>Bachelor,Master</a:t>
            </a:r>
            <a:r>
              <a:rPr lang="de-CH" sz="1400" dirty="0" smtClean="0"/>
              <a:t>)   </a:t>
            </a:r>
            <a:r>
              <a:rPr lang="de-CH" dirty="0" smtClean="0"/>
              <a:t> 29’596 (davon Frauen 15’226)</a:t>
            </a:r>
          </a:p>
          <a:p>
            <a:pPr marL="0" indent="0">
              <a:buNone/>
            </a:pPr>
            <a:endParaRPr lang="de-CH" sz="1400" dirty="0" smtClean="0"/>
          </a:p>
          <a:p>
            <a:pPr marL="0" indent="0">
              <a:buNone/>
            </a:pPr>
            <a:endParaRPr lang="de-CH" sz="1400" dirty="0" smtClean="0"/>
          </a:p>
          <a:p>
            <a:pPr marL="0" indent="0">
              <a:buNone/>
            </a:pPr>
            <a:r>
              <a:rPr lang="de-CH" sz="1400" dirty="0" err="1" smtClean="0"/>
              <a:t>Quelle:BFS</a:t>
            </a:r>
            <a:r>
              <a:rPr lang="de-CH" sz="1400" dirty="0" smtClean="0"/>
              <a:t> Bildungsstatistik 2014</a:t>
            </a:r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			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1949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635347"/>
            <a:ext cx="9144000" cy="633413"/>
          </a:xfrm>
        </p:spPr>
        <p:txBody>
          <a:bodyPr/>
          <a:lstStyle/>
          <a:p>
            <a:pPr algn="ctr"/>
            <a:r>
              <a:rPr lang="de-CH" dirty="0" smtClean="0"/>
              <a:t>Teilnehmende nach Ausbildungstyp und Geschlecht</a:t>
            </a:r>
            <a:br>
              <a:rPr lang="de-CH" dirty="0" smtClean="0"/>
            </a:br>
            <a:r>
              <a:rPr lang="de-CH" sz="2400" dirty="0" smtClean="0"/>
              <a:t>2013/2014 </a:t>
            </a:r>
            <a:endParaRPr lang="de-CH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128792" cy="466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458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9108504" cy="792088"/>
          </a:xfrm>
        </p:spPr>
        <p:txBody>
          <a:bodyPr/>
          <a:lstStyle/>
          <a:p>
            <a:r>
              <a:rPr lang="de-CH" sz="2400" dirty="0" smtClean="0"/>
              <a:t>Ausgaben der öffentlichen Hand für Unterricht 2011(in Mio.)</a:t>
            </a:r>
            <a:endParaRPr lang="de-CH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7776864" cy="532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39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2350" cy="1296143"/>
          </a:xfrm>
        </p:spPr>
        <p:txBody>
          <a:bodyPr/>
          <a:lstStyle/>
          <a:p>
            <a:r>
              <a:rPr lang="de-DE" dirty="0"/>
              <a:t>Gute Resonanzen für die neue </a:t>
            </a:r>
            <a:r>
              <a:rPr lang="de-DE" dirty="0" smtClean="0"/>
              <a:t>Finanzierung – wirklich?</a:t>
            </a: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19" y="1700807"/>
            <a:ext cx="8641655" cy="4425355"/>
          </a:xfrm>
        </p:spPr>
        <p:txBody>
          <a:bodyPr/>
          <a:lstStyle/>
          <a:p>
            <a:r>
              <a:rPr lang="de-DE" sz="2400" dirty="0" smtClean="0"/>
              <a:t>Vernehmlassung zur neuen </a:t>
            </a:r>
            <a:r>
              <a:rPr lang="de-DE" sz="2400" dirty="0"/>
              <a:t>s</a:t>
            </a:r>
            <a:r>
              <a:rPr lang="de-DE" sz="2400" dirty="0" smtClean="0"/>
              <a:t>ubjektorientierten Finanzierung</a:t>
            </a:r>
            <a:br>
              <a:rPr lang="de-DE" sz="2400" dirty="0" smtClean="0"/>
            </a:br>
            <a:r>
              <a:rPr lang="de-DE" sz="2400" dirty="0" smtClean="0"/>
              <a:t>-&gt; </a:t>
            </a:r>
            <a:r>
              <a:rPr lang="de-DE" sz="2400" dirty="0" err="1" smtClean="0"/>
              <a:t>grossmehrheitlich</a:t>
            </a:r>
            <a:r>
              <a:rPr lang="de-DE" sz="2400" dirty="0" smtClean="0"/>
              <a:t> positives Echo </a:t>
            </a:r>
            <a:br>
              <a:rPr lang="de-DE" sz="2400" dirty="0" smtClean="0"/>
            </a:br>
            <a:r>
              <a:rPr lang="de-DE" sz="2400" dirty="0" smtClean="0"/>
              <a:t>-&gt; nationale Regelung</a:t>
            </a:r>
            <a:endParaRPr lang="de-CH" sz="2400" dirty="0"/>
          </a:p>
          <a:p>
            <a:pPr marL="0" lvl="0" indent="0">
              <a:spcAft>
                <a:spcPts val="600"/>
              </a:spcAft>
              <a:buNone/>
            </a:pPr>
            <a:r>
              <a:rPr lang="de-DE" sz="2400" dirty="0" smtClean="0"/>
              <a:t>   -&gt; Kritik am Beitragssatz </a:t>
            </a:r>
            <a:r>
              <a:rPr lang="de-DE" sz="2400" dirty="0"/>
              <a:t>von höchstens 50% der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       anrechenbaren Kursgebühren </a:t>
            </a:r>
          </a:p>
          <a:p>
            <a:r>
              <a:rPr lang="de-CH" sz="2400" dirty="0"/>
              <a:t> Eckwerte des Bundesratsbeschlusses</a:t>
            </a:r>
          </a:p>
          <a:p>
            <a:pPr marL="273050" indent="0">
              <a:buNone/>
            </a:pPr>
            <a:r>
              <a:rPr lang="de-CH" sz="2400" dirty="0" smtClean="0"/>
              <a:t>-&gt; Inkrafttreten neue Finanzierung 1.1.2018</a:t>
            </a:r>
            <a:br>
              <a:rPr lang="de-CH" sz="2400" dirty="0" smtClean="0"/>
            </a:br>
            <a:r>
              <a:rPr lang="de-CH" sz="2400" dirty="0" smtClean="0"/>
              <a:t>-&gt; Beitragssatz wird erst Mitte 2017 festgelegt</a:t>
            </a:r>
            <a:br>
              <a:rPr lang="de-CH" sz="2400" dirty="0" smtClean="0"/>
            </a:br>
            <a:r>
              <a:rPr lang="de-CH" sz="2400" dirty="0" smtClean="0"/>
              <a:t>-&gt; Auszahlungszeitpunkt erst nach Absolvierung der</a:t>
            </a:r>
            <a:br>
              <a:rPr lang="de-CH" sz="2400" dirty="0" smtClean="0"/>
            </a:br>
            <a:r>
              <a:rPr lang="de-CH" sz="2400" dirty="0" smtClean="0"/>
              <a:t>    Prüfung (Missbrauchspotential minimieren….)</a:t>
            </a:r>
            <a:endParaRPr lang="de-CH" sz="2400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856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2350" cy="633413"/>
          </a:xfrm>
        </p:spPr>
        <p:txBody>
          <a:bodyPr/>
          <a:lstStyle/>
          <a:p>
            <a:r>
              <a:rPr lang="de-CH" dirty="0"/>
              <a:t>Englische Titelübersetzungen – </a:t>
            </a:r>
            <a:r>
              <a:rPr lang="de-CH" dirty="0" smtClean="0"/>
              <a:t>Vorschlag sgv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013205"/>
            <a:ext cx="864235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de-CH" sz="2400" dirty="0" smtClean="0"/>
          </a:p>
          <a:p>
            <a:pPr>
              <a:spcAft>
                <a:spcPts val="600"/>
              </a:spcAft>
            </a:pPr>
            <a:r>
              <a:rPr lang="de-CH" sz="2400" dirty="0" smtClean="0"/>
              <a:t>Kein Ersatz der heutigen Titel und </a:t>
            </a:r>
            <a:r>
              <a:rPr lang="de-CH" sz="2400" smtClean="0"/>
              <a:t>Berufsbezeichnungen </a:t>
            </a:r>
            <a:r>
              <a:rPr lang="de-CH" sz="2400" smtClean="0"/>
              <a:t/>
            </a:r>
            <a:br>
              <a:rPr lang="de-CH" sz="2400" smtClean="0"/>
            </a:br>
            <a:r>
              <a:rPr lang="de-CH" sz="2400" smtClean="0"/>
              <a:t>(</a:t>
            </a:r>
            <a:r>
              <a:rPr lang="de-CH" sz="2400" dirty="0" smtClean="0"/>
              <a:t>d, f</a:t>
            </a:r>
            <a:r>
              <a:rPr lang="de-CH" sz="2400" smtClean="0"/>
              <a:t>, </a:t>
            </a:r>
            <a:r>
              <a:rPr lang="de-CH" sz="2400" smtClean="0"/>
              <a:t>i bleiben</a:t>
            </a:r>
            <a:r>
              <a:rPr lang="de-CH" sz="2400" dirty="0" smtClean="0"/>
              <a:t>), sondern eine Ergänzung (engl. Diplomzusatz und englische Berufsbezeichnung)</a:t>
            </a:r>
          </a:p>
          <a:p>
            <a:pPr>
              <a:spcAft>
                <a:spcPts val="600"/>
              </a:spcAft>
            </a:pPr>
            <a:r>
              <a:rPr lang="de-CH" sz="2400" dirty="0" smtClean="0"/>
              <a:t>Anerkannte Übersetzungen statt Wildwuchs </a:t>
            </a:r>
          </a:p>
          <a:p>
            <a:pPr>
              <a:spcAft>
                <a:spcPts val="600"/>
              </a:spcAft>
            </a:pPr>
            <a:r>
              <a:rPr lang="de-CH" sz="2400" dirty="0" smtClean="0"/>
              <a:t>Keine Vermischung der beiden Bildungswege</a:t>
            </a:r>
          </a:p>
          <a:p>
            <a:pPr>
              <a:spcAft>
                <a:spcPts val="600"/>
              </a:spcAft>
            </a:pPr>
            <a:r>
              <a:rPr lang="de-CH" sz="2400" dirty="0" smtClean="0"/>
              <a:t>Analog NQF-</a:t>
            </a:r>
            <a:r>
              <a:rPr lang="de-CH" sz="2400" dirty="0" err="1" smtClean="0"/>
              <a:t>ch</a:t>
            </a:r>
            <a:r>
              <a:rPr lang="de-CH" sz="2400" dirty="0" smtClean="0"/>
              <a:t>-HS: </a:t>
            </a:r>
            <a:br>
              <a:rPr lang="de-CH" sz="2400" dirty="0" smtClean="0"/>
            </a:br>
            <a:r>
              <a:rPr lang="de-CH" sz="2400" dirty="0" smtClean="0"/>
              <a:t>Niveau 6 = professional Bachelor in…..</a:t>
            </a:r>
            <a:br>
              <a:rPr lang="de-CH" sz="2400" dirty="0" smtClean="0"/>
            </a:br>
            <a:r>
              <a:rPr lang="de-CH" sz="2400" dirty="0" smtClean="0"/>
              <a:t>Niveau 7 = professional Master in….</a:t>
            </a:r>
          </a:p>
          <a:p>
            <a:r>
              <a:rPr lang="de-CH" sz="2400" dirty="0" smtClean="0"/>
              <a:t>ohne Anspruch auf Zulassung, ECTS, etc. </a:t>
            </a:r>
          </a:p>
          <a:p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1162252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0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 sgv">
  <a:themeElements>
    <a:clrScheme name="Präsentation sg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äsentation sg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äsentation sg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 sg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 sg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sgv</Template>
  <TotalTime>0</TotalTime>
  <Words>232</Words>
  <Application>Microsoft Office PowerPoint</Application>
  <PresentationFormat>Bildschirmpräsentation (4:3)</PresentationFormat>
  <Paragraphs>91</Paragraphs>
  <Slides>9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Präsentation sgv</vt:lpstr>
      <vt:lpstr>PowerPoint-Präsentation</vt:lpstr>
      <vt:lpstr>Inhalt</vt:lpstr>
      <vt:lpstr>PowerPoint-Präsentation</vt:lpstr>
      <vt:lpstr>Einige Zahlen zu Tertiär A und Tertiär B</vt:lpstr>
      <vt:lpstr>Teilnehmende nach Ausbildungstyp und Geschlecht 2013/2014 </vt:lpstr>
      <vt:lpstr>Ausgaben der öffentlichen Hand für Unterricht 2011(in Mio.)</vt:lpstr>
      <vt:lpstr>Gute Resonanzen für die neue Finanzierung – wirklich? </vt:lpstr>
      <vt:lpstr>Englische Titelübersetzungen – Vorschlag sgv</vt:lpstr>
      <vt:lpstr>PowerPoint-Präsentation</vt:lpstr>
    </vt:vector>
  </TitlesOfParts>
  <Company>SGV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Raphael Suter</dc:creator>
  <cp:lastModifiedBy>Student5</cp:lastModifiedBy>
  <cp:revision>235</cp:revision>
  <cp:lastPrinted>2016-01-13T12:33:30Z</cp:lastPrinted>
  <dcterms:created xsi:type="dcterms:W3CDTF">2009-01-12T16:00:42Z</dcterms:created>
  <dcterms:modified xsi:type="dcterms:W3CDTF">2016-01-13T12:36:49Z</dcterms:modified>
</cp:coreProperties>
</file>