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9" r:id="rId1"/>
  </p:sldMasterIdLst>
  <p:notesMasterIdLst>
    <p:notesMasterId r:id="rId15"/>
  </p:notesMasterIdLst>
  <p:handoutMasterIdLst>
    <p:handoutMasterId r:id="rId16"/>
  </p:handoutMasterIdLst>
  <p:sldIdLst>
    <p:sldId id="283" r:id="rId2"/>
    <p:sldId id="272" r:id="rId3"/>
    <p:sldId id="273" r:id="rId4"/>
    <p:sldId id="275" r:id="rId5"/>
    <p:sldId id="263" r:id="rId6"/>
    <p:sldId id="280" r:id="rId7"/>
    <p:sldId id="267" r:id="rId8"/>
    <p:sldId id="268" r:id="rId9"/>
    <p:sldId id="281" r:id="rId10"/>
    <p:sldId id="279" r:id="rId11"/>
    <p:sldId id="278" r:id="rId12"/>
    <p:sldId id="284" r:id="rId13"/>
    <p:sldId id="285" r:id="rId14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2750"/>
    <a:srgbClr val="008886"/>
    <a:srgbClr val="9D8D3E"/>
    <a:srgbClr val="66FF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2833" autoAdjust="0"/>
  </p:normalViewPr>
  <p:slideViewPr>
    <p:cSldViewPr>
      <p:cViewPr varScale="1">
        <p:scale>
          <a:sx n="76" d="100"/>
          <a:sy n="76" d="100"/>
        </p:scale>
        <p:origin x="1085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3149" y="38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operative Betriebe</c:v>
                </c:pt>
              </c:strCache>
            </c:strRef>
          </c:tx>
          <c:spPr>
            <a:solidFill>
              <a:srgbClr val="5E27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Tabelle1!$A$2:$A$12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Tabelle1!$B$2:$B$12</c:f>
              <c:numCache>
                <c:formatCode>General</c:formatCode>
                <c:ptCount val="11"/>
                <c:pt idx="0">
                  <c:v>1</c:v>
                </c:pt>
                <c:pt idx="1">
                  <c:v>4</c:v>
                </c:pt>
                <c:pt idx="2">
                  <c:v>8</c:v>
                </c:pt>
                <c:pt idx="3">
                  <c:v>11</c:v>
                </c:pt>
                <c:pt idx="4">
                  <c:v>12</c:v>
                </c:pt>
                <c:pt idx="5">
                  <c:v>15</c:v>
                </c:pt>
                <c:pt idx="6">
                  <c:v>17</c:v>
                </c:pt>
                <c:pt idx="7">
                  <c:v>18</c:v>
                </c:pt>
                <c:pt idx="8">
                  <c:v>17</c:v>
                </c:pt>
                <c:pt idx="9">
                  <c:v>18</c:v>
                </c:pt>
                <c:pt idx="10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B1-4874-A4E2-5EFAFAC958C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92607704"/>
        <c:axId val="392610328"/>
      </c:barChart>
      <c:catAx>
        <c:axId val="392607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92610328"/>
        <c:crosses val="autoZero"/>
        <c:auto val="1"/>
        <c:lblAlgn val="ctr"/>
        <c:lblOffset val="100"/>
        <c:noMultiLvlLbl val="0"/>
      </c:catAx>
      <c:valAx>
        <c:axId val="392610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92607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Gesamtumsatz</c:v>
                </c:pt>
              </c:strCache>
            </c:strRef>
          </c:tx>
          <c:spPr>
            <a:solidFill>
              <a:srgbClr val="5E27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Tabelle1!$A$2:$A$12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Tabelle1!$B$2:$B$12</c:f>
              <c:numCache>
                <c:formatCode>#,##0</c:formatCode>
                <c:ptCount val="11"/>
                <c:pt idx="0">
                  <c:v>126743</c:v>
                </c:pt>
                <c:pt idx="1">
                  <c:v>1296609</c:v>
                </c:pt>
                <c:pt idx="2">
                  <c:v>3047741</c:v>
                </c:pt>
                <c:pt idx="3">
                  <c:v>6116405</c:v>
                </c:pt>
                <c:pt idx="4">
                  <c:v>10871495</c:v>
                </c:pt>
                <c:pt idx="5">
                  <c:v>16965068</c:v>
                </c:pt>
                <c:pt idx="6">
                  <c:v>24427788</c:v>
                </c:pt>
                <c:pt idx="7">
                  <c:v>29066623</c:v>
                </c:pt>
                <c:pt idx="8">
                  <c:v>34101324</c:v>
                </c:pt>
                <c:pt idx="9">
                  <c:v>40812255</c:v>
                </c:pt>
                <c:pt idx="10">
                  <c:v>45213758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E0-4446-B897-ED2A342AEDB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92607704"/>
        <c:axId val="392610328"/>
      </c:barChart>
      <c:catAx>
        <c:axId val="392607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92610328"/>
        <c:crosses val="autoZero"/>
        <c:auto val="1"/>
        <c:lblAlgn val="ctr"/>
        <c:lblOffset val="100"/>
        <c:noMultiLvlLbl val="0"/>
      </c:catAx>
      <c:valAx>
        <c:axId val="392610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92607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75" cy="49667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862" y="0"/>
            <a:ext cx="2946275" cy="49667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655B607-CAC2-4875-840A-6FF5E60FF338}" type="datetimeFigureOut">
              <a:rPr lang="en-US"/>
              <a:pPr>
                <a:defRPr/>
              </a:pPr>
              <a:t>1/9/2018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272"/>
            <a:ext cx="2946275" cy="49667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62" y="9428272"/>
            <a:ext cx="2946275" cy="49667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64B15D2-D6FE-4C03-B180-BAF74972211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544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75" cy="49667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862" y="0"/>
            <a:ext cx="2946275" cy="49667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8495D4D3-84FB-4E7C-BA3A-695EC5D9D5C7}" type="datetimeFigureOut">
              <a:rPr lang="en-US"/>
              <a:pPr>
                <a:defRPr/>
              </a:pPr>
              <a:t>1/9/2018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383" y="4715831"/>
            <a:ext cx="5436909" cy="4466649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272"/>
            <a:ext cx="2946275" cy="49667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862" y="9428272"/>
            <a:ext cx="2946275" cy="49667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64788C71-CC0D-4159-B067-270693A5650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5622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80716-F9EE-BD47-B21A-A31B04CACD4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883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788C71-CC0D-4159-B067-270693A5650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9447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788C71-CC0D-4159-B067-270693A5650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266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788C71-CC0D-4159-B067-270693A5650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788C71-CC0D-4159-B067-270693A5650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788C71-CC0D-4159-B067-270693A5650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FA830D-9E87-4846-963B-744629BB65A8}" type="slidenum">
              <a:rPr lang="de-CH" smtClean="0">
                <a:latin typeface="Arial" pitchFamily="34" charset="0"/>
              </a:rPr>
              <a:pPr/>
              <a:t>5</a:t>
            </a:fld>
            <a:endParaRPr lang="de-CH" smtClean="0">
              <a:latin typeface="Arial" pitchFamily="34" charset="0"/>
            </a:endParaRPr>
          </a:p>
        </p:txBody>
      </p:sp>
      <p:sp>
        <p:nvSpPr>
          <p:cNvPr id="30723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0" tIns="46585" rIns="93170" bIns="46585" anchor="b"/>
          <a:lstStyle/>
          <a:p>
            <a:pPr algn="r" defTabSz="931863" eaLnBrk="0" hangingPunct="0"/>
            <a:fld id="{9E64A48D-761B-4C08-9C13-C0E1035D78AD}" type="slidenum">
              <a:rPr lang="en-US" sz="1200" b="0">
                <a:solidFill>
                  <a:schemeClr val="tx1"/>
                </a:solidFill>
              </a:rPr>
              <a:pPr algn="r" defTabSz="931863" eaLnBrk="0" hangingPunct="0"/>
              <a:t>5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170" tIns="46585" rIns="93170" bIns="46585"/>
          <a:lstStyle/>
          <a:p>
            <a:pPr eaLnBrk="1" hangingPunct="1"/>
            <a:endParaRPr lang="de-DE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0" tIns="46585" rIns="93170" bIns="46585" anchor="b"/>
          <a:lstStyle/>
          <a:p>
            <a:pPr algn="r" defTabSz="931863" eaLnBrk="0" hangingPunct="0"/>
            <a:fld id="{0489EE33-4D3D-4709-AFFC-D707C4B43F5E}" type="slidenum">
              <a:rPr lang="en-US" sz="1200" b="0">
                <a:solidFill>
                  <a:schemeClr val="tx1"/>
                </a:solidFill>
              </a:rPr>
              <a:pPr algn="r" defTabSz="931863" eaLnBrk="0" hangingPunct="0"/>
              <a:t>6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170" tIns="46585" rIns="93170" bIns="46585"/>
          <a:lstStyle/>
          <a:p>
            <a:endParaRPr lang="de-DE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798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8D4AD6-E4C2-4E94-B155-DF4F0168E420}" type="slidenum">
              <a:rPr lang="de-CH" smtClean="0">
                <a:latin typeface="Arial" pitchFamily="34" charset="0"/>
              </a:rPr>
              <a:pPr/>
              <a:t>7</a:t>
            </a:fld>
            <a:endParaRPr lang="de-CH" smtClean="0">
              <a:latin typeface="Arial" pitchFamily="34" charset="0"/>
            </a:endParaRPr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0" tIns="46585" rIns="93170" bIns="46585" anchor="b"/>
          <a:lstStyle/>
          <a:p>
            <a:pPr algn="r" defTabSz="931863" eaLnBrk="0" hangingPunct="0"/>
            <a:fld id="{EC0A7384-60C7-490F-AEE6-EE33F18788EE}" type="slidenum">
              <a:rPr lang="en-US" sz="1200" b="0">
                <a:solidFill>
                  <a:schemeClr val="tx1"/>
                </a:solidFill>
              </a:rPr>
              <a:pPr algn="r" defTabSz="931863" eaLnBrk="0" hangingPunct="0"/>
              <a:t>7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170" tIns="46585" rIns="93170" bIns="46585"/>
          <a:lstStyle/>
          <a:p>
            <a:pPr eaLnBrk="1" hangingPunct="1"/>
            <a:endParaRPr lang="de-DE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8D4AD6-E4C2-4E94-B155-DF4F0168E420}" type="slidenum">
              <a:rPr lang="de-CH" smtClean="0">
                <a:latin typeface="Arial" pitchFamily="34" charset="0"/>
              </a:rPr>
              <a:pPr/>
              <a:t>8</a:t>
            </a:fld>
            <a:endParaRPr lang="de-CH" smtClean="0">
              <a:latin typeface="Arial" pitchFamily="34" charset="0"/>
            </a:endParaRPr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0" tIns="46585" rIns="93170" bIns="46585" anchor="b"/>
          <a:lstStyle/>
          <a:p>
            <a:pPr algn="r" defTabSz="931863" eaLnBrk="0" hangingPunct="0"/>
            <a:fld id="{EC0A7384-60C7-490F-AEE6-EE33F18788EE}" type="slidenum">
              <a:rPr lang="en-US" sz="1200" b="0">
                <a:solidFill>
                  <a:schemeClr val="tx1"/>
                </a:solidFill>
              </a:rPr>
              <a:pPr algn="r" defTabSz="931863" eaLnBrk="0" hangingPunct="0"/>
              <a:t>8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170" tIns="46585" rIns="93170" bIns="46585"/>
          <a:lstStyle/>
          <a:p>
            <a:pPr eaLnBrk="1" hangingPunct="1"/>
            <a:endParaRPr lang="de-DE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8D4AD6-E4C2-4E94-B155-DF4F0168E420}" type="slidenum">
              <a:rPr lang="de-CH" smtClean="0">
                <a:latin typeface="Arial" pitchFamily="34" charset="0"/>
              </a:rPr>
              <a:pPr/>
              <a:t>9</a:t>
            </a:fld>
            <a:endParaRPr lang="de-CH" smtClean="0">
              <a:latin typeface="Arial" pitchFamily="34" charset="0"/>
            </a:endParaRPr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0" tIns="46585" rIns="93170" bIns="46585" anchor="b"/>
          <a:lstStyle/>
          <a:p>
            <a:pPr algn="r" defTabSz="931863" eaLnBrk="0" hangingPunct="0"/>
            <a:fld id="{EC0A7384-60C7-490F-AEE6-EE33F18788EE}" type="slidenum">
              <a:rPr lang="en-US" sz="1200" b="0">
                <a:solidFill>
                  <a:schemeClr val="tx1"/>
                </a:solidFill>
              </a:rPr>
              <a:pPr algn="r" defTabSz="931863" eaLnBrk="0" hangingPunct="0"/>
              <a:t>9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170" tIns="46585" rIns="93170" bIns="46585"/>
          <a:lstStyle/>
          <a:p>
            <a:pPr eaLnBrk="1" hangingPunct="1"/>
            <a:endParaRPr lang="de-DE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617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defRPr kern="1200" baseline="0"/>
            </a:lvl1pPr>
            <a:lvl2pPr>
              <a:spcBef>
                <a:spcPts val="600"/>
              </a:spcBef>
              <a:defRPr kern="1200" baseline="0"/>
            </a:lvl2pPr>
            <a:lvl3pPr>
              <a:defRPr kern="1200" baseline="0"/>
            </a:lvl3pPr>
            <a:lvl4pPr>
              <a:defRPr kern="1200" baseline="0"/>
            </a:lvl4pPr>
            <a:lvl5pPr>
              <a:defRPr kern="12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205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09B3C-3AE7-4C68-B864-7604BB411A4F}" type="datetimeFigureOut">
              <a:rPr lang="en-US"/>
              <a:pPr>
                <a:defRPr/>
              </a:pPr>
              <a:t>1/9/2018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A14D9-279D-436F-8A3D-8A6B5955E11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793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223D2-6366-47CD-AD17-450BDF318AB9}" type="datetimeFigureOut">
              <a:rPr lang="en-US"/>
              <a:pPr>
                <a:defRPr/>
              </a:pPr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A6F64-39FE-447C-AE8C-E975518065D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988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 bwMode="gray">
          <a:xfrm>
            <a:off x="0" y="0"/>
            <a:ext cx="9144000" cy="58629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 bwMode="gray">
          <a:xfrm>
            <a:off x="0" y="5981252"/>
            <a:ext cx="9144000" cy="876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gray">
          <a:xfrm>
            <a:off x="0" y="5873670"/>
            <a:ext cx="9144000" cy="1075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512" y="533400"/>
            <a:ext cx="1302975" cy="103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346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6481134"/>
            <a:ext cx="1954329" cy="300666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26" y="6081376"/>
            <a:ext cx="1055695" cy="663481"/>
          </a:xfrm>
          <a:prstGeom prst="rect">
            <a:avLst/>
          </a:prstGeom>
        </p:spPr>
      </p:pic>
      <p:sp>
        <p:nvSpPr>
          <p:cNvPr id="13" name="Rechteck 12"/>
          <p:cNvSpPr/>
          <p:nvPr userDrawn="1"/>
        </p:nvSpPr>
        <p:spPr>
          <a:xfrm>
            <a:off x="0" y="5867400"/>
            <a:ext cx="9144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4" name="Rechteck 13"/>
          <p:cNvSpPr/>
          <p:nvPr userDrawn="1"/>
        </p:nvSpPr>
        <p:spPr>
          <a:xfrm>
            <a:off x="0" y="5791200"/>
            <a:ext cx="9144000" cy="76200"/>
          </a:xfrm>
          <a:prstGeom prst="rect">
            <a:avLst/>
          </a:prstGeom>
          <a:solidFill>
            <a:srgbClr val="5E2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091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0" r:id="rId1"/>
    <p:sldLayoutId id="2147484181" r:id="rId2"/>
    <p:sldLayoutId id="2147484182" r:id="rId3"/>
    <p:sldLayoutId id="2147484183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Font typeface="Arial" pitchFamily="34" charset="0"/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buClr>
          <a:schemeClr val="tx2"/>
        </a:buClr>
        <a:buFont typeface="Arial" pitchFamily="34" charset="0"/>
        <a:buChar char="•"/>
        <a:defRPr sz="2400" kern="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600"/>
        </a:spcBef>
        <a:buClr>
          <a:schemeClr val="accent4"/>
        </a:buClr>
        <a:buFont typeface="Arial" pitchFamily="34" charset="0"/>
        <a:buChar char="–"/>
        <a:defRPr sz="2000" kern="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1600" kern="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»"/>
        <a:defRPr sz="1600" kern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257800" y="5105400"/>
            <a:ext cx="3886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>
                <a:solidFill>
                  <a:schemeClr val="bg1"/>
                </a:solidFill>
                <a:latin typeface="+mj-lt"/>
              </a:rPr>
              <a:t>Klosters Gewerbeverband, </a:t>
            </a:r>
            <a:r>
              <a:rPr lang="de-CH" dirty="0" smtClean="0">
                <a:solidFill>
                  <a:schemeClr val="bg1"/>
                </a:solidFill>
                <a:latin typeface="+mj-lt"/>
              </a:rPr>
              <a:t>11.01.2018</a:t>
            </a:r>
          </a:p>
          <a:p>
            <a:r>
              <a:rPr lang="de-CH" sz="1400" dirty="0" smtClean="0">
                <a:solidFill>
                  <a:schemeClr val="bg1"/>
                </a:solidFill>
                <a:latin typeface="+mj-lt"/>
              </a:rPr>
              <a:t>Vortragender: Paul Fritz, Group CEO, </a:t>
            </a:r>
          </a:p>
          <a:p>
            <a:r>
              <a:rPr lang="de-CH" sz="1400" dirty="0" smtClean="0">
                <a:solidFill>
                  <a:schemeClr val="bg1"/>
                </a:solidFill>
                <a:latin typeface="+mj-lt"/>
              </a:rPr>
              <a:t>Home Instead Holding AG</a:t>
            </a:r>
            <a:endParaRPr lang="de-CH" sz="1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676400"/>
            <a:ext cx="5029200" cy="3356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0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059" y="533400"/>
            <a:ext cx="82296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fr-CH" dirty="0" err="1" smtClean="0"/>
              <a:t>Anzahl</a:t>
            </a:r>
            <a:r>
              <a:rPr lang="fr-CH" dirty="0" smtClean="0"/>
              <a:t> </a:t>
            </a:r>
            <a:r>
              <a:rPr lang="fr-CH" dirty="0" err="1" smtClean="0"/>
              <a:t>Geschäftsstellen</a:t>
            </a:r>
            <a:endParaRPr lang="fr-CH" dirty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1239865"/>
              </p:ext>
            </p:extLst>
          </p:nvPr>
        </p:nvGraphicFramePr>
        <p:xfrm>
          <a:off x="493059" y="12954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0401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62100" y="381000"/>
            <a:ext cx="6019800" cy="792162"/>
          </a:xfrm>
        </p:spPr>
        <p:txBody>
          <a:bodyPr>
            <a:normAutofit/>
          </a:bodyPr>
          <a:lstStyle/>
          <a:p>
            <a:pPr algn="ctr"/>
            <a:r>
              <a:rPr lang="fr-CH" sz="3200" dirty="0" err="1" smtClean="0"/>
              <a:t>Umsatzentwicklung</a:t>
            </a:r>
            <a:endParaRPr lang="fr-CH" sz="3200" dirty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5219209"/>
              </p:ext>
            </p:extLst>
          </p:nvPr>
        </p:nvGraphicFramePr>
        <p:xfrm>
          <a:off x="457200" y="12954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7393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62100" y="381000"/>
            <a:ext cx="6019800" cy="792162"/>
          </a:xfrm>
        </p:spPr>
        <p:txBody>
          <a:bodyPr>
            <a:normAutofit/>
          </a:bodyPr>
          <a:lstStyle/>
          <a:p>
            <a:pPr algn="ctr"/>
            <a:r>
              <a:rPr lang="fr-CH" sz="3200" dirty="0" err="1" smtClean="0"/>
              <a:t>Erfolgsfaktoren</a:t>
            </a:r>
            <a:endParaRPr lang="fr-CH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</p:spPr>
        <p:txBody>
          <a:bodyPr/>
          <a:lstStyle/>
          <a:p>
            <a:r>
              <a:rPr lang="de-CH" dirty="0" smtClean="0"/>
              <a:t>Zugriff auf ein weltweit funktionierendes System (Franchising)</a:t>
            </a:r>
          </a:p>
          <a:p>
            <a:r>
              <a:rPr lang="de-CH" dirty="0" smtClean="0"/>
              <a:t>Konsequenter Fokus auf Qualität und Kernkompetenz</a:t>
            </a:r>
          </a:p>
          <a:p>
            <a:pPr lvl="0"/>
            <a:r>
              <a:rPr lang="de-CH" dirty="0"/>
              <a:t>HI ist einmalig schnell und kann innert Stunden praktisch jede Betreuung – auch 24h-Betreuung - abdecken.</a:t>
            </a:r>
          </a:p>
          <a:p>
            <a:r>
              <a:rPr lang="de-CH" dirty="0" smtClean="0"/>
              <a:t>Veränderung vom Franchising zur Beteiligungsgesellschaft</a:t>
            </a:r>
          </a:p>
          <a:p>
            <a:r>
              <a:rPr lang="de-CH" dirty="0" smtClean="0"/>
              <a:t>Engagement in Branchenverbänden (Franchiseverband, Zu Hause Leben und Swissstaffing)</a:t>
            </a:r>
          </a:p>
          <a:p>
            <a:r>
              <a:rPr lang="de-CH" dirty="0" smtClean="0"/>
              <a:t>Austausch innerhalb der Unternehmensgruppe</a:t>
            </a:r>
          </a:p>
          <a:p>
            <a:pPr marL="0" indent="0">
              <a:buNone/>
            </a:pPr>
            <a:endParaRPr lang="de-CH" dirty="0" smtClean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952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2200" y="685800"/>
            <a:ext cx="4572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6479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8078" y="381000"/>
            <a:ext cx="7623362" cy="836761"/>
          </a:xfrm>
        </p:spPr>
        <p:txBody>
          <a:bodyPr>
            <a:normAutofit fontScale="90000"/>
          </a:bodyPr>
          <a:lstStyle/>
          <a:p>
            <a:pPr marL="342900" indent="-342900">
              <a:spcBef>
                <a:spcPct val="15000"/>
              </a:spcBef>
            </a:pPr>
            <a:r>
              <a:rPr lang="de-CH" sz="4000" dirty="0" smtClean="0">
                <a:solidFill>
                  <a:srgbClr val="5E2750"/>
                </a:solidFill>
                <a:latin typeface="Gill Sans Std Light" pitchFamily="34" charset="0"/>
                <a:ea typeface="+mn-ea"/>
                <a:cs typeface="+mn-cs"/>
              </a:rPr>
              <a:t/>
            </a:r>
            <a:br>
              <a:rPr lang="de-CH" sz="4000" dirty="0" smtClean="0">
                <a:solidFill>
                  <a:srgbClr val="5E2750"/>
                </a:solidFill>
                <a:latin typeface="Gill Sans Std Light" pitchFamily="34" charset="0"/>
                <a:ea typeface="+mn-ea"/>
                <a:cs typeface="+mn-cs"/>
              </a:rPr>
            </a:br>
            <a:r>
              <a:rPr lang="de-CH" b="1" dirty="0" smtClean="0">
                <a:solidFill>
                  <a:srgbClr val="5E2750"/>
                </a:solidFill>
                <a:latin typeface="Gill Sans MT" panose="020B0502020104020203" pitchFamily="34" charset="0"/>
                <a:ea typeface="+mn-ea"/>
                <a:cs typeface="+mn-cs"/>
              </a:rPr>
              <a:t>Demografische Herausforderungen</a:t>
            </a:r>
            <a:r>
              <a:rPr lang="de-CH" sz="3200" b="1" dirty="0" smtClean="0">
                <a:solidFill>
                  <a:srgbClr val="5E2750"/>
                </a:solidFill>
                <a:latin typeface="Gill Sans MT" panose="020B0502020104020203" pitchFamily="34" charset="0"/>
                <a:ea typeface="+mn-ea"/>
                <a:cs typeface="+mn-cs"/>
              </a:rPr>
              <a:t> </a:t>
            </a:r>
            <a:r>
              <a:rPr lang="de-CH" sz="2400" dirty="0" smtClean="0">
                <a:solidFill>
                  <a:schemeClr val="bg1"/>
                </a:solidFill>
              </a:rPr>
              <a:t/>
            </a:r>
            <a:br>
              <a:rPr lang="de-CH" sz="2400" dirty="0" smtClean="0">
                <a:solidFill>
                  <a:schemeClr val="bg1"/>
                </a:solidFill>
              </a:rPr>
            </a:br>
            <a:endParaRPr lang="de-CH" sz="2400" dirty="0"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459" y="1600200"/>
            <a:ext cx="7848600" cy="393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63599" y="348735"/>
            <a:ext cx="6781800" cy="873859"/>
          </a:xfrm>
        </p:spPr>
        <p:txBody>
          <a:bodyPr>
            <a:normAutofit fontScale="90000"/>
          </a:bodyPr>
          <a:lstStyle/>
          <a:p>
            <a:pPr marL="342900" indent="-342900" algn="ctr">
              <a:spcBef>
                <a:spcPct val="15000"/>
              </a:spcBef>
            </a:pPr>
            <a:r>
              <a:rPr lang="de-CH" sz="2400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de-CH" sz="24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de-CH" b="1" dirty="0" smtClean="0">
                <a:solidFill>
                  <a:srgbClr val="5E2750"/>
                </a:solidFill>
                <a:latin typeface="Gill Sans MT" panose="020B0502020104020203" pitchFamily="34" charset="0"/>
                <a:ea typeface="+mn-ea"/>
                <a:cs typeface="+mn-cs"/>
              </a:rPr>
              <a:t>Die Macht der Demografie </a:t>
            </a:r>
            <a:r>
              <a:rPr lang="de-CH" sz="2800" b="1" dirty="0" smtClean="0">
                <a:solidFill>
                  <a:srgbClr val="5E2750"/>
                </a:solidFill>
                <a:latin typeface="Gill Sans MT" panose="020B0502020104020203" pitchFamily="34" charset="0"/>
                <a:ea typeface="+mn-ea"/>
                <a:cs typeface="+mn-cs"/>
              </a:rPr>
              <a:t/>
            </a:r>
            <a:br>
              <a:rPr lang="de-CH" sz="2800" b="1" dirty="0" smtClean="0">
                <a:solidFill>
                  <a:srgbClr val="5E2750"/>
                </a:solidFill>
                <a:latin typeface="Gill Sans MT" panose="020B0502020104020203" pitchFamily="34" charset="0"/>
                <a:ea typeface="+mn-ea"/>
                <a:cs typeface="+mn-cs"/>
              </a:rPr>
            </a:br>
            <a:r>
              <a:rPr lang="de-CH" sz="2800" b="0" dirty="0" smtClean="0">
                <a:solidFill>
                  <a:srgbClr val="5E2750"/>
                </a:solidFill>
                <a:latin typeface="Gill Sans MT" panose="020B0502020104020203" pitchFamily="34" charset="0"/>
                <a:ea typeface="+mn-ea"/>
                <a:cs typeface="+mn-cs"/>
              </a:rPr>
              <a:t>„Demografische Alterung“ in der Schweiz</a:t>
            </a:r>
            <a:r>
              <a:rPr lang="en-US" sz="2000" dirty="0" smtClean="0">
                <a:solidFill>
                  <a:schemeClr val="bg1"/>
                </a:solidFill>
              </a:rPr>
              <a:t/>
            </a:r>
            <a:br>
              <a:rPr lang="en-US" sz="2000" dirty="0" smtClean="0">
                <a:solidFill>
                  <a:schemeClr val="bg1"/>
                </a:solidFill>
              </a:rPr>
            </a:br>
            <a:endParaRPr lang="de-CH" sz="2000" dirty="0">
              <a:latin typeface="Comic Sans MS" pitchFamily="66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828800"/>
            <a:ext cx="6470598" cy="402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feld 8"/>
          <p:cNvSpPr txBox="1"/>
          <p:nvPr/>
        </p:nvSpPr>
        <p:spPr>
          <a:xfrm>
            <a:off x="1605552" y="1600200"/>
            <a:ext cx="62548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b="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Die </a:t>
            </a:r>
            <a:r>
              <a:rPr lang="de-CH" sz="1600" b="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demografische</a:t>
            </a:r>
            <a:r>
              <a:rPr lang="de-CH" sz="1400" b="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Alterung nimmt in der Schweiz 2010 - 2030 um 50-60% zu!</a:t>
            </a:r>
            <a:endParaRPr lang="de-CH" sz="1400" b="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8200" y="457200"/>
            <a:ext cx="7086600" cy="665711"/>
          </a:xfrm>
        </p:spPr>
        <p:txBody>
          <a:bodyPr>
            <a:normAutofit fontScale="90000"/>
          </a:bodyPr>
          <a:lstStyle/>
          <a:p>
            <a:pPr marL="342900" indent="-342900" algn="ctr">
              <a:spcBef>
                <a:spcPct val="15000"/>
              </a:spcBef>
            </a:pPr>
            <a:r>
              <a:rPr lang="de-CH" sz="2400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de-CH" sz="24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de-CH" b="1" dirty="0" smtClean="0">
                <a:solidFill>
                  <a:srgbClr val="5E2750"/>
                </a:solidFill>
                <a:latin typeface="Gill Sans MT" panose="020B0502020104020203" pitchFamily="34" charset="0"/>
                <a:ea typeface="+mn-ea"/>
                <a:cs typeface="+mn-cs"/>
              </a:rPr>
              <a:t>Demenz / Morbus Alzheimer wird zukünftig die Medizin prägen</a:t>
            </a:r>
            <a:r>
              <a:rPr lang="de-CH" sz="2800" b="1" dirty="0" smtClean="0">
                <a:solidFill>
                  <a:srgbClr val="5E2750"/>
                </a:solidFill>
                <a:latin typeface="Gill Sans Std Light" pitchFamily="34" charset="0"/>
                <a:ea typeface="+mn-ea"/>
                <a:cs typeface="+mn-cs"/>
              </a:rPr>
              <a:t/>
            </a:r>
            <a:br>
              <a:rPr lang="de-CH" sz="2800" b="1" dirty="0" smtClean="0">
                <a:solidFill>
                  <a:srgbClr val="5E2750"/>
                </a:solidFill>
                <a:latin typeface="Gill Sans Std Light" pitchFamily="34" charset="0"/>
                <a:ea typeface="+mn-ea"/>
                <a:cs typeface="+mn-cs"/>
              </a:rPr>
            </a:br>
            <a:endParaRPr lang="de-CH" sz="2800" b="1" dirty="0">
              <a:solidFill>
                <a:srgbClr val="5E2750"/>
              </a:solidFill>
              <a:latin typeface="Gill Sans Std Light" pitchFamily="34" charset="0"/>
              <a:ea typeface="+mn-ea"/>
              <a:cs typeface="+mn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007840" y="1454523"/>
            <a:ext cx="5105400" cy="423664"/>
          </a:xfrm>
        </p:spPr>
        <p:txBody>
          <a:bodyPr/>
          <a:lstStyle/>
          <a:p>
            <a:r>
              <a:rPr lang="de-CH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Die Prävalenz von Demenz ist exponentiell altersabhängig</a:t>
            </a:r>
            <a:endParaRPr lang="en-US" sz="1600" dirty="0" smtClean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057400"/>
            <a:ext cx="7749480" cy="368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fotolia_5851299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9306" y="76200"/>
            <a:ext cx="9036424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97877" y="546847"/>
            <a:ext cx="3139282" cy="84240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b="1" dirty="0" err="1" smtClean="0">
                <a:solidFill>
                  <a:srgbClr val="5E2750"/>
                </a:solidFill>
                <a:latin typeface="Gill Sans MT" panose="020B0502020104020203" pitchFamily="34" charset="0"/>
                <a:ea typeface="+mn-ea"/>
                <a:cs typeface="+mn-cs"/>
              </a:rPr>
              <a:t>Wer</a:t>
            </a:r>
            <a:r>
              <a:rPr lang="en-US" b="1" dirty="0" smtClean="0">
                <a:solidFill>
                  <a:srgbClr val="5E2750"/>
                </a:solidFill>
                <a:latin typeface="Gill Sans MT" panose="020B0502020104020203" pitchFamily="34" charset="0"/>
                <a:ea typeface="+mn-ea"/>
                <a:cs typeface="+mn-cs"/>
              </a:rPr>
              <a:t> </a:t>
            </a:r>
            <a:r>
              <a:rPr lang="en-US" b="1" dirty="0" err="1" smtClean="0">
                <a:solidFill>
                  <a:srgbClr val="5E2750"/>
                </a:solidFill>
                <a:latin typeface="Gill Sans MT" panose="020B0502020104020203" pitchFamily="34" charset="0"/>
                <a:ea typeface="+mn-ea"/>
                <a:cs typeface="+mn-cs"/>
              </a:rPr>
              <a:t>wir</a:t>
            </a:r>
            <a:r>
              <a:rPr lang="en-US" b="1" dirty="0" smtClean="0">
                <a:solidFill>
                  <a:srgbClr val="5E2750"/>
                </a:solidFill>
                <a:latin typeface="Gill Sans MT" panose="020B0502020104020203" pitchFamily="34" charset="0"/>
                <a:ea typeface="+mn-ea"/>
                <a:cs typeface="+mn-cs"/>
              </a:rPr>
              <a:t> </a:t>
            </a:r>
            <a:r>
              <a:rPr lang="en-US" b="1" dirty="0" err="1" smtClean="0">
                <a:solidFill>
                  <a:srgbClr val="5E2750"/>
                </a:solidFill>
                <a:latin typeface="Gill Sans MT" panose="020B0502020104020203" pitchFamily="34" charset="0"/>
                <a:ea typeface="+mn-ea"/>
                <a:cs typeface="+mn-cs"/>
              </a:rPr>
              <a:t>sind</a:t>
            </a:r>
            <a:endParaRPr lang="en-US" b="1" dirty="0" smtClean="0">
              <a:solidFill>
                <a:srgbClr val="5E2750"/>
              </a:solidFill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1912" y="1447800"/>
            <a:ext cx="7602888" cy="3805797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spcBef>
                <a:spcPct val="45000"/>
              </a:spcBef>
              <a:buFontTx/>
              <a:buNone/>
            </a:pPr>
            <a:r>
              <a:rPr lang="de-CH" sz="2400" dirty="0" smtClean="0">
                <a:latin typeface="Gill Sans Std Light"/>
                <a:ea typeface="ＭＳ Ｐゴシック"/>
                <a:cs typeface="ＭＳ Ｐゴシック"/>
              </a:rPr>
              <a:t>	</a:t>
            </a:r>
            <a:r>
              <a:rPr lang="de-CH" sz="1900" dirty="0" smtClean="0">
                <a:latin typeface="Gill Sans MT" panose="020B0502020104020203" pitchFamily="34" charset="0"/>
                <a:ea typeface="ＭＳ Ｐゴシック"/>
                <a:cs typeface="ＭＳ Ｐゴシック"/>
              </a:rPr>
              <a:t>Home Instead Seniorenbetreuung </a:t>
            </a:r>
            <a:r>
              <a:rPr lang="de-DE" sz="1900" dirty="0" smtClean="0">
                <a:latin typeface="Gill Sans MT" panose="020B0502020104020203" pitchFamily="34" charset="0"/>
                <a:ea typeface="ＭＳ Ｐゴシック"/>
                <a:cs typeface="ＭＳ Ｐゴシック"/>
              </a:rPr>
              <a:t>ist der weltweit führende Anbieter nicht-medizinischer Seniorenbetreuung  und -begleitung</a:t>
            </a:r>
            <a:r>
              <a:rPr lang="de-DE" sz="1900" dirty="0" smtClean="0">
                <a:solidFill>
                  <a:srgbClr val="002060"/>
                </a:solidFill>
                <a:latin typeface="Gill Sans MT" panose="020B0502020104020203" pitchFamily="34" charset="0"/>
                <a:ea typeface="ＭＳ Ｐゴシック"/>
                <a:cs typeface="ＭＳ Ｐゴシック"/>
              </a:rPr>
              <a:t>.</a:t>
            </a:r>
          </a:p>
          <a:p>
            <a:pPr marL="1588" indent="12700" eaLnBrk="1" hangingPunct="1">
              <a:lnSpc>
                <a:spcPct val="80000"/>
              </a:lnSpc>
              <a:buFontTx/>
              <a:buNone/>
            </a:pPr>
            <a:endParaRPr lang="de-DE" sz="1900" dirty="0" smtClean="0">
              <a:solidFill>
                <a:srgbClr val="002060"/>
              </a:solidFill>
              <a:latin typeface="Gill Sans MT" panose="020B0502020104020203" pitchFamily="34" charset="0"/>
              <a:ea typeface="ＭＳ Ｐゴシック"/>
              <a:cs typeface="ＭＳ Ｐゴシック"/>
            </a:endParaRPr>
          </a:p>
          <a:p>
            <a:pPr marL="344488">
              <a:lnSpc>
                <a:spcPct val="80000"/>
              </a:lnSpc>
            </a:pPr>
            <a:r>
              <a:rPr lang="de-DE" sz="1900" dirty="0" smtClean="0">
                <a:latin typeface="Gill Sans MT" panose="020B0502020104020203" pitchFamily="34" charset="0"/>
                <a:ea typeface="ＭＳ Ｐゴシック"/>
                <a:cs typeface="ＭＳ Ｐゴシック"/>
              </a:rPr>
              <a:t>Gründung  in den USA: 1994</a:t>
            </a:r>
          </a:p>
          <a:p>
            <a:pPr marL="344488">
              <a:lnSpc>
                <a:spcPct val="80000"/>
              </a:lnSpc>
            </a:pPr>
            <a:r>
              <a:rPr lang="de-DE" sz="1900" dirty="0" smtClean="0">
                <a:latin typeface="Gill Sans MT" panose="020B0502020104020203" pitchFamily="34" charset="0"/>
                <a:ea typeface="ＭＳ Ｐゴシック"/>
                <a:cs typeface="ＭＳ Ｐゴシック"/>
              </a:rPr>
              <a:t>Tätig in 14 Ländern mit 1200 GS</a:t>
            </a:r>
          </a:p>
          <a:p>
            <a:pPr marL="344488">
              <a:lnSpc>
                <a:spcPct val="80000"/>
              </a:lnSpc>
            </a:pPr>
            <a:r>
              <a:rPr lang="de-DE" sz="1900" dirty="0" smtClean="0">
                <a:latin typeface="Gill Sans MT" panose="020B0502020104020203" pitchFamily="34" charset="0"/>
                <a:ea typeface="ＭＳ Ｐゴシック"/>
                <a:cs typeface="ＭＳ Ｐゴシック"/>
              </a:rPr>
              <a:t>Über 70‘000 Mitarbeitenden</a:t>
            </a:r>
          </a:p>
          <a:p>
            <a:pPr marL="1588" indent="0">
              <a:lnSpc>
                <a:spcPct val="80000"/>
              </a:lnSpc>
              <a:buNone/>
            </a:pPr>
            <a:endParaRPr lang="de-DE" sz="300" dirty="0" smtClean="0">
              <a:latin typeface="Gill Sans MT" panose="020B0502020104020203" pitchFamily="34" charset="0"/>
              <a:ea typeface="ＭＳ Ｐゴシック"/>
              <a:cs typeface="ＭＳ Ｐゴシック"/>
            </a:endParaRPr>
          </a:p>
          <a:p>
            <a:pPr marL="344488">
              <a:lnSpc>
                <a:spcPct val="80000"/>
              </a:lnSpc>
            </a:pPr>
            <a:r>
              <a:rPr lang="de-DE" sz="1900" dirty="0" smtClean="0">
                <a:latin typeface="Gill Sans MT" panose="020B0502020104020203" pitchFamily="34" charset="0"/>
                <a:ea typeface="ＭＳ Ｐゴシック"/>
                <a:cs typeface="ＭＳ Ｐゴシック"/>
              </a:rPr>
              <a:t>In der Schweiz seit: 2007</a:t>
            </a:r>
          </a:p>
          <a:p>
            <a:pPr marL="1588" indent="0">
              <a:lnSpc>
                <a:spcPct val="80000"/>
              </a:lnSpc>
              <a:buNone/>
            </a:pPr>
            <a:endParaRPr lang="de-DE" sz="300" dirty="0" smtClean="0">
              <a:latin typeface="Gill Sans MT" panose="020B0502020104020203" pitchFamily="34" charset="0"/>
              <a:ea typeface="ＭＳ Ｐゴシック"/>
              <a:cs typeface="ＭＳ Ｐゴシック"/>
            </a:endParaRPr>
          </a:p>
          <a:p>
            <a:pPr marL="344488">
              <a:lnSpc>
                <a:spcPct val="80000"/>
              </a:lnSpc>
            </a:pPr>
            <a:r>
              <a:rPr lang="de-DE" sz="1900" dirty="0" smtClean="0">
                <a:latin typeface="Gill Sans MT" panose="020B0502020104020203" pitchFamily="34" charset="0"/>
                <a:ea typeface="ＭＳ Ｐゴシック"/>
                <a:cs typeface="ＭＳ Ｐゴシック"/>
              </a:rPr>
              <a:t>Heute 18 CH-Niederlassungen mit</a:t>
            </a:r>
          </a:p>
          <a:p>
            <a:pPr marL="1588" indent="0">
              <a:lnSpc>
                <a:spcPct val="80000"/>
              </a:lnSpc>
              <a:buNone/>
            </a:pPr>
            <a:r>
              <a:rPr lang="de-DE" sz="1900" dirty="0">
                <a:latin typeface="Gill Sans MT" panose="020B0502020104020203" pitchFamily="34" charset="0"/>
                <a:ea typeface="ＭＳ Ｐゴシック"/>
                <a:cs typeface="ＭＳ Ｐゴシック"/>
              </a:rPr>
              <a:t> </a:t>
            </a:r>
            <a:r>
              <a:rPr lang="de-DE" sz="1900" dirty="0" smtClean="0">
                <a:latin typeface="Gill Sans MT" panose="020B0502020104020203" pitchFamily="34" charset="0"/>
                <a:ea typeface="ＭＳ Ｐゴシック"/>
                <a:cs typeface="ＭＳ Ｐゴシック"/>
              </a:rPr>
              <a:t>    über 2000 Mitarbeitenden</a:t>
            </a:r>
            <a:endParaRPr lang="de-DE" sz="1900" dirty="0" smtClean="0">
              <a:solidFill>
                <a:srgbClr val="002060"/>
              </a:solidFill>
              <a:ea typeface="ＭＳ Ｐゴシック"/>
              <a:cs typeface="ＭＳ Ｐゴシック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377" y="2631421"/>
            <a:ext cx="3966882" cy="2644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tolia_5851299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9306" y="76200"/>
            <a:ext cx="9036424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34762" y="457200"/>
            <a:ext cx="3465512" cy="762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b="1" dirty="0" err="1" smtClean="0">
                <a:solidFill>
                  <a:srgbClr val="5E2750"/>
                </a:solidFill>
                <a:latin typeface="Gill Sans MT" panose="020B0502020104020203" pitchFamily="34" charset="0"/>
                <a:ea typeface="+mn-ea"/>
                <a:cs typeface="+mn-cs"/>
              </a:rPr>
              <a:t>Unsere</a:t>
            </a:r>
            <a:r>
              <a:rPr lang="en-US" b="1" dirty="0" smtClean="0">
                <a:solidFill>
                  <a:srgbClr val="5E2750"/>
                </a:solidFill>
                <a:latin typeface="Gill Sans MT" panose="020B0502020104020203" pitchFamily="34" charset="0"/>
                <a:ea typeface="+mn-ea"/>
                <a:cs typeface="+mn-cs"/>
              </a:rPr>
              <a:t> Vision</a:t>
            </a:r>
            <a:endParaRPr lang="en-US" dirty="0" smtClean="0">
              <a:solidFill>
                <a:srgbClr val="5E2750"/>
              </a:solidFill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586753"/>
            <a:ext cx="7732059" cy="838200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  <a:buNone/>
            </a:pPr>
            <a:r>
              <a:rPr lang="de-CH" sz="2000" dirty="0" smtClean="0">
                <a:latin typeface="+mj-lt"/>
              </a:rPr>
              <a:t>Einen </a:t>
            </a:r>
            <a:r>
              <a:rPr lang="de-CH" sz="2000" dirty="0">
                <a:latin typeface="+mj-lt"/>
              </a:rPr>
              <a:t>aktiven Beitrag dazu </a:t>
            </a:r>
            <a:r>
              <a:rPr lang="de-CH" sz="2000" dirty="0" smtClean="0">
                <a:latin typeface="+mj-lt"/>
              </a:rPr>
              <a:t>leisten, das </a:t>
            </a:r>
            <a:r>
              <a:rPr lang="de-CH" sz="2000" dirty="0">
                <a:latin typeface="+mj-lt"/>
              </a:rPr>
              <a:t>Gesicht des Alterns zu </a:t>
            </a:r>
            <a:r>
              <a:rPr lang="de-CH" sz="2000" dirty="0" smtClean="0">
                <a:latin typeface="+mj-lt"/>
              </a:rPr>
              <a:t>verändern</a:t>
            </a:r>
            <a:endParaRPr lang="en-US" sz="2000" b="1" dirty="0" smtClean="0">
              <a:solidFill>
                <a:schemeClr val="accent2"/>
              </a:solidFill>
              <a:ea typeface="ＭＳ Ｐゴシック"/>
              <a:cs typeface="ＭＳ Ｐゴシック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184" y="2514600"/>
            <a:ext cx="4771689" cy="262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68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fotolia_5851299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9306" y="76200"/>
            <a:ext cx="9036424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1447800" y="510988"/>
            <a:ext cx="6243153" cy="82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b="1" dirty="0" err="1" smtClean="0">
                <a:solidFill>
                  <a:srgbClr val="5E2750"/>
                </a:solidFill>
                <a:latin typeface="Gill Sans MT" panose="020B0502020104020203" pitchFamily="34" charset="0"/>
              </a:rPr>
              <a:t>Unsere</a:t>
            </a:r>
            <a:r>
              <a:rPr lang="en-US" sz="3600" b="1" dirty="0" smtClean="0">
                <a:solidFill>
                  <a:srgbClr val="5E2750"/>
                </a:solidFill>
                <a:latin typeface="Gill Sans MT" panose="020B0502020104020203" pitchFamily="34" charset="0"/>
              </a:rPr>
              <a:t> </a:t>
            </a:r>
            <a:r>
              <a:rPr lang="en-US" sz="3600" b="1" dirty="0" err="1" smtClean="0">
                <a:solidFill>
                  <a:srgbClr val="5E2750"/>
                </a:solidFill>
                <a:latin typeface="Gill Sans MT" panose="020B0502020104020203" pitchFamily="34" charset="0"/>
              </a:rPr>
              <a:t>Dienstleistungen</a:t>
            </a:r>
            <a:endParaRPr lang="en-US" sz="3600" b="1" dirty="0">
              <a:solidFill>
                <a:srgbClr val="5E2750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762000" y="1295400"/>
            <a:ext cx="8153400" cy="428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4572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Std Light"/>
                <a:ea typeface="ＭＳ Ｐゴシック" pitchFamily="-65" charset="-128"/>
                <a:cs typeface="ＭＳ Ｐゴシック" pitchFamily="-65" charset="-128"/>
              </a:rPr>
              <a:t>	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 pitchFamily="-65" charset="-128"/>
                <a:cs typeface="ＭＳ Ｐゴシック" pitchFamily="-65" charset="-128"/>
              </a:rPr>
              <a:t>Alle nicht-medizinischen Dienstleistungen, die älteren Menschen ein erfülltes und unabhängiges</a:t>
            </a:r>
            <a:r>
              <a:rPr kumimoji="0" lang="de-CH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 pitchFamily="-65" charset="-128"/>
                <a:cs typeface="ＭＳ Ｐゴシック" pitchFamily="-65" charset="-128"/>
              </a:rPr>
              <a:t>Leben zu Hause ermöglichen.</a:t>
            </a:r>
          </a:p>
          <a:p>
            <a:pPr marL="342900" marR="0" lvl="0" indent="-342900" algn="ctr" defTabSz="4572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 panose="020B0502020104020203" pitchFamily="34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342900" lvl="0" indent="-342900" defTabSz="457200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CH" b="0" dirty="0" smtClean="0">
                <a:solidFill>
                  <a:schemeClr val="tx1"/>
                </a:solidFill>
                <a:latin typeface="Gill Sans MT" panose="020B0502020104020203" pitchFamily="34" charset="0"/>
                <a:ea typeface="ＭＳ Ｐゴシック" pitchFamily="-65" charset="-128"/>
                <a:cs typeface="ＭＳ Ｐゴシック" pitchFamily="-65" charset="-128"/>
              </a:rPr>
              <a:t>Alltagsbegleitung</a:t>
            </a:r>
          </a:p>
          <a:p>
            <a:pPr lvl="0" defTabSz="457200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de-CH" sz="300" b="0" dirty="0" smtClean="0">
              <a:solidFill>
                <a:schemeClr val="tx1"/>
              </a:solidFill>
              <a:latin typeface="Gill Sans MT" panose="020B0502020104020203" pitchFamily="34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342900" lvl="0" indent="-342900" defTabSz="457200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CH" b="0" dirty="0" smtClean="0">
                <a:solidFill>
                  <a:schemeClr val="tx1"/>
                </a:solidFill>
                <a:latin typeface="Gill Sans MT" panose="020B0502020104020203" pitchFamily="34" charset="0"/>
                <a:ea typeface="ＭＳ Ｐゴシック" pitchFamily="-65" charset="-128"/>
                <a:cs typeface="ＭＳ Ｐゴシック" pitchFamily="-65" charset="-128"/>
              </a:rPr>
              <a:t>Gesellschaft leisten  </a:t>
            </a:r>
          </a:p>
          <a:p>
            <a:pPr lvl="0" defTabSz="457200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de-CH" sz="300" b="0" dirty="0" smtClean="0">
              <a:solidFill>
                <a:schemeClr val="tx1"/>
              </a:solidFill>
              <a:latin typeface="Gill Sans MT" panose="020B0502020104020203" pitchFamily="34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342900" lvl="0" indent="-342900" defTabSz="457200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CH" b="0" dirty="0" smtClean="0">
                <a:solidFill>
                  <a:schemeClr val="tx1"/>
                </a:solidFill>
                <a:latin typeface="Gill Sans MT" panose="020B0502020104020203" pitchFamily="34" charset="0"/>
                <a:ea typeface="ＭＳ Ｐゴシック" pitchFamily="-65" charset="-128"/>
                <a:cs typeface="ＭＳ Ｐゴシック" pitchFamily="-65" charset="-128"/>
              </a:rPr>
              <a:t>Kochen, gemeinsam essen</a:t>
            </a:r>
          </a:p>
          <a:p>
            <a:pPr lvl="0" defTabSz="457200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de-CH" sz="300" b="0" dirty="0" smtClean="0">
              <a:solidFill>
                <a:schemeClr val="tx1"/>
              </a:solidFill>
              <a:latin typeface="Gill Sans MT" panose="020B0502020104020203" pitchFamily="34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342900" lvl="0" indent="-342900" defTabSz="457200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CH" b="0" dirty="0" smtClean="0">
                <a:solidFill>
                  <a:schemeClr val="tx1"/>
                </a:solidFill>
                <a:latin typeface="Gill Sans MT" panose="020B0502020104020203" pitchFamily="34" charset="0"/>
                <a:ea typeface="ＭＳ Ｐゴシック" pitchFamily="-65" charset="-128"/>
                <a:cs typeface="ＭＳ Ｐゴシック" pitchFamily="-65" charset="-128"/>
              </a:rPr>
              <a:t>Diverse Hauswirtschaftsdienste</a:t>
            </a:r>
          </a:p>
          <a:p>
            <a:pPr lvl="0" defTabSz="457200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de-CH" sz="300" b="0" dirty="0" smtClean="0">
              <a:solidFill>
                <a:schemeClr val="tx1"/>
              </a:solidFill>
              <a:latin typeface="Gill Sans MT" panose="020B0502020104020203" pitchFamily="34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342900" lvl="0" indent="-342900" defTabSz="457200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CH" b="0" dirty="0" smtClean="0">
                <a:solidFill>
                  <a:schemeClr val="tx1"/>
                </a:solidFill>
                <a:latin typeface="Gill Sans MT" panose="020B0502020104020203" pitchFamily="34" charset="0"/>
                <a:ea typeface="ＭＳ Ｐゴシック" pitchFamily="-65" charset="-128"/>
                <a:cs typeface="ＭＳ Ｐゴシック" pitchFamily="-65" charset="-128"/>
              </a:rPr>
              <a:t>Erinnern an Medikamente</a:t>
            </a:r>
          </a:p>
          <a:p>
            <a:pPr lvl="0" defTabSz="457200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de-CH" sz="200" b="0" dirty="0" smtClean="0">
              <a:solidFill>
                <a:schemeClr val="tx1"/>
              </a:solidFill>
              <a:latin typeface="Gill Sans MT" panose="020B0502020104020203" pitchFamily="34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342900" lvl="0" indent="-342900" defTabSz="457200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CH" b="0" dirty="0" smtClean="0">
                <a:solidFill>
                  <a:schemeClr val="tx1"/>
                </a:solidFill>
                <a:latin typeface="Gill Sans MT" panose="020B0502020104020203" pitchFamily="34" charset="0"/>
                <a:ea typeface="ＭＳ Ｐゴシック" pitchFamily="-65" charset="-128"/>
                <a:cs typeface="ＭＳ Ｐゴシック" pitchFamily="-65" charset="-128"/>
              </a:rPr>
              <a:t>Einkäufe erledigen, Fahrdienste</a:t>
            </a:r>
          </a:p>
          <a:p>
            <a:pPr lvl="0" defTabSz="457200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de-CH" sz="200" b="0" dirty="0" smtClean="0">
              <a:solidFill>
                <a:schemeClr val="tx1"/>
              </a:solidFill>
              <a:latin typeface="Gill Sans MT" panose="020B0502020104020203" pitchFamily="34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342900" lvl="0" indent="-342900" defTabSz="457200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CH" b="0" dirty="0" smtClean="0">
                <a:solidFill>
                  <a:schemeClr val="tx1"/>
                </a:solidFill>
                <a:latin typeface="Gill Sans MT" panose="020B0502020104020203" pitchFamily="34" charset="0"/>
                <a:ea typeface="ＭＳ Ｐゴシック" pitchFamily="-65" charset="-128"/>
                <a:cs typeface="ＭＳ Ｐゴシック" pitchFamily="-65" charset="-128"/>
              </a:rPr>
              <a:t>Demenzbetreuung</a:t>
            </a:r>
          </a:p>
          <a:p>
            <a:pPr lvl="0" defTabSz="457200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de-CH" sz="200" b="0" dirty="0" smtClean="0">
              <a:solidFill>
                <a:schemeClr val="tx1"/>
              </a:solidFill>
              <a:latin typeface="Gill Sans MT" panose="020B0502020104020203" pitchFamily="34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342900" lvl="0" indent="-342900" defTabSz="457200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CH" b="0" dirty="0" smtClean="0">
                <a:solidFill>
                  <a:schemeClr val="tx1"/>
                </a:solidFill>
                <a:latin typeface="Gill Sans MT" panose="020B0502020104020203" pitchFamily="34" charset="0"/>
                <a:ea typeface="ＭＳ Ｐゴシック" pitchFamily="-65" charset="-128"/>
                <a:cs typeface="ＭＳ Ｐゴシック" pitchFamily="-65" charset="-128"/>
              </a:rPr>
              <a:t>Palliativbegleitung </a:t>
            </a:r>
          </a:p>
          <a:p>
            <a:pPr lvl="0" defTabSz="457200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de-CH" sz="200" b="0" dirty="0" smtClean="0">
              <a:solidFill>
                <a:schemeClr val="tx1"/>
              </a:solidFill>
              <a:latin typeface="Gill Sans MT" panose="020B0502020104020203" pitchFamily="34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342900" lvl="0" indent="-342900" defTabSz="457200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CH" b="0" dirty="0" smtClean="0">
                <a:solidFill>
                  <a:schemeClr val="tx1"/>
                </a:solidFill>
                <a:latin typeface="Gill Sans MT" panose="020B0502020104020203" pitchFamily="34" charset="0"/>
                <a:ea typeface="ＭＳ Ｐゴシック" pitchFamily="-65" charset="-128"/>
                <a:cs typeface="ＭＳ Ｐゴシック" pitchFamily="-65" charset="-128"/>
              </a:rPr>
              <a:t>Entlastung pflegender Angehöriger </a:t>
            </a:r>
          </a:p>
          <a:p>
            <a:pPr lvl="0" defTabSz="457200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de-CH" sz="200" b="0" dirty="0" smtClean="0">
              <a:solidFill>
                <a:schemeClr val="tx1"/>
              </a:solidFill>
              <a:latin typeface="Gill Sans MT" panose="020B0502020104020203" pitchFamily="34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342900" lvl="0" indent="-342900" defTabSz="457200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CH" b="0" dirty="0" smtClean="0">
                <a:solidFill>
                  <a:schemeClr val="tx1"/>
                </a:solidFill>
                <a:latin typeface="Gill Sans MT" panose="020B0502020104020203" pitchFamily="34" charset="0"/>
                <a:ea typeface="ＭＳ Ｐゴシック" pitchFamily="-65" charset="-128"/>
                <a:cs typeface="ＭＳ Ｐゴシック" pitchFamily="-65" charset="-128"/>
              </a:rPr>
              <a:t>Ferienbetreuung</a:t>
            </a:r>
          </a:p>
          <a:p>
            <a:pPr lvl="0" defTabSz="457200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de-CH" sz="200" b="0" dirty="0" smtClean="0">
              <a:solidFill>
                <a:schemeClr val="tx1"/>
              </a:solidFill>
              <a:latin typeface="Gill Sans MT" panose="020B0502020104020203" pitchFamily="34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342900" lvl="0" indent="-342900" defTabSz="457200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CH" b="0" dirty="0" smtClean="0">
                <a:solidFill>
                  <a:schemeClr val="tx1"/>
                </a:solidFill>
                <a:latin typeface="Gill Sans MT" panose="020B0502020104020203" pitchFamily="34" charset="0"/>
                <a:ea typeface="ＭＳ Ｐゴシック" pitchFamily="-65" charset="-128"/>
                <a:cs typeface="ＭＳ Ｐゴシック" pitchFamily="-65" charset="-128"/>
              </a:rPr>
              <a:t>Nachbetreuung nach Spitalaufenthalt</a:t>
            </a:r>
          </a:p>
          <a:p>
            <a:pPr lvl="0" defTabSz="457200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de-CH" sz="200" b="0" dirty="0" smtClean="0">
              <a:solidFill>
                <a:schemeClr val="tx1"/>
              </a:solidFill>
              <a:latin typeface="Gill Sans MT" panose="020B0502020104020203" pitchFamily="34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342900" lvl="0" indent="-342900" defTabSz="457200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CH" b="0" dirty="0" smtClean="0">
                <a:solidFill>
                  <a:schemeClr val="tx1"/>
                </a:solidFill>
                <a:latin typeface="Gill Sans MT" panose="020B0502020104020203" pitchFamily="34" charset="0"/>
                <a:ea typeface="ＭＳ Ｐゴシック" pitchFamily="-65" charset="-128"/>
                <a:cs typeface="ＭＳ Ｐゴシック" pitchFamily="-65" charset="-128"/>
              </a:rPr>
              <a:t>Nachtdienste 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438400"/>
            <a:ext cx="3927498" cy="2613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tolia_5851299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9306" y="76200"/>
            <a:ext cx="9036424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2133600" y="534120"/>
            <a:ext cx="5327848" cy="86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b="1" dirty="0" err="1" smtClean="0">
                <a:solidFill>
                  <a:srgbClr val="5E2750"/>
                </a:solidFill>
                <a:latin typeface="Gill Sans MT" panose="020B0502020104020203" pitchFamily="34" charset="0"/>
              </a:rPr>
              <a:t>Unsere</a:t>
            </a:r>
            <a:r>
              <a:rPr lang="en-US" sz="3600" b="1" dirty="0" smtClean="0">
                <a:solidFill>
                  <a:srgbClr val="5E2750"/>
                </a:solidFill>
                <a:latin typeface="Gill Sans MT" panose="020B0502020104020203" pitchFamily="34" charset="0"/>
              </a:rPr>
              <a:t> CAREGiver</a:t>
            </a:r>
            <a:endParaRPr lang="en-US" sz="3600" b="1" dirty="0">
              <a:solidFill>
                <a:srgbClr val="5E2750"/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04800" y="1824079"/>
            <a:ext cx="4876800" cy="3433763"/>
          </a:xfrm>
          <a:prstGeom prst="rect">
            <a:avLst/>
          </a:prstGeom>
          <a:noFill/>
        </p:spPr>
        <p:txBody>
          <a:bodyPr/>
          <a:lstStyle/>
          <a:p>
            <a:pPr marL="342900" marR="0" lvl="0" indent="-342900" algn="l" defTabSz="4572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C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 pitchFamily="-65" charset="-128"/>
                <a:cs typeface="ＭＳ Ｐゴシック" pitchFamily="-65" charset="-128"/>
              </a:rPr>
              <a:t>Sind einfühlsam, tolerant, kreativ, sorgsam</a:t>
            </a:r>
          </a:p>
          <a:p>
            <a:pPr marL="342900" marR="0" lvl="0" indent="-342900" algn="l" defTabSz="4572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C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 pitchFamily="-65" charset="-128"/>
                <a:cs typeface="ＭＳ Ｐゴシック" pitchFamily="-65" charset="-128"/>
              </a:rPr>
              <a:t>Haben viel Herz und Verstand</a:t>
            </a:r>
          </a:p>
          <a:p>
            <a:pPr marL="342900" marR="0" lvl="0" indent="-342900" algn="l" defTabSz="4572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CH" dirty="0" smtClean="0">
                <a:latin typeface="Gill Sans MT" panose="020B0502020104020203" pitchFamily="34" charset="0"/>
                <a:ea typeface="ＭＳ Ｐゴシック" pitchFamily="-65" charset="-128"/>
                <a:cs typeface="ＭＳ Ｐゴシック" pitchFamily="-65" charset="-128"/>
              </a:rPr>
              <a:t>Kommen aus der Umgebung</a:t>
            </a:r>
            <a:endParaRPr kumimoji="0" lang="de-CH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 panose="020B0502020104020203" pitchFamily="34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C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 pitchFamily="-65" charset="-128"/>
                <a:cs typeface="ＭＳ Ｐゴシック" pitchFamily="-65" charset="-128"/>
              </a:rPr>
              <a:t>Haben so viel Zeit, wie der Kunde braucht</a:t>
            </a:r>
          </a:p>
          <a:p>
            <a:pPr marL="342900" marR="0" lvl="0" indent="-342900" algn="l" defTabSz="4572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C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 pitchFamily="-65" charset="-128"/>
                <a:cs typeface="ＭＳ Ｐゴシック" pitchFamily="-65" charset="-128"/>
              </a:rPr>
              <a:t>Wollen eine sinnvolle Tätigkeit ausüben</a:t>
            </a:r>
          </a:p>
          <a:p>
            <a:pPr marL="342900" marR="0" lvl="0" indent="-342900" algn="l" defTabSz="4572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C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 pitchFamily="-65" charset="-128"/>
                <a:cs typeface="ＭＳ Ｐゴシック" pitchFamily="-65" charset="-128"/>
              </a:rPr>
              <a:t>Werden von uns geschult, es gibt dazu ein</a:t>
            </a:r>
            <a:br>
              <a:rPr kumimoji="0" lang="de-C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 pitchFamily="-65" charset="-128"/>
                <a:cs typeface="ＭＳ Ｐゴシック" pitchFamily="-65" charset="-128"/>
              </a:rPr>
            </a:br>
            <a:r>
              <a:rPr kumimoji="0" lang="de-C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 pitchFamily="-65" charset="-128"/>
                <a:cs typeface="ＭＳ Ｐゴシック" pitchFamily="-65" charset="-128"/>
              </a:rPr>
              <a:t>eigenes Schulungsprogramm</a:t>
            </a:r>
          </a:p>
          <a:p>
            <a:pPr marL="342900" marR="0" lvl="0" indent="-342900" algn="l" defTabSz="4572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C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 pitchFamily="-65" charset="-128"/>
                <a:cs typeface="ＭＳ Ｐゴシック" pitchFamily="-65" charset="-128"/>
              </a:rPr>
              <a:t>Sorgsame Auswahl der CAREGiver</a:t>
            </a:r>
            <a:r>
              <a:rPr kumimoji="0" lang="de-CH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kumimoji="0" lang="de-C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 pitchFamily="-65" charset="-128"/>
                <a:cs typeface="ＭＳ Ｐゴシック" pitchFamily="-65" charset="-128"/>
              </a:rPr>
              <a:t>aufgrund der</a:t>
            </a:r>
            <a:r>
              <a:rPr kumimoji="0" lang="de-CH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kumimoji="0" lang="de-C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 pitchFamily="-65" charset="-128"/>
                <a:cs typeface="ＭＳ Ｐゴシック" pitchFamily="-65" charset="-128"/>
              </a:rPr>
              <a:t>Bedürfnisse und Wünsche der Senioren</a:t>
            </a:r>
            <a:r>
              <a:rPr kumimoji="0" lang="de-C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Std Light"/>
                <a:ea typeface="ＭＳ Ｐゴシック" pitchFamily="-65" charset="-128"/>
                <a:cs typeface="ＭＳ Ｐゴシック" pitchFamily="-65" charset="-128"/>
              </a:rPr>
              <a:t> </a:t>
            </a:r>
          </a:p>
          <a:p>
            <a:pPr marL="342900" marR="0" lvl="0" indent="-342900" algn="l" defTabSz="4572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CH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omic Sans MS" pitchFamily="66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209800"/>
            <a:ext cx="3663547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888" y="533400"/>
            <a:ext cx="4706112" cy="1254294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981200"/>
            <a:ext cx="5334000" cy="356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16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ISC PowerPointTemplate_2011">
  <a:themeElements>
    <a:clrScheme name="HISC">
      <a:dk1>
        <a:sysClr val="windowText" lastClr="000000"/>
      </a:dk1>
      <a:lt1>
        <a:sysClr val="window" lastClr="FFFFFF"/>
      </a:lt1>
      <a:dk2>
        <a:srgbClr val="5E2750"/>
      </a:dk2>
      <a:lt2>
        <a:srgbClr val="F6ECDC"/>
      </a:lt2>
      <a:accent1>
        <a:srgbClr val="DDD5C7"/>
      </a:accent1>
      <a:accent2>
        <a:srgbClr val="AEBCD6"/>
      </a:accent2>
      <a:accent3>
        <a:srgbClr val="9D8D3E"/>
      </a:accent3>
      <a:accent4>
        <a:srgbClr val="0088A4"/>
      </a:accent4>
      <a:accent5>
        <a:srgbClr val="BA006E"/>
      </a:accent5>
      <a:accent6>
        <a:srgbClr val="5E2750"/>
      </a:accent6>
      <a:hlink>
        <a:srgbClr val="0088A4"/>
      </a:hlink>
      <a:folHlink>
        <a:srgbClr val="BA006E"/>
      </a:folHlink>
    </a:clrScheme>
    <a:fontScheme name="Custom 2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171</Words>
  <Application>Microsoft Office PowerPoint</Application>
  <PresentationFormat>Bildschirmpräsentation (4:3)</PresentationFormat>
  <Paragraphs>79</Paragraphs>
  <Slides>13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0" baseType="lpstr">
      <vt:lpstr>ＭＳ Ｐゴシック</vt:lpstr>
      <vt:lpstr>Arial</vt:lpstr>
      <vt:lpstr>Calibri</vt:lpstr>
      <vt:lpstr>Comic Sans MS</vt:lpstr>
      <vt:lpstr>Gill Sans MT</vt:lpstr>
      <vt:lpstr>Gill Sans Std Light</vt:lpstr>
      <vt:lpstr>HISC PowerPointTemplate_2011</vt:lpstr>
      <vt:lpstr>PowerPoint-Präsentation</vt:lpstr>
      <vt:lpstr> Demografische Herausforderungen  </vt:lpstr>
      <vt:lpstr> Die Macht der Demografie  „Demografische Alterung“ in der Schweiz </vt:lpstr>
      <vt:lpstr> Demenz / Morbus Alzheimer wird zukünftig die Medizin prägen </vt:lpstr>
      <vt:lpstr>Wer wir sind</vt:lpstr>
      <vt:lpstr>Unsere Vision</vt:lpstr>
      <vt:lpstr>PowerPoint-Präsentation</vt:lpstr>
      <vt:lpstr>PowerPoint-Präsentation</vt:lpstr>
      <vt:lpstr>PowerPoint-Präsentation</vt:lpstr>
      <vt:lpstr>Anzahl Geschäftsstellen</vt:lpstr>
      <vt:lpstr>Umsatzentwicklung</vt:lpstr>
      <vt:lpstr>Erfolgsfaktoren</vt:lpstr>
      <vt:lpstr>PowerPoint-Präsentation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Here</dc:title>
  <dc:creator>Sonburst</dc:creator>
  <cp:lastModifiedBy>Paul Fritz</cp:lastModifiedBy>
  <cp:revision>333</cp:revision>
  <cp:lastPrinted>2013-06-13T11:55:50Z</cp:lastPrinted>
  <dcterms:created xsi:type="dcterms:W3CDTF">2010-02-16T13:31:39Z</dcterms:created>
  <dcterms:modified xsi:type="dcterms:W3CDTF">2018-01-09T12:43:02Z</dcterms:modified>
</cp:coreProperties>
</file>