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5"/>
  </p:notesMasterIdLst>
  <p:handoutMasterIdLst>
    <p:handoutMasterId r:id="rId26"/>
  </p:handoutMasterIdLst>
  <p:sldIdLst>
    <p:sldId id="424" r:id="rId3"/>
    <p:sldId id="461" r:id="rId4"/>
    <p:sldId id="463" r:id="rId5"/>
    <p:sldId id="464" r:id="rId6"/>
    <p:sldId id="316" r:id="rId7"/>
    <p:sldId id="457" r:id="rId8"/>
    <p:sldId id="458" r:id="rId9"/>
    <p:sldId id="459" r:id="rId10"/>
    <p:sldId id="460" r:id="rId11"/>
    <p:sldId id="470" r:id="rId12"/>
    <p:sldId id="471" r:id="rId13"/>
    <p:sldId id="445" r:id="rId14"/>
    <p:sldId id="472" r:id="rId15"/>
    <p:sldId id="454" r:id="rId16"/>
    <p:sldId id="455" r:id="rId17"/>
    <p:sldId id="437" r:id="rId18"/>
    <p:sldId id="434" r:id="rId19"/>
    <p:sldId id="438" r:id="rId20"/>
    <p:sldId id="453" r:id="rId21"/>
    <p:sldId id="439" r:id="rId22"/>
    <p:sldId id="441" r:id="rId23"/>
    <p:sldId id="474" r:id="rId2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65" userDrawn="1">
          <p15:clr>
            <a:srgbClr val="A4A3A4"/>
          </p15:clr>
        </p15:guide>
        <p15:guide id="3" orient="horz" pos="504" userDrawn="1">
          <p15:clr>
            <a:srgbClr val="A4A3A4"/>
          </p15:clr>
        </p15:guide>
        <p15:guide id="4" orient="horz" pos="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älti Dieter SECO" initials="WDS" lastIdx="1" clrIdx="0">
    <p:extLst>
      <p:ext uri="{19B8F6BF-5375-455C-9EA6-DF929625EA0E}">
        <p15:presenceInfo xmlns:p15="http://schemas.microsoft.com/office/powerpoint/2012/main" userId="Wälti Dieter SECO" providerId="None"/>
      </p:ext>
    </p:extLst>
  </p:cmAuthor>
  <p:cmAuthor id="2" name="Wyss Diobe SECO" initials="WDS" lastIdx="4" clrIdx="1">
    <p:extLst>
      <p:ext uri="{19B8F6BF-5375-455C-9EA6-DF929625EA0E}">
        <p15:presenceInfo xmlns:p15="http://schemas.microsoft.com/office/powerpoint/2012/main" userId="Wyss Diobe SECO" providerId="None"/>
      </p:ext>
    </p:extLst>
  </p:cmAuthor>
  <p:cmAuthor id="3" name="cca" initials="c" lastIdx="1" clrIdx="2">
    <p:extLst>
      <p:ext uri="{19B8F6BF-5375-455C-9EA6-DF929625EA0E}">
        <p15:presenceInfo xmlns:p15="http://schemas.microsoft.com/office/powerpoint/2012/main" userId="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FF"/>
    <a:srgbClr val="E7EFFF"/>
    <a:srgbClr val="9FBFFF"/>
    <a:srgbClr val="5B92FF"/>
    <a:srgbClr val="1966FF"/>
    <a:srgbClr val="0047D6"/>
    <a:srgbClr val="00339A"/>
    <a:srgbClr val="00206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86107" autoAdjust="0"/>
  </p:normalViewPr>
  <p:slideViewPr>
    <p:cSldViewPr snapToGrid="0">
      <p:cViewPr varScale="1">
        <p:scale>
          <a:sx n="114" d="100"/>
          <a:sy n="114" d="100"/>
        </p:scale>
        <p:origin x="210" y="102"/>
      </p:cViewPr>
      <p:guideLst>
        <p:guide pos="3840"/>
        <p:guide pos="665"/>
        <p:guide orient="horz" pos="504"/>
        <p:guide orient="horz" pos="70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5347"/>
          </a:xfrm>
          <a:prstGeom prst="rect">
            <a:avLst/>
          </a:prstGeom>
        </p:spPr>
        <p:txBody>
          <a:bodyPr vert="horz" lIns="90727" tIns="45363" rIns="90727" bIns="45363" rtlCol="0"/>
          <a:lstStyle>
            <a:lvl1pPr algn="l">
              <a:defRPr sz="1200"/>
            </a:lvl1pPr>
          </a:lstStyle>
          <a:p>
            <a:endParaRPr lang="de-CH"/>
          </a:p>
        </p:txBody>
      </p:sp>
      <p:sp>
        <p:nvSpPr>
          <p:cNvPr id="3" name="Datumsplatzhalter 2"/>
          <p:cNvSpPr>
            <a:spLocks noGrp="1"/>
          </p:cNvSpPr>
          <p:nvPr>
            <p:ph type="dt" sz="quarter" idx="1"/>
          </p:nvPr>
        </p:nvSpPr>
        <p:spPr>
          <a:xfrm>
            <a:off x="3850443" y="1"/>
            <a:ext cx="2945659" cy="495347"/>
          </a:xfrm>
          <a:prstGeom prst="rect">
            <a:avLst/>
          </a:prstGeom>
        </p:spPr>
        <p:txBody>
          <a:bodyPr vert="horz" lIns="90727" tIns="45363" rIns="90727" bIns="45363" rtlCol="0"/>
          <a:lstStyle>
            <a:lvl1pPr algn="r">
              <a:defRPr sz="1200"/>
            </a:lvl1pPr>
          </a:lstStyle>
          <a:p>
            <a:fld id="{8F3DDE85-797C-401A-83F4-CFEFB391427F}" type="datetimeFigureOut">
              <a:rPr lang="de-CH" smtClean="0"/>
              <a:t>23.06.2021</a:t>
            </a:fld>
            <a:endParaRPr lang="de-CH"/>
          </a:p>
        </p:txBody>
      </p:sp>
      <p:sp>
        <p:nvSpPr>
          <p:cNvPr id="4" name="Fußzeilenplatzhalter 3"/>
          <p:cNvSpPr>
            <a:spLocks noGrp="1"/>
          </p:cNvSpPr>
          <p:nvPr>
            <p:ph type="ftr" sz="quarter" idx="2"/>
          </p:nvPr>
        </p:nvSpPr>
        <p:spPr>
          <a:xfrm>
            <a:off x="0" y="9377317"/>
            <a:ext cx="2945659" cy="495346"/>
          </a:xfrm>
          <a:prstGeom prst="rect">
            <a:avLst/>
          </a:prstGeom>
        </p:spPr>
        <p:txBody>
          <a:bodyPr vert="horz" lIns="90727" tIns="45363" rIns="90727" bIns="45363"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377317"/>
            <a:ext cx="2945659" cy="495346"/>
          </a:xfrm>
          <a:prstGeom prst="rect">
            <a:avLst/>
          </a:prstGeom>
        </p:spPr>
        <p:txBody>
          <a:bodyPr vert="horz" lIns="90727" tIns="45363" rIns="90727" bIns="45363" rtlCol="0" anchor="b"/>
          <a:lstStyle>
            <a:lvl1pPr algn="r">
              <a:defRPr sz="1200"/>
            </a:lvl1pPr>
          </a:lstStyle>
          <a:p>
            <a:fld id="{D884E083-1D6F-44ED-8820-F9EBABA7E963}" type="slidenum">
              <a:rPr lang="de-CH" smtClean="0"/>
              <a:t>‹Nr.›</a:t>
            </a:fld>
            <a:endParaRPr lang="de-CH"/>
          </a:p>
        </p:txBody>
      </p:sp>
    </p:spTree>
    <p:extLst>
      <p:ext uri="{BB962C8B-B14F-4D97-AF65-F5344CB8AC3E}">
        <p14:creationId xmlns:p14="http://schemas.microsoft.com/office/powerpoint/2010/main" val="86004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5347"/>
          </a:xfrm>
          <a:prstGeom prst="rect">
            <a:avLst/>
          </a:prstGeom>
        </p:spPr>
        <p:txBody>
          <a:bodyPr vert="horz" lIns="90727" tIns="45363" rIns="90727" bIns="45363" rtlCol="0"/>
          <a:lstStyle>
            <a:lvl1pPr algn="l">
              <a:defRPr sz="1200"/>
            </a:lvl1pPr>
          </a:lstStyle>
          <a:p>
            <a:endParaRPr lang="de-CH"/>
          </a:p>
        </p:txBody>
      </p:sp>
      <p:sp>
        <p:nvSpPr>
          <p:cNvPr id="3" name="Datumsplatzhalter 2"/>
          <p:cNvSpPr>
            <a:spLocks noGrp="1"/>
          </p:cNvSpPr>
          <p:nvPr>
            <p:ph type="dt" idx="1"/>
          </p:nvPr>
        </p:nvSpPr>
        <p:spPr>
          <a:xfrm>
            <a:off x="3850443" y="1"/>
            <a:ext cx="2945659" cy="495347"/>
          </a:xfrm>
          <a:prstGeom prst="rect">
            <a:avLst/>
          </a:prstGeom>
        </p:spPr>
        <p:txBody>
          <a:bodyPr vert="horz" lIns="90727" tIns="45363" rIns="90727" bIns="45363" rtlCol="0"/>
          <a:lstStyle>
            <a:lvl1pPr algn="r">
              <a:defRPr sz="1200"/>
            </a:lvl1pPr>
          </a:lstStyle>
          <a:p>
            <a:fld id="{9FD50FBF-6672-4BD5-9249-D8384C5B00CC}" type="datetimeFigureOut">
              <a:rPr lang="de-CH" smtClean="0"/>
              <a:t>23.06.2021</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0727" tIns="45363" rIns="90727" bIns="45363" rtlCol="0" anchor="ctr"/>
          <a:lstStyle/>
          <a:p>
            <a:endParaRPr lang="de-CH"/>
          </a:p>
        </p:txBody>
      </p:sp>
      <p:sp>
        <p:nvSpPr>
          <p:cNvPr id="5" name="Notizenplatzhalter 4"/>
          <p:cNvSpPr>
            <a:spLocks noGrp="1"/>
          </p:cNvSpPr>
          <p:nvPr>
            <p:ph type="body" sz="quarter" idx="3"/>
          </p:nvPr>
        </p:nvSpPr>
        <p:spPr>
          <a:xfrm>
            <a:off x="679768" y="4751220"/>
            <a:ext cx="5438140" cy="3887361"/>
          </a:xfrm>
          <a:prstGeom prst="rect">
            <a:avLst/>
          </a:prstGeom>
        </p:spPr>
        <p:txBody>
          <a:bodyPr vert="horz" lIns="90727" tIns="45363" rIns="90727" bIns="4536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7"/>
            <a:ext cx="2945659" cy="495346"/>
          </a:xfrm>
          <a:prstGeom prst="rect">
            <a:avLst/>
          </a:prstGeom>
        </p:spPr>
        <p:txBody>
          <a:bodyPr vert="horz" lIns="90727" tIns="45363" rIns="90727" bIns="45363"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7"/>
            <a:ext cx="2945659" cy="495346"/>
          </a:xfrm>
          <a:prstGeom prst="rect">
            <a:avLst/>
          </a:prstGeom>
        </p:spPr>
        <p:txBody>
          <a:bodyPr vert="horz" lIns="90727" tIns="45363" rIns="90727" bIns="45363" rtlCol="0" anchor="b"/>
          <a:lstStyle>
            <a:lvl1pPr algn="r">
              <a:defRPr sz="1200"/>
            </a:lvl1pPr>
          </a:lstStyle>
          <a:p>
            <a:fld id="{B4810A94-005B-49D5-8290-19DB5405D86F}" type="slidenum">
              <a:rPr lang="de-CH" smtClean="0"/>
              <a:t>‹Nr.›</a:t>
            </a:fld>
            <a:endParaRPr lang="de-CH"/>
          </a:p>
        </p:txBody>
      </p:sp>
    </p:spTree>
    <p:extLst>
      <p:ext uri="{BB962C8B-B14F-4D97-AF65-F5344CB8AC3E}">
        <p14:creationId xmlns:p14="http://schemas.microsoft.com/office/powerpoint/2010/main" val="2041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810A94-005B-49D5-8290-19DB5405D86F}" type="slidenum">
              <a:rPr lang="de-CH" smtClean="0"/>
              <a:t>1</a:t>
            </a:fld>
            <a:endParaRPr lang="de-CH"/>
          </a:p>
        </p:txBody>
      </p:sp>
    </p:spTree>
    <p:extLst>
      <p:ext uri="{BB962C8B-B14F-4D97-AF65-F5344CB8AC3E}">
        <p14:creationId xmlns:p14="http://schemas.microsoft.com/office/powerpoint/2010/main" val="207735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10</a:t>
            </a:fld>
            <a:endParaRPr lang="de-CH"/>
          </a:p>
        </p:txBody>
      </p:sp>
    </p:spTree>
    <p:extLst>
      <p:ext uri="{BB962C8B-B14F-4D97-AF65-F5344CB8AC3E}">
        <p14:creationId xmlns:p14="http://schemas.microsoft.com/office/powerpoint/2010/main" val="225143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11</a:t>
            </a:fld>
            <a:endParaRPr lang="de-CH"/>
          </a:p>
        </p:txBody>
      </p:sp>
    </p:spTree>
    <p:extLst>
      <p:ext uri="{BB962C8B-B14F-4D97-AF65-F5344CB8AC3E}">
        <p14:creationId xmlns:p14="http://schemas.microsoft.com/office/powerpoint/2010/main" val="255390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r>
              <a:rPr lang="de-CH" sz="1100" b="1" dirty="0"/>
              <a:t>Politische Entscheide zur COVID-19-Verordnung</a:t>
            </a:r>
          </a:p>
          <a:p>
            <a:pPr>
              <a:spcBef>
                <a:spcPts val="595"/>
              </a:spcBef>
              <a:defRPr/>
            </a:pPr>
            <a:r>
              <a:rPr lang="de-CH" sz="1100" dirty="0"/>
              <a:t>Der Bundesrat ordnete am 13. März 2020 erste </a:t>
            </a:r>
            <a:r>
              <a:rPr lang="de-CH" sz="1100" dirty="0" err="1"/>
              <a:t>epidemienrechtliche</a:t>
            </a:r>
            <a:r>
              <a:rPr lang="de-CH" sz="1100" dirty="0"/>
              <a:t> Massnahmen an und beauftragte das EFD, mit Unterstützung des WBF und des EDI, bis am 1. April 2020 eine Unterstützung von besonders betroffenen Unternehmen im Sinne einer Härtefallregelung zu prüfen und entsprechende Mittel zu beantragen. </a:t>
            </a:r>
          </a:p>
          <a:p>
            <a:pPr>
              <a:spcBef>
                <a:spcPts val="595"/>
              </a:spcBef>
              <a:defRPr/>
            </a:pPr>
            <a:r>
              <a:rPr lang="de-CH" sz="1100" dirty="0"/>
              <a:t>Am 16. März 2020 stufte der Bundesrat die Situation in der Schweiz als «ausserordentliche Lage» gemäss dem </a:t>
            </a:r>
            <a:r>
              <a:rPr lang="de-CH" sz="1100" dirty="0" err="1"/>
              <a:t>Epidemiengesetz</a:t>
            </a:r>
            <a:r>
              <a:rPr lang="de-CH" sz="1100" dirty="0"/>
              <a:t> ein und ordnete weitere Massnahmen an. Das EFD legte dem BR wenige Tage danach die Eckpunkte der Verordnung vor. Diese wurden an der Medienkonferenz vom 20. März 2020 kommuniziert.</a:t>
            </a:r>
            <a:r>
              <a:rPr lang="de-CH" altLang="de-DE" sz="1100" dirty="0"/>
              <a:t> </a:t>
            </a:r>
          </a:p>
          <a:p>
            <a:pPr>
              <a:spcBef>
                <a:spcPts val="595"/>
              </a:spcBef>
              <a:defRPr/>
            </a:pPr>
            <a:r>
              <a:rPr lang="de-CH" sz="1100" dirty="0"/>
              <a:t>Auf dieser Basis beauftragte der BR das EFD, ihm am 25. März 2020 einen entsprechenden Verordnungsentwurf zu unterbreiten. Gleichzeitig beantragte er den eidgenössischen Räten einen Verpflichtungskredit von CHF 20 Mia.</a:t>
            </a:r>
          </a:p>
          <a:p>
            <a:pPr>
              <a:spcBef>
                <a:spcPts val="595"/>
              </a:spcBef>
              <a:defRPr/>
            </a:pPr>
            <a:r>
              <a:rPr lang="de-CH" sz="1100" dirty="0"/>
              <a:t>Mit der COVID-19-Solidarbürgschaftsverordnung vom 25. März 2020 hat der Bundesrat eine Lösung zur Verfügung gestellt. Die Notverordnung trat am 26. März 2020 in Kraft und musste auf sechs Monate befristet werden.</a:t>
            </a:r>
          </a:p>
          <a:p>
            <a:pPr>
              <a:spcBef>
                <a:spcPts val="595"/>
              </a:spcBef>
              <a:defRPr/>
            </a:pPr>
            <a:r>
              <a:rPr lang="de-CH" sz="1100" dirty="0"/>
              <a:t>Am 26. März 2020 wurden bereits die ersten Kredite gewährt. Aufgrund der Entwicklung der Kreditanträge beantragte der Bundesrat den Finanzkommissionen am 3. April 2020 einen Zusatzkredit von CHF 20 Mia zu dem von ihnen am 23. März 2020 gutgeheissenen Verpflichtungskredit für COVID-19-Solidarbürgschaften.</a:t>
            </a:r>
          </a:p>
          <a:p>
            <a:pPr>
              <a:spcBef>
                <a:spcPts val="595"/>
              </a:spcBef>
              <a:defRPr/>
            </a:pPr>
            <a:endParaRPr lang="de-CH" sz="1100" dirty="0"/>
          </a:p>
          <a:p>
            <a:pPr>
              <a:spcBef>
                <a:spcPts val="595"/>
              </a:spcBef>
              <a:defRPr/>
            </a:pPr>
            <a:endParaRPr lang="de-CH" sz="1100" dirty="0"/>
          </a:p>
          <a:p>
            <a:pPr>
              <a:spcBef>
                <a:spcPts val="595"/>
              </a:spcBef>
              <a:defRPr/>
            </a:pPr>
            <a:br>
              <a:rPr lang="de-CH" sz="1100" dirty="0"/>
            </a:br>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12</a:t>
            </a:fld>
            <a:endParaRPr lang="de-CH"/>
          </a:p>
        </p:txBody>
      </p:sp>
    </p:spTree>
    <p:extLst>
      <p:ext uri="{BB962C8B-B14F-4D97-AF65-F5344CB8AC3E}">
        <p14:creationId xmlns:p14="http://schemas.microsoft.com/office/powerpoint/2010/main" val="319952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13</a:t>
            </a:fld>
            <a:endParaRPr lang="de-CH"/>
          </a:p>
        </p:txBody>
      </p:sp>
    </p:spTree>
    <p:extLst>
      <p:ext uri="{BB962C8B-B14F-4D97-AF65-F5344CB8AC3E}">
        <p14:creationId xmlns:p14="http://schemas.microsoft.com/office/powerpoint/2010/main" val="425693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16</a:t>
            </a:fld>
            <a:endParaRPr lang="de-CH"/>
          </a:p>
        </p:txBody>
      </p:sp>
    </p:spTree>
    <p:extLst>
      <p:ext uri="{BB962C8B-B14F-4D97-AF65-F5344CB8AC3E}">
        <p14:creationId xmlns:p14="http://schemas.microsoft.com/office/powerpoint/2010/main" val="206403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17</a:t>
            </a:fld>
            <a:endParaRPr lang="de-CH"/>
          </a:p>
        </p:txBody>
      </p:sp>
    </p:spTree>
    <p:extLst>
      <p:ext uri="{BB962C8B-B14F-4D97-AF65-F5344CB8AC3E}">
        <p14:creationId xmlns:p14="http://schemas.microsoft.com/office/powerpoint/2010/main" val="344121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18</a:t>
            </a:fld>
            <a:endParaRPr lang="de-CH"/>
          </a:p>
        </p:txBody>
      </p:sp>
    </p:spTree>
    <p:extLst>
      <p:ext uri="{BB962C8B-B14F-4D97-AF65-F5344CB8AC3E}">
        <p14:creationId xmlns:p14="http://schemas.microsoft.com/office/powerpoint/2010/main" val="229642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20</a:t>
            </a:fld>
            <a:endParaRPr lang="de-CH"/>
          </a:p>
        </p:txBody>
      </p:sp>
    </p:spTree>
    <p:extLst>
      <p:ext uri="{BB962C8B-B14F-4D97-AF65-F5344CB8AC3E}">
        <p14:creationId xmlns:p14="http://schemas.microsoft.com/office/powerpoint/2010/main" val="330070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21</a:t>
            </a:fld>
            <a:endParaRPr lang="de-CH"/>
          </a:p>
        </p:txBody>
      </p:sp>
    </p:spTree>
    <p:extLst>
      <p:ext uri="{BB962C8B-B14F-4D97-AF65-F5344CB8AC3E}">
        <p14:creationId xmlns:p14="http://schemas.microsoft.com/office/powerpoint/2010/main" val="108769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22</a:t>
            </a:fld>
            <a:endParaRPr lang="de-CH"/>
          </a:p>
        </p:txBody>
      </p:sp>
    </p:spTree>
    <p:extLst>
      <p:ext uri="{BB962C8B-B14F-4D97-AF65-F5344CB8AC3E}">
        <p14:creationId xmlns:p14="http://schemas.microsoft.com/office/powerpoint/2010/main" val="175839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2</a:t>
            </a:fld>
            <a:endParaRPr lang="de-CH"/>
          </a:p>
        </p:txBody>
      </p:sp>
    </p:spTree>
    <p:extLst>
      <p:ext uri="{BB962C8B-B14F-4D97-AF65-F5344CB8AC3E}">
        <p14:creationId xmlns:p14="http://schemas.microsoft.com/office/powerpoint/2010/main" val="308017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p>
        </p:txBody>
      </p:sp>
      <p:sp>
        <p:nvSpPr>
          <p:cNvPr id="4" name="Foliennummernplatzhalter 3"/>
          <p:cNvSpPr>
            <a:spLocks noGrp="1"/>
          </p:cNvSpPr>
          <p:nvPr>
            <p:ph type="sldNum" sz="quarter" idx="10"/>
          </p:nvPr>
        </p:nvSpPr>
        <p:spPr/>
        <p:txBody>
          <a:bodyPr/>
          <a:lstStyle/>
          <a:p>
            <a:fld id="{6854C692-9735-49A7-B417-3395BF8F9B88}" type="slidenum">
              <a:rPr lang="de-CH" smtClean="0"/>
              <a:pPr/>
              <a:t>3</a:t>
            </a:fld>
            <a:endParaRPr lang="de-CH"/>
          </a:p>
        </p:txBody>
      </p:sp>
    </p:spTree>
    <p:extLst>
      <p:ext uri="{BB962C8B-B14F-4D97-AF65-F5344CB8AC3E}">
        <p14:creationId xmlns:p14="http://schemas.microsoft.com/office/powerpoint/2010/main" val="39709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475" y="5159153"/>
            <a:ext cx="5390934" cy="4219878"/>
          </a:xfrm>
          <a:prstGeom prst="rect">
            <a:avLst/>
          </a:prstGeom>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6854C692-9735-49A7-B417-3395BF8F9B88}" type="slidenum">
              <a:rPr lang="de-CH" smtClean="0"/>
              <a:pPr/>
              <a:t>4</a:t>
            </a:fld>
            <a:endParaRPr lang="de-CH"/>
          </a:p>
        </p:txBody>
      </p:sp>
    </p:spTree>
    <p:extLst>
      <p:ext uri="{BB962C8B-B14F-4D97-AF65-F5344CB8AC3E}">
        <p14:creationId xmlns:p14="http://schemas.microsoft.com/office/powerpoint/2010/main" val="94967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810A94-005B-49D5-8290-19DB5405D86F}" type="slidenum">
              <a:rPr lang="de-CH" smtClean="0"/>
              <a:t>5</a:t>
            </a:fld>
            <a:endParaRPr lang="de-CH"/>
          </a:p>
        </p:txBody>
      </p:sp>
    </p:spTree>
    <p:extLst>
      <p:ext uri="{BB962C8B-B14F-4D97-AF65-F5344CB8AC3E}">
        <p14:creationId xmlns:p14="http://schemas.microsoft.com/office/powerpoint/2010/main" val="116890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2357" indent="-292972">
              <a:spcBef>
                <a:spcPct val="30000"/>
              </a:spcBef>
              <a:defRPr sz="1200">
                <a:solidFill>
                  <a:schemeClr val="tx1"/>
                </a:solidFill>
                <a:latin typeface="Times New Roman" panose="02020603050405020304" pitchFamily="18" charset="0"/>
              </a:defRPr>
            </a:lvl2pPr>
            <a:lvl3pPr marL="1173463" indent="-234693">
              <a:spcBef>
                <a:spcPct val="30000"/>
              </a:spcBef>
              <a:defRPr sz="1200">
                <a:solidFill>
                  <a:schemeClr val="tx1"/>
                </a:solidFill>
                <a:latin typeface="Times New Roman" panose="02020603050405020304" pitchFamily="18" charset="0"/>
              </a:defRPr>
            </a:lvl3pPr>
            <a:lvl4pPr marL="1642848" indent="-234693">
              <a:spcBef>
                <a:spcPct val="30000"/>
              </a:spcBef>
              <a:defRPr sz="1200">
                <a:solidFill>
                  <a:schemeClr val="tx1"/>
                </a:solidFill>
                <a:latin typeface="Times New Roman" panose="02020603050405020304" pitchFamily="18" charset="0"/>
              </a:defRPr>
            </a:lvl4pPr>
            <a:lvl5pPr marL="2112233" indent="-234693">
              <a:spcBef>
                <a:spcPct val="30000"/>
              </a:spcBef>
              <a:defRPr sz="1200">
                <a:solidFill>
                  <a:schemeClr val="tx1"/>
                </a:solidFill>
                <a:latin typeface="Times New Roman" panose="02020603050405020304" pitchFamily="18" charset="0"/>
              </a:defRPr>
            </a:lvl5pPr>
            <a:lvl6pPr marL="2565867" indent="-234693" eaLnBrk="0" fontAlgn="base" hangingPunct="0">
              <a:spcBef>
                <a:spcPct val="30000"/>
              </a:spcBef>
              <a:spcAft>
                <a:spcPct val="0"/>
              </a:spcAft>
              <a:defRPr sz="1200">
                <a:solidFill>
                  <a:schemeClr val="tx1"/>
                </a:solidFill>
                <a:latin typeface="Times New Roman" panose="02020603050405020304" pitchFamily="18" charset="0"/>
              </a:defRPr>
            </a:lvl6pPr>
            <a:lvl7pPr marL="3019501" indent="-234693" eaLnBrk="0" fontAlgn="base" hangingPunct="0">
              <a:spcBef>
                <a:spcPct val="30000"/>
              </a:spcBef>
              <a:spcAft>
                <a:spcPct val="0"/>
              </a:spcAft>
              <a:defRPr sz="1200">
                <a:solidFill>
                  <a:schemeClr val="tx1"/>
                </a:solidFill>
                <a:latin typeface="Times New Roman" panose="02020603050405020304" pitchFamily="18" charset="0"/>
              </a:defRPr>
            </a:lvl7pPr>
            <a:lvl8pPr marL="3473135" indent="-234693" eaLnBrk="0" fontAlgn="base" hangingPunct="0">
              <a:spcBef>
                <a:spcPct val="30000"/>
              </a:spcBef>
              <a:spcAft>
                <a:spcPct val="0"/>
              </a:spcAft>
              <a:defRPr sz="1200">
                <a:solidFill>
                  <a:schemeClr val="tx1"/>
                </a:solidFill>
                <a:latin typeface="Times New Roman" panose="02020603050405020304" pitchFamily="18" charset="0"/>
              </a:defRPr>
            </a:lvl8pPr>
            <a:lvl9pPr marL="3926768" indent="-234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435A86-2E58-4449-B2AE-70929E81D677}" type="slidenum">
              <a:rPr lang="de-CH" altLang="de-DE" smtClean="0">
                <a:latin typeface="Arial" panose="020B0604020202020204" pitchFamily="34" charset="0"/>
              </a:rPr>
              <a:pPr>
                <a:spcBef>
                  <a:spcPct val="0"/>
                </a:spcBef>
              </a:pPr>
              <a:t>6</a:t>
            </a:fld>
            <a:endParaRPr lang="de-CH" altLang="de-DE">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endParaRPr>
          </a:p>
        </p:txBody>
      </p:sp>
    </p:spTree>
    <p:extLst>
      <p:ext uri="{BB962C8B-B14F-4D97-AF65-F5344CB8AC3E}">
        <p14:creationId xmlns:p14="http://schemas.microsoft.com/office/powerpoint/2010/main" val="9093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2357" indent="-292972">
              <a:spcBef>
                <a:spcPct val="30000"/>
              </a:spcBef>
              <a:defRPr sz="1200">
                <a:solidFill>
                  <a:schemeClr val="tx1"/>
                </a:solidFill>
                <a:latin typeface="Times New Roman" panose="02020603050405020304" pitchFamily="18" charset="0"/>
              </a:defRPr>
            </a:lvl2pPr>
            <a:lvl3pPr marL="1173463" indent="-234693">
              <a:spcBef>
                <a:spcPct val="30000"/>
              </a:spcBef>
              <a:defRPr sz="1200">
                <a:solidFill>
                  <a:schemeClr val="tx1"/>
                </a:solidFill>
                <a:latin typeface="Times New Roman" panose="02020603050405020304" pitchFamily="18" charset="0"/>
              </a:defRPr>
            </a:lvl3pPr>
            <a:lvl4pPr marL="1642848" indent="-234693">
              <a:spcBef>
                <a:spcPct val="30000"/>
              </a:spcBef>
              <a:defRPr sz="1200">
                <a:solidFill>
                  <a:schemeClr val="tx1"/>
                </a:solidFill>
                <a:latin typeface="Times New Roman" panose="02020603050405020304" pitchFamily="18" charset="0"/>
              </a:defRPr>
            </a:lvl4pPr>
            <a:lvl5pPr marL="2112233" indent="-234693">
              <a:spcBef>
                <a:spcPct val="30000"/>
              </a:spcBef>
              <a:defRPr sz="1200">
                <a:solidFill>
                  <a:schemeClr val="tx1"/>
                </a:solidFill>
                <a:latin typeface="Times New Roman" panose="02020603050405020304" pitchFamily="18" charset="0"/>
              </a:defRPr>
            </a:lvl5pPr>
            <a:lvl6pPr marL="2565867" indent="-234693" eaLnBrk="0" fontAlgn="base" hangingPunct="0">
              <a:spcBef>
                <a:spcPct val="30000"/>
              </a:spcBef>
              <a:spcAft>
                <a:spcPct val="0"/>
              </a:spcAft>
              <a:defRPr sz="1200">
                <a:solidFill>
                  <a:schemeClr val="tx1"/>
                </a:solidFill>
                <a:latin typeface="Times New Roman" panose="02020603050405020304" pitchFamily="18" charset="0"/>
              </a:defRPr>
            </a:lvl6pPr>
            <a:lvl7pPr marL="3019501" indent="-234693" eaLnBrk="0" fontAlgn="base" hangingPunct="0">
              <a:spcBef>
                <a:spcPct val="30000"/>
              </a:spcBef>
              <a:spcAft>
                <a:spcPct val="0"/>
              </a:spcAft>
              <a:defRPr sz="1200">
                <a:solidFill>
                  <a:schemeClr val="tx1"/>
                </a:solidFill>
                <a:latin typeface="Times New Roman" panose="02020603050405020304" pitchFamily="18" charset="0"/>
              </a:defRPr>
            </a:lvl7pPr>
            <a:lvl8pPr marL="3473135" indent="-234693" eaLnBrk="0" fontAlgn="base" hangingPunct="0">
              <a:spcBef>
                <a:spcPct val="30000"/>
              </a:spcBef>
              <a:spcAft>
                <a:spcPct val="0"/>
              </a:spcAft>
              <a:defRPr sz="1200">
                <a:solidFill>
                  <a:schemeClr val="tx1"/>
                </a:solidFill>
                <a:latin typeface="Times New Roman" panose="02020603050405020304" pitchFamily="18" charset="0"/>
              </a:defRPr>
            </a:lvl8pPr>
            <a:lvl9pPr marL="3926768" indent="-234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435A86-2E58-4449-B2AE-70929E81D677}" type="slidenum">
              <a:rPr lang="de-CH" altLang="de-DE" smtClean="0">
                <a:latin typeface="Arial" panose="020B0604020202020204" pitchFamily="34" charset="0"/>
              </a:rPr>
              <a:pPr>
                <a:spcBef>
                  <a:spcPct val="0"/>
                </a:spcBef>
              </a:pPr>
              <a:t>7</a:t>
            </a:fld>
            <a:endParaRPr lang="de-CH" altLang="de-DE">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endParaRPr>
          </a:p>
        </p:txBody>
      </p:sp>
    </p:spTree>
    <p:extLst>
      <p:ext uri="{BB962C8B-B14F-4D97-AF65-F5344CB8AC3E}">
        <p14:creationId xmlns:p14="http://schemas.microsoft.com/office/powerpoint/2010/main" val="424866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2357" indent="-292972">
              <a:spcBef>
                <a:spcPct val="30000"/>
              </a:spcBef>
              <a:defRPr sz="1200">
                <a:solidFill>
                  <a:schemeClr val="tx1"/>
                </a:solidFill>
                <a:latin typeface="Times New Roman" panose="02020603050405020304" pitchFamily="18" charset="0"/>
              </a:defRPr>
            </a:lvl2pPr>
            <a:lvl3pPr marL="1173463" indent="-234693">
              <a:spcBef>
                <a:spcPct val="30000"/>
              </a:spcBef>
              <a:defRPr sz="1200">
                <a:solidFill>
                  <a:schemeClr val="tx1"/>
                </a:solidFill>
                <a:latin typeface="Times New Roman" panose="02020603050405020304" pitchFamily="18" charset="0"/>
              </a:defRPr>
            </a:lvl3pPr>
            <a:lvl4pPr marL="1642848" indent="-234693">
              <a:spcBef>
                <a:spcPct val="30000"/>
              </a:spcBef>
              <a:defRPr sz="1200">
                <a:solidFill>
                  <a:schemeClr val="tx1"/>
                </a:solidFill>
                <a:latin typeface="Times New Roman" panose="02020603050405020304" pitchFamily="18" charset="0"/>
              </a:defRPr>
            </a:lvl4pPr>
            <a:lvl5pPr marL="2112233" indent="-234693">
              <a:spcBef>
                <a:spcPct val="30000"/>
              </a:spcBef>
              <a:defRPr sz="1200">
                <a:solidFill>
                  <a:schemeClr val="tx1"/>
                </a:solidFill>
                <a:latin typeface="Times New Roman" panose="02020603050405020304" pitchFamily="18" charset="0"/>
              </a:defRPr>
            </a:lvl5pPr>
            <a:lvl6pPr marL="2565867" indent="-234693" eaLnBrk="0" fontAlgn="base" hangingPunct="0">
              <a:spcBef>
                <a:spcPct val="30000"/>
              </a:spcBef>
              <a:spcAft>
                <a:spcPct val="0"/>
              </a:spcAft>
              <a:defRPr sz="1200">
                <a:solidFill>
                  <a:schemeClr val="tx1"/>
                </a:solidFill>
                <a:latin typeface="Times New Roman" panose="02020603050405020304" pitchFamily="18" charset="0"/>
              </a:defRPr>
            </a:lvl6pPr>
            <a:lvl7pPr marL="3019501" indent="-234693" eaLnBrk="0" fontAlgn="base" hangingPunct="0">
              <a:spcBef>
                <a:spcPct val="30000"/>
              </a:spcBef>
              <a:spcAft>
                <a:spcPct val="0"/>
              </a:spcAft>
              <a:defRPr sz="1200">
                <a:solidFill>
                  <a:schemeClr val="tx1"/>
                </a:solidFill>
                <a:latin typeface="Times New Roman" panose="02020603050405020304" pitchFamily="18" charset="0"/>
              </a:defRPr>
            </a:lvl7pPr>
            <a:lvl8pPr marL="3473135" indent="-234693" eaLnBrk="0" fontAlgn="base" hangingPunct="0">
              <a:spcBef>
                <a:spcPct val="30000"/>
              </a:spcBef>
              <a:spcAft>
                <a:spcPct val="0"/>
              </a:spcAft>
              <a:defRPr sz="1200">
                <a:solidFill>
                  <a:schemeClr val="tx1"/>
                </a:solidFill>
                <a:latin typeface="Times New Roman" panose="02020603050405020304" pitchFamily="18" charset="0"/>
              </a:defRPr>
            </a:lvl8pPr>
            <a:lvl9pPr marL="3926768" indent="-234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435A86-2E58-4449-B2AE-70929E81D677}" type="slidenum">
              <a:rPr lang="de-CH" altLang="de-DE" smtClean="0">
                <a:latin typeface="Arial" panose="020B0604020202020204" pitchFamily="34" charset="0"/>
              </a:rPr>
              <a:pPr>
                <a:spcBef>
                  <a:spcPct val="0"/>
                </a:spcBef>
              </a:pPr>
              <a:t>8</a:t>
            </a:fld>
            <a:endParaRPr lang="de-CH" altLang="de-DE">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endParaRPr>
          </a:p>
        </p:txBody>
      </p:sp>
    </p:spTree>
    <p:extLst>
      <p:ext uri="{BB962C8B-B14F-4D97-AF65-F5344CB8AC3E}">
        <p14:creationId xmlns:p14="http://schemas.microsoft.com/office/powerpoint/2010/main" val="313613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2357" indent="-292972">
              <a:spcBef>
                <a:spcPct val="30000"/>
              </a:spcBef>
              <a:defRPr sz="1200">
                <a:solidFill>
                  <a:schemeClr val="tx1"/>
                </a:solidFill>
                <a:latin typeface="Times New Roman" panose="02020603050405020304" pitchFamily="18" charset="0"/>
              </a:defRPr>
            </a:lvl2pPr>
            <a:lvl3pPr marL="1173463" indent="-234693">
              <a:spcBef>
                <a:spcPct val="30000"/>
              </a:spcBef>
              <a:defRPr sz="1200">
                <a:solidFill>
                  <a:schemeClr val="tx1"/>
                </a:solidFill>
                <a:latin typeface="Times New Roman" panose="02020603050405020304" pitchFamily="18" charset="0"/>
              </a:defRPr>
            </a:lvl3pPr>
            <a:lvl4pPr marL="1642848" indent="-234693">
              <a:spcBef>
                <a:spcPct val="30000"/>
              </a:spcBef>
              <a:defRPr sz="1200">
                <a:solidFill>
                  <a:schemeClr val="tx1"/>
                </a:solidFill>
                <a:latin typeface="Times New Roman" panose="02020603050405020304" pitchFamily="18" charset="0"/>
              </a:defRPr>
            </a:lvl4pPr>
            <a:lvl5pPr marL="2112233" indent="-234693">
              <a:spcBef>
                <a:spcPct val="30000"/>
              </a:spcBef>
              <a:defRPr sz="1200">
                <a:solidFill>
                  <a:schemeClr val="tx1"/>
                </a:solidFill>
                <a:latin typeface="Times New Roman" panose="02020603050405020304" pitchFamily="18" charset="0"/>
              </a:defRPr>
            </a:lvl5pPr>
            <a:lvl6pPr marL="2565867" indent="-234693" eaLnBrk="0" fontAlgn="base" hangingPunct="0">
              <a:spcBef>
                <a:spcPct val="30000"/>
              </a:spcBef>
              <a:spcAft>
                <a:spcPct val="0"/>
              </a:spcAft>
              <a:defRPr sz="1200">
                <a:solidFill>
                  <a:schemeClr val="tx1"/>
                </a:solidFill>
                <a:latin typeface="Times New Roman" panose="02020603050405020304" pitchFamily="18" charset="0"/>
              </a:defRPr>
            </a:lvl6pPr>
            <a:lvl7pPr marL="3019501" indent="-234693" eaLnBrk="0" fontAlgn="base" hangingPunct="0">
              <a:spcBef>
                <a:spcPct val="30000"/>
              </a:spcBef>
              <a:spcAft>
                <a:spcPct val="0"/>
              </a:spcAft>
              <a:defRPr sz="1200">
                <a:solidFill>
                  <a:schemeClr val="tx1"/>
                </a:solidFill>
                <a:latin typeface="Times New Roman" panose="02020603050405020304" pitchFamily="18" charset="0"/>
              </a:defRPr>
            </a:lvl7pPr>
            <a:lvl8pPr marL="3473135" indent="-234693" eaLnBrk="0" fontAlgn="base" hangingPunct="0">
              <a:spcBef>
                <a:spcPct val="30000"/>
              </a:spcBef>
              <a:spcAft>
                <a:spcPct val="0"/>
              </a:spcAft>
              <a:defRPr sz="1200">
                <a:solidFill>
                  <a:schemeClr val="tx1"/>
                </a:solidFill>
                <a:latin typeface="Times New Roman" panose="02020603050405020304" pitchFamily="18" charset="0"/>
              </a:defRPr>
            </a:lvl8pPr>
            <a:lvl9pPr marL="3926768" indent="-234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435A86-2E58-4449-B2AE-70929E81D677}" type="slidenum">
              <a:rPr lang="de-CH" altLang="de-DE" smtClean="0">
                <a:latin typeface="Arial" panose="020B0604020202020204" pitchFamily="34" charset="0"/>
              </a:rPr>
              <a:pPr>
                <a:spcBef>
                  <a:spcPct val="0"/>
                </a:spcBef>
              </a:pPr>
              <a:t>9</a:t>
            </a:fld>
            <a:endParaRPr lang="de-CH" altLang="de-DE">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anose="02020603050405020304" pitchFamily="18" charset="0"/>
            </a:endParaRPr>
          </a:p>
        </p:txBody>
      </p:sp>
    </p:spTree>
    <p:extLst>
      <p:ext uri="{BB962C8B-B14F-4D97-AF65-F5344CB8AC3E}">
        <p14:creationId xmlns:p14="http://schemas.microsoft.com/office/powerpoint/2010/main" val="98109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8266" y="2392363"/>
            <a:ext cx="9144000" cy="2165350"/>
          </a:xfrm>
        </p:spPr>
        <p:txBody>
          <a:bodyPr anchor="t"/>
          <a:lstStyle>
            <a:lvl1pPr algn="l">
              <a:defRPr sz="6000"/>
            </a:lvl1pPr>
          </a:lstStyle>
          <a:p>
            <a:r>
              <a:rPr lang="de-DE" dirty="0"/>
              <a:t>Titelmasterformat durch Klicken bearbeiten</a:t>
            </a:r>
            <a:endParaRPr lang="de-CH" dirty="0"/>
          </a:p>
        </p:txBody>
      </p:sp>
      <p:sp>
        <p:nvSpPr>
          <p:cNvPr id="3" name="Untertitel 2"/>
          <p:cNvSpPr>
            <a:spLocks noGrp="1"/>
          </p:cNvSpPr>
          <p:nvPr>
            <p:ph type="subTitle" idx="1" hasCustomPrompt="1"/>
          </p:nvPr>
        </p:nvSpPr>
        <p:spPr>
          <a:xfrm>
            <a:off x="948266" y="5546726"/>
            <a:ext cx="9144000" cy="600074"/>
          </a:xfrm>
        </p:spPr>
        <p:txBody>
          <a:bodyPr anchor="b">
            <a:normAutofit/>
          </a:bodyPr>
          <a:lstStyle>
            <a:lvl1pPr marL="0" indent="0" algn="l">
              <a:buNone/>
              <a:defRPr sz="3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Datum der Präsentation</a:t>
            </a:r>
          </a:p>
        </p:txBody>
      </p:sp>
      <p:sp>
        <p:nvSpPr>
          <p:cNvPr id="7" name="Rectangle 10"/>
          <p:cNvSpPr>
            <a:spLocks noChangeArrowheads="1"/>
          </p:cNvSpPr>
          <p:nvPr userDrawn="1"/>
        </p:nvSpPr>
        <p:spPr bwMode="auto">
          <a:xfrm>
            <a:off x="4182979" y="473183"/>
            <a:ext cx="3147681" cy="7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25" tIns="42762" rIns="85525" bIns="42762">
            <a:spAutoFit/>
          </a:bodyPr>
          <a:lstStyle>
            <a:lvl1pPr defTabSz="855663">
              <a:defRPr sz="2100">
                <a:solidFill>
                  <a:schemeClr val="tx1"/>
                </a:solidFill>
                <a:latin typeface="Arial" panose="020B0604020202020204" pitchFamily="34" charset="0"/>
              </a:defRPr>
            </a:lvl1pPr>
            <a:lvl2pPr marL="742950" indent="-285750" defTabSz="855663">
              <a:defRPr sz="2100">
                <a:solidFill>
                  <a:schemeClr val="tx1"/>
                </a:solidFill>
                <a:latin typeface="Arial" panose="020B0604020202020204" pitchFamily="34" charset="0"/>
              </a:defRPr>
            </a:lvl2pPr>
            <a:lvl3pPr marL="1143000" indent="-228600" defTabSz="855663">
              <a:defRPr sz="2100">
                <a:solidFill>
                  <a:schemeClr val="tx1"/>
                </a:solidFill>
                <a:latin typeface="Arial" panose="020B0604020202020204" pitchFamily="34" charset="0"/>
              </a:defRPr>
            </a:lvl3pPr>
            <a:lvl4pPr marL="1600200" indent="-228600" defTabSz="855663">
              <a:defRPr sz="2100">
                <a:solidFill>
                  <a:schemeClr val="tx1"/>
                </a:solidFill>
                <a:latin typeface="Arial" panose="020B0604020202020204" pitchFamily="34" charset="0"/>
              </a:defRPr>
            </a:lvl4pPr>
            <a:lvl5pPr marL="2057400" indent="-228600" defTabSz="855663">
              <a:defRPr sz="2100">
                <a:solidFill>
                  <a:schemeClr val="tx1"/>
                </a:solidFill>
                <a:latin typeface="Arial" panose="020B0604020202020204" pitchFamily="34" charset="0"/>
              </a:defRPr>
            </a:lvl5pPr>
            <a:lvl6pPr marL="2514600" indent="-228600" defTabSz="855663" eaLnBrk="0" fontAlgn="base" hangingPunct="0">
              <a:spcBef>
                <a:spcPct val="0"/>
              </a:spcBef>
              <a:spcAft>
                <a:spcPct val="0"/>
              </a:spcAft>
              <a:defRPr sz="2100">
                <a:solidFill>
                  <a:schemeClr val="tx1"/>
                </a:solidFill>
                <a:latin typeface="Arial" panose="020B0604020202020204" pitchFamily="34" charset="0"/>
              </a:defRPr>
            </a:lvl6pPr>
            <a:lvl7pPr marL="2971800" indent="-228600" defTabSz="855663" eaLnBrk="0" fontAlgn="base" hangingPunct="0">
              <a:spcBef>
                <a:spcPct val="0"/>
              </a:spcBef>
              <a:spcAft>
                <a:spcPct val="0"/>
              </a:spcAft>
              <a:defRPr sz="2100">
                <a:solidFill>
                  <a:schemeClr val="tx1"/>
                </a:solidFill>
                <a:latin typeface="Arial" panose="020B0604020202020204" pitchFamily="34" charset="0"/>
              </a:defRPr>
            </a:lvl7pPr>
            <a:lvl8pPr marL="3429000" indent="-228600" defTabSz="855663" eaLnBrk="0" fontAlgn="base" hangingPunct="0">
              <a:spcBef>
                <a:spcPct val="0"/>
              </a:spcBef>
              <a:spcAft>
                <a:spcPct val="0"/>
              </a:spcAft>
              <a:defRPr sz="2100">
                <a:solidFill>
                  <a:schemeClr val="tx1"/>
                </a:solidFill>
                <a:latin typeface="Arial" panose="020B0604020202020204" pitchFamily="34" charset="0"/>
              </a:defRPr>
            </a:lvl8pPr>
            <a:lvl9pPr marL="3886200" indent="-228600" defTabSz="855663" eaLnBrk="0" fontAlgn="base" hangingPunct="0">
              <a:spcBef>
                <a:spcPct val="0"/>
              </a:spcBef>
              <a:spcAft>
                <a:spcPct val="0"/>
              </a:spcAft>
              <a:defRPr sz="2100">
                <a:solidFill>
                  <a:schemeClr val="tx1"/>
                </a:solidFill>
                <a:latin typeface="Arial" panose="020B0604020202020204" pitchFamily="34" charset="0"/>
              </a:defRPr>
            </a:lvl9pPr>
          </a:lstStyle>
          <a:p>
            <a:pPr>
              <a:lnSpc>
                <a:spcPts val="1000"/>
              </a:lnSpc>
              <a:spcBef>
                <a:spcPts val="0"/>
              </a:spcBef>
              <a:spcAft>
                <a:spcPts val="0"/>
              </a:spcAft>
              <a:defRPr/>
            </a:pPr>
            <a:r>
              <a:rPr lang="de-CH" altLang="de-DE" sz="800" dirty="0">
                <a:solidFill>
                  <a:srgbClr val="000000"/>
                </a:solidFill>
              </a:rPr>
              <a:t>Eidgenössisches Departement für </a:t>
            </a:r>
          </a:p>
          <a:p>
            <a:pPr>
              <a:lnSpc>
                <a:spcPts val="1000"/>
              </a:lnSpc>
              <a:spcBef>
                <a:spcPts val="0"/>
              </a:spcBef>
              <a:spcAft>
                <a:spcPts val="500"/>
              </a:spcAft>
              <a:defRPr/>
            </a:pPr>
            <a:r>
              <a:rPr lang="de-CH" altLang="de-DE" sz="800" dirty="0">
                <a:solidFill>
                  <a:srgbClr val="000000"/>
                </a:solidFill>
              </a:rPr>
              <a:t>Wirtschaft, Bildung und Forschung </a:t>
            </a:r>
            <a:r>
              <a:rPr lang="de-DE" altLang="de-DE" sz="800" dirty="0">
                <a:solidFill>
                  <a:srgbClr val="000000"/>
                </a:solidFill>
              </a:rPr>
              <a:t>WBF</a:t>
            </a:r>
          </a:p>
          <a:p>
            <a:pPr>
              <a:lnSpc>
                <a:spcPts val="1000"/>
              </a:lnSpc>
              <a:spcBef>
                <a:spcPts val="0"/>
              </a:spcBef>
              <a:spcAft>
                <a:spcPts val="0"/>
              </a:spcAft>
              <a:defRPr/>
            </a:pPr>
            <a:r>
              <a:rPr lang="de-DE" altLang="de-DE" sz="800" b="1" dirty="0">
                <a:solidFill>
                  <a:srgbClr val="000000"/>
                </a:solidFill>
              </a:rPr>
              <a:t>Staatssekretariat für Wirtschaft SECO</a:t>
            </a:r>
          </a:p>
          <a:p>
            <a:pPr>
              <a:lnSpc>
                <a:spcPts val="1000"/>
              </a:lnSpc>
              <a:spcBef>
                <a:spcPts val="0"/>
              </a:spcBef>
              <a:spcAft>
                <a:spcPts val="0"/>
              </a:spcAft>
              <a:defRPr/>
            </a:pPr>
            <a:r>
              <a:rPr lang="de-CH" altLang="de-DE" sz="800" dirty="0">
                <a:solidFill>
                  <a:srgbClr val="000000"/>
                </a:solidFill>
              </a:rPr>
              <a:t>Direktion für Standortförderung</a:t>
            </a:r>
          </a:p>
          <a:p>
            <a:pPr>
              <a:lnSpc>
                <a:spcPts val="1000"/>
              </a:lnSpc>
              <a:spcBef>
                <a:spcPts val="0"/>
              </a:spcBef>
              <a:spcAft>
                <a:spcPts val="0"/>
              </a:spcAft>
              <a:defRPr/>
            </a:pPr>
            <a:r>
              <a:rPr lang="de-CH" altLang="de-DE" sz="800" dirty="0">
                <a:solidFill>
                  <a:srgbClr val="000000"/>
                </a:solidFill>
              </a:rPr>
              <a:t>KMU-Politik</a:t>
            </a:r>
            <a:endParaRPr lang="de-DE" altLang="de-DE" sz="800" dirty="0">
              <a:solidFill>
                <a:srgbClr val="000000"/>
              </a:solidFill>
            </a:endParaRPr>
          </a:p>
        </p:txBody>
      </p:sp>
      <p:pic>
        <p:nvPicPr>
          <p:cNvPr id="8" name="Picture 37" descr="Logo_CMYK_pos"/>
          <p:cNvPicPr>
            <a:picLocks noChangeAspect="1" noChangeArrowheads="1"/>
          </p:cNvPicPr>
          <p:nvPr userDrawn="1"/>
        </p:nvPicPr>
        <p:blipFill>
          <a:blip r:embed="rId2" cstate="print"/>
          <a:srcRect/>
          <a:stretch>
            <a:fillRect/>
          </a:stretch>
        </p:blipFill>
        <p:spPr bwMode="auto">
          <a:xfrm>
            <a:off x="683260" y="514350"/>
            <a:ext cx="1997075" cy="508000"/>
          </a:xfrm>
          <a:prstGeom prst="rect">
            <a:avLst/>
          </a:prstGeom>
          <a:noFill/>
          <a:ln w="9525">
            <a:noFill/>
            <a:miter lim="800000"/>
            <a:headEnd/>
            <a:tailEnd/>
          </a:ln>
        </p:spPr>
      </p:pic>
    </p:spTree>
    <p:extLst>
      <p:ext uri="{BB962C8B-B14F-4D97-AF65-F5344CB8AC3E}">
        <p14:creationId xmlns:p14="http://schemas.microsoft.com/office/powerpoint/2010/main" val="254776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65200" y="414867"/>
            <a:ext cx="10515600" cy="1275821"/>
          </a:xfrm>
        </p:spPr>
        <p:txBody>
          <a:bodyPr>
            <a:normAutofit/>
          </a:bodyPr>
          <a:lstStyle>
            <a:lvl1pPr>
              <a:defRPr sz="3200">
                <a:solidFill>
                  <a:schemeClr val="tx1"/>
                </a:solidFill>
              </a:defRPr>
            </a:lvl1pPr>
          </a:lstStyle>
          <a:p>
            <a:r>
              <a:rPr lang="de-DE" dirty="0"/>
              <a:t>Titelmasterformat durch Klicken bearbeiten</a:t>
            </a:r>
            <a:endParaRPr lang="de-CH" dirty="0"/>
          </a:p>
        </p:txBody>
      </p:sp>
      <p:sp>
        <p:nvSpPr>
          <p:cNvPr id="3" name="Inhaltsplatzhalter 2"/>
          <p:cNvSpPr>
            <a:spLocks noGrp="1"/>
          </p:cNvSpPr>
          <p:nvPr>
            <p:ph idx="1"/>
          </p:nvPr>
        </p:nvSpPr>
        <p:spPr>
          <a:xfrm>
            <a:off x="965200" y="1825625"/>
            <a:ext cx="10515600"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Foliennummernplatzhalter 5"/>
          <p:cNvSpPr>
            <a:spLocks noGrp="1"/>
          </p:cNvSpPr>
          <p:nvPr>
            <p:ph type="sldNum" sz="quarter" idx="4"/>
          </p:nvPr>
        </p:nvSpPr>
        <p:spPr>
          <a:xfrm>
            <a:off x="11323670" y="6166694"/>
            <a:ext cx="506663" cy="501650"/>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23CCD09-6E0E-40C1-ABD6-367D2F0B8C77}" type="slidenum">
              <a:rPr lang="de-CH" smtClean="0"/>
              <a:pPr/>
              <a:t>‹Nr.›</a:t>
            </a:fld>
            <a:endParaRPr lang="de-CH" dirty="0"/>
          </a:p>
        </p:txBody>
      </p:sp>
      <p:pic>
        <p:nvPicPr>
          <p:cNvPr id="7" name="Picture 43" descr="Logo_col_wappen"/>
          <p:cNvPicPr>
            <a:picLocks noChangeAspect="1" noChangeArrowheads="1"/>
          </p:cNvPicPr>
          <p:nvPr userDrawn="1"/>
        </p:nvPicPr>
        <p:blipFill>
          <a:blip r:embed="rId2" cstate="print"/>
          <a:srcRect/>
          <a:stretch>
            <a:fillRect/>
          </a:stretch>
        </p:blipFill>
        <p:spPr bwMode="auto">
          <a:xfrm>
            <a:off x="360363" y="517525"/>
            <a:ext cx="266700" cy="304800"/>
          </a:xfrm>
          <a:prstGeom prst="rect">
            <a:avLst/>
          </a:prstGeom>
          <a:noFill/>
          <a:ln w="9525">
            <a:noFill/>
            <a:miter lim="800000"/>
            <a:headEnd/>
            <a:tailEnd/>
          </a:ln>
        </p:spPr>
      </p:pic>
    </p:spTree>
    <p:extLst>
      <p:ext uri="{BB962C8B-B14F-4D97-AF65-F5344CB8AC3E}">
        <p14:creationId xmlns:p14="http://schemas.microsoft.com/office/powerpoint/2010/main" val="375363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4"/>
          <p:cNvSpPr>
            <a:spLocks noGrp="1"/>
          </p:cNvSpPr>
          <p:nvPr>
            <p:ph type="ftr" sz="quarter" idx="3"/>
          </p:nvPr>
        </p:nvSpPr>
        <p:spPr>
          <a:xfrm>
            <a:off x="6325936" y="6308644"/>
            <a:ext cx="4755147" cy="501650"/>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it-IT" dirty="0" err="1"/>
              <a:t>One</a:t>
            </a:r>
            <a:r>
              <a:rPr lang="it-IT" dirty="0"/>
              <a:t>-Stop-Shop / </a:t>
            </a:r>
            <a:r>
              <a:rPr lang="it-IT" dirty="0" err="1"/>
              <a:t>Tagung</a:t>
            </a:r>
            <a:r>
              <a:rPr lang="it-IT" dirty="0"/>
              <a:t> </a:t>
            </a:r>
            <a:r>
              <a:rPr lang="it-IT" dirty="0" err="1"/>
              <a:t>Bundesinformatik</a:t>
            </a:r>
            <a:r>
              <a:rPr lang="it-IT" dirty="0"/>
              <a:t> 2017</a:t>
            </a:r>
            <a:endParaRPr lang="de-CH" dirty="0"/>
          </a:p>
        </p:txBody>
      </p:sp>
      <p:sp>
        <p:nvSpPr>
          <p:cNvPr id="7" name="Foliennummernplatzhalter 5"/>
          <p:cNvSpPr>
            <a:spLocks noGrp="1"/>
          </p:cNvSpPr>
          <p:nvPr>
            <p:ph type="sldNum" sz="quarter" idx="4"/>
          </p:nvPr>
        </p:nvSpPr>
        <p:spPr>
          <a:xfrm>
            <a:off x="11228136" y="6308644"/>
            <a:ext cx="506663" cy="501650"/>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23CCD09-6E0E-40C1-ABD6-367D2F0B8C77}" type="slidenum">
              <a:rPr lang="de-CH" smtClean="0"/>
              <a:pPr/>
              <a:t>‹Nr.›</a:t>
            </a:fld>
            <a:endParaRPr lang="de-CH" dirty="0"/>
          </a:p>
        </p:txBody>
      </p:sp>
      <p:pic>
        <p:nvPicPr>
          <p:cNvPr id="5" name="Picture 43" descr="Logo_col_wappen"/>
          <p:cNvPicPr>
            <a:picLocks noChangeAspect="1" noChangeArrowheads="1"/>
          </p:cNvPicPr>
          <p:nvPr userDrawn="1"/>
        </p:nvPicPr>
        <p:blipFill>
          <a:blip r:embed="rId2" cstate="print"/>
          <a:srcRect/>
          <a:stretch>
            <a:fillRect/>
          </a:stretch>
        </p:blipFill>
        <p:spPr bwMode="auto">
          <a:xfrm>
            <a:off x="360363" y="390525"/>
            <a:ext cx="266700" cy="304800"/>
          </a:xfrm>
          <a:prstGeom prst="rect">
            <a:avLst/>
          </a:prstGeom>
          <a:noFill/>
          <a:ln w="9525">
            <a:noFill/>
            <a:miter lim="800000"/>
            <a:headEnd/>
            <a:tailEnd/>
          </a:ln>
        </p:spPr>
      </p:pic>
    </p:spTree>
    <p:extLst>
      <p:ext uri="{BB962C8B-B14F-4D97-AF65-F5344CB8AC3E}">
        <p14:creationId xmlns:p14="http://schemas.microsoft.com/office/powerpoint/2010/main" val="3284935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65200" y="365125"/>
            <a:ext cx="10515600" cy="1325563"/>
          </a:xfrm>
          <a:prstGeom prst="rect">
            <a:avLst/>
          </a:prstGeom>
        </p:spPr>
        <p:txBody>
          <a:bodyPr vert="horz" lIns="91440" tIns="45720" rIns="91440" bIns="45720" rtlCol="0" anchor="t">
            <a:normAutofit/>
          </a:bodyPr>
          <a:lstStyle/>
          <a:p>
            <a:r>
              <a:rPr lang="de-DE" dirty="0"/>
              <a:t>Titelmasterformat durch Klicken</a:t>
            </a:r>
            <a:endParaRPr lang="de-CH" dirty="0"/>
          </a:p>
        </p:txBody>
      </p:sp>
      <p:sp>
        <p:nvSpPr>
          <p:cNvPr id="3" name="Textplatzhalter 2"/>
          <p:cNvSpPr>
            <a:spLocks noGrp="1"/>
          </p:cNvSpPr>
          <p:nvPr>
            <p:ph type="body" idx="1"/>
          </p:nvPr>
        </p:nvSpPr>
        <p:spPr>
          <a:xfrm>
            <a:off x="965200" y="1825625"/>
            <a:ext cx="10515600" cy="425344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7407315" y="6308644"/>
            <a:ext cx="3796074" cy="50165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it-IT" dirty="0" err="1"/>
              <a:t>Lorem</a:t>
            </a:r>
            <a:r>
              <a:rPr lang="it-IT" dirty="0"/>
              <a:t> </a:t>
            </a:r>
            <a:r>
              <a:rPr lang="it-IT" dirty="0" err="1"/>
              <a:t>ipsum</a:t>
            </a:r>
            <a:endParaRPr lang="de-CH" dirty="0"/>
          </a:p>
        </p:txBody>
      </p:sp>
      <p:sp>
        <p:nvSpPr>
          <p:cNvPr id="6" name="Foliennummernplatzhalter 5"/>
          <p:cNvSpPr>
            <a:spLocks noGrp="1"/>
          </p:cNvSpPr>
          <p:nvPr>
            <p:ph type="sldNum" sz="quarter" idx="4"/>
          </p:nvPr>
        </p:nvSpPr>
        <p:spPr>
          <a:xfrm>
            <a:off x="11228136" y="6308644"/>
            <a:ext cx="506663" cy="501650"/>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23CCD09-6E0E-40C1-ABD6-367D2F0B8C77}" type="slidenum">
              <a:rPr lang="de-CH" smtClean="0"/>
              <a:pPr/>
              <a:t>‹Nr.›</a:t>
            </a:fld>
            <a:endParaRPr lang="de-CH" dirty="0"/>
          </a:p>
        </p:txBody>
      </p:sp>
      <p:sp>
        <p:nvSpPr>
          <p:cNvPr id="19" name="Rechteck 18"/>
          <p:cNvSpPr/>
          <p:nvPr userDrawn="1"/>
        </p:nvSpPr>
        <p:spPr>
          <a:xfrm>
            <a:off x="974343" y="6235831"/>
            <a:ext cx="5904921" cy="461665"/>
          </a:xfrm>
          <a:prstGeom prst="rect">
            <a:avLst/>
          </a:prstGeom>
        </p:spPr>
        <p:txBody>
          <a:bodyPr wrap="square">
            <a:spAutoFit/>
          </a:bodyPr>
          <a:lstStyle/>
          <a:p>
            <a:r>
              <a:rPr lang="fr-FR" sz="1200" kern="1200" dirty="0">
                <a:solidFill>
                  <a:schemeClr val="tx1"/>
                </a:solidFill>
                <a:latin typeface="Arial" charset="0"/>
                <a:ea typeface="+mn-ea"/>
                <a:cs typeface="+mn-cs"/>
              </a:rPr>
              <a:t>Département fédéral de l'économie, de la formation et de la recherche DEFR</a:t>
            </a:r>
            <a:br>
              <a:rPr lang="de-CH" sz="1200" dirty="0">
                <a:latin typeface="Arial" charset="0"/>
              </a:rPr>
            </a:br>
            <a:r>
              <a:rPr lang="fr-FR" sz="1200" b="1" kern="1200" dirty="0">
                <a:solidFill>
                  <a:schemeClr val="tx1"/>
                </a:solidFill>
                <a:latin typeface="Arial" charset="0"/>
                <a:ea typeface="+mn-ea"/>
                <a:cs typeface="+mn-cs"/>
              </a:rPr>
              <a:t>Secrétariat d'Etat à l'économie SECO</a:t>
            </a:r>
            <a:endParaRPr lang="de-CH" sz="1200" b="1" kern="1200" dirty="0">
              <a:solidFill>
                <a:schemeClr val="tx1"/>
              </a:solidFill>
              <a:latin typeface="Arial" charset="0"/>
              <a:ea typeface="+mn-ea"/>
              <a:cs typeface="+mn-cs"/>
            </a:endParaRPr>
          </a:p>
        </p:txBody>
      </p:sp>
      <p:sp>
        <p:nvSpPr>
          <p:cNvPr id="20" name="Line 40"/>
          <p:cNvSpPr>
            <a:spLocks noChangeShapeType="1"/>
          </p:cNvSpPr>
          <p:nvPr userDrawn="1"/>
        </p:nvSpPr>
        <p:spPr bwMode="auto">
          <a:xfrm flipH="1">
            <a:off x="1066800" y="6167477"/>
            <a:ext cx="10667998" cy="0"/>
          </a:xfrm>
          <a:prstGeom prst="line">
            <a:avLst/>
          </a:prstGeom>
          <a:noFill/>
          <a:ln w="9525">
            <a:solidFill>
              <a:schemeClr val="bg2">
                <a:lumMod val="75000"/>
              </a:schemeClr>
            </a:solidFill>
            <a:round/>
            <a:headEnd/>
            <a:tailEnd/>
          </a:ln>
          <a:effectLst/>
        </p:spPr>
        <p:txBody>
          <a:bodyPr/>
          <a:lstStyle/>
          <a:p>
            <a:endParaRPr lang="de-CH"/>
          </a:p>
        </p:txBody>
      </p:sp>
    </p:spTree>
    <p:extLst>
      <p:ext uri="{BB962C8B-B14F-4D97-AF65-F5344CB8AC3E}">
        <p14:creationId xmlns:p14="http://schemas.microsoft.com/office/powerpoint/2010/main" val="429324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government.ch/o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vid19.easygov.swi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acktowork.easygov.swiss/" TargetMode="External"/><Relationship Id="rId4" Type="http://schemas.openxmlformats.org/officeDocument/2006/relationships/hyperlink" Target="https://helpcenter.easygov.swi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50165" y="2647507"/>
            <a:ext cx="10479835" cy="327103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tx1">
                  <a:lumMod val="50000"/>
                  <a:lumOff val="50000"/>
                </a:schemeClr>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bg2">
                  <a:lumMod val="75000"/>
                </a:schemeClr>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bg2">
                  <a:lumMod val="90000"/>
                </a:schemeClr>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CH" sz="3200">
                <a:solidFill>
                  <a:srgbClr val="C00000"/>
                </a:solidFill>
              </a:rPr>
              <a:t>« La Suisse, véritable cancre numérique »</a:t>
            </a:r>
            <a:br>
              <a:rPr lang="fr-CH" sz="3200">
                <a:solidFill>
                  <a:srgbClr val="C00000"/>
                </a:solidFill>
              </a:rPr>
            </a:br>
            <a:r>
              <a:rPr lang="fr-CH" sz="3200">
                <a:solidFill>
                  <a:srgbClr val="C00000"/>
                </a:solidFill>
              </a:rPr>
              <a:t>JRAM Champéry / 24 juin 2021</a:t>
            </a:r>
          </a:p>
          <a:p>
            <a:r>
              <a:rPr lang="fr-CH" sz="1000" b="1">
                <a:solidFill>
                  <a:srgbClr val="C00000"/>
                </a:solidFill>
              </a:rPr>
              <a:t> </a:t>
            </a:r>
          </a:p>
          <a:p>
            <a:r>
              <a:rPr lang="fr-CH" sz="4000" b="1"/>
              <a:t>Rôle de EasyGov dans les crédits covid</a:t>
            </a:r>
          </a:p>
          <a:p>
            <a:pPr>
              <a:lnSpc>
                <a:spcPct val="110000"/>
              </a:lnSpc>
              <a:spcBef>
                <a:spcPts val="0"/>
              </a:spcBef>
            </a:pPr>
            <a:r>
              <a:rPr lang="fr-CH" sz="1000" b="1"/>
              <a:t> </a:t>
            </a:r>
          </a:p>
          <a:p>
            <a:pPr>
              <a:lnSpc>
                <a:spcPct val="110000"/>
              </a:lnSpc>
              <a:spcBef>
                <a:spcPts val="0"/>
              </a:spcBef>
            </a:pPr>
            <a:r>
              <a:rPr lang="fr-CH" sz="2200" b="1"/>
              <a:t>André BERDOZ</a:t>
            </a:r>
            <a:br>
              <a:rPr lang="fr-CH" sz="2200"/>
            </a:br>
            <a:r>
              <a:rPr lang="fr-CH" sz="2200"/>
              <a:t>Vice président de l’usam, Chambre vaudoise des arts et métiers</a:t>
            </a:r>
          </a:p>
        </p:txBody>
      </p:sp>
      <p:pic>
        <p:nvPicPr>
          <p:cNvPr id="2" name="Grafik 1"/>
          <p:cNvPicPr>
            <a:picLocks noChangeAspect="1"/>
          </p:cNvPicPr>
          <p:nvPr/>
        </p:nvPicPr>
        <p:blipFill>
          <a:blip r:embed="rId3"/>
          <a:stretch>
            <a:fillRect/>
          </a:stretch>
        </p:blipFill>
        <p:spPr>
          <a:xfrm>
            <a:off x="8261405" y="542250"/>
            <a:ext cx="2986908" cy="616943"/>
          </a:xfrm>
          <a:prstGeom prst="rect">
            <a:avLst/>
          </a:prstGeom>
        </p:spPr>
      </p:pic>
    </p:spTree>
    <p:extLst>
      <p:ext uri="{BB962C8B-B14F-4D97-AF65-F5344CB8AC3E}">
        <p14:creationId xmlns:p14="http://schemas.microsoft.com/office/powerpoint/2010/main" val="32667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10</a:t>
            </a:fld>
            <a:endParaRPr lang="de-CH">
              <a:solidFill>
                <a:schemeClr val="tx1"/>
              </a:solidFill>
            </a:endParaRPr>
          </a:p>
        </p:txBody>
      </p:sp>
      <p:sp>
        <p:nvSpPr>
          <p:cNvPr id="9" name="Rectangle 2"/>
          <p:cNvSpPr>
            <a:spLocks noGrp="1" noChangeArrowheads="1"/>
          </p:cNvSpPr>
          <p:nvPr>
            <p:ph type="title"/>
          </p:nvPr>
        </p:nvSpPr>
        <p:spPr>
          <a:xfrm>
            <a:off x="967597" y="409894"/>
            <a:ext cx="9948333" cy="443047"/>
          </a:xfrm>
          <a:noFill/>
        </p:spPr>
        <p:txBody>
          <a:bodyPr>
            <a:noAutofit/>
          </a:bodyPr>
          <a:lstStyle/>
          <a:p>
            <a:r>
              <a:rPr lang="fr-CH" dirty="0"/>
              <a:t>Objectifs principaux</a:t>
            </a:r>
            <a:endParaRPr lang="fr-CH" dirty="0">
              <a:solidFill>
                <a:schemeClr val="tx1"/>
              </a:solidFill>
            </a:endParaRPr>
          </a:p>
        </p:txBody>
      </p:sp>
      <p:sp>
        <p:nvSpPr>
          <p:cNvPr id="10" name="Rectangle 3"/>
          <p:cNvSpPr txBox="1">
            <a:spLocks noChangeArrowheads="1"/>
          </p:cNvSpPr>
          <p:nvPr/>
        </p:nvSpPr>
        <p:spPr>
          <a:xfrm>
            <a:off x="951485" y="1060360"/>
            <a:ext cx="10865341" cy="4734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2300" dirty="0"/>
              <a:t>Garantir une liquidité aux entreprises (y c. aux indépendants) pour compenser les pertes provoquées par la pandémie / le confinement au printemps et pour éviter les faillites causées par ces événements </a:t>
            </a:r>
            <a:r>
              <a:rPr lang="fr-CH" sz="2300" dirty="0">
                <a:sym typeface="Wingdings" panose="05000000000000000000" pitchFamily="2" charset="2"/>
              </a:rPr>
              <a:t></a:t>
            </a:r>
            <a:r>
              <a:rPr lang="fr-CH" sz="2300" dirty="0"/>
              <a:t> Contribution permettant de couvrir les coûts fixes</a:t>
            </a:r>
          </a:p>
          <a:p>
            <a:r>
              <a:rPr lang="fr-CH" sz="2300" dirty="0"/>
              <a:t>Priorité accordée à l’apport de liquidités aux PME et aux entreprises sans ligne de crédit existante ; les plus grandes entreprises sont parvenues à tirer profit des crédits performants et des marchés des capitaux</a:t>
            </a:r>
          </a:p>
          <a:p>
            <a:r>
              <a:rPr lang="fr-CH" sz="2300" dirty="0"/>
              <a:t>Versement rapide des crédits garantis avec un minimum de bureaucratie (un jour ouvré)</a:t>
            </a:r>
          </a:p>
          <a:p>
            <a:r>
              <a:rPr lang="fr-CH" sz="2300" dirty="0"/>
              <a:t>En complément à d’autres mesures économiques à grande échelle (p. ex. indemnité en cas de réduction de l’horaire de travail, soutien spécifique à l’industrie en matière de liquidités pour les infrastructures systémiques/essentielles, aide financière non remboursable en cas de difficulté) </a:t>
            </a:r>
          </a:p>
          <a:p>
            <a:endParaRPr lang="de-CH" sz="2200" dirty="0"/>
          </a:p>
        </p:txBody>
      </p:sp>
    </p:spTree>
    <p:extLst>
      <p:ext uri="{BB962C8B-B14F-4D97-AF65-F5344CB8AC3E}">
        <p14:creationId xmlns:p14="http://schemas.microsoft.com/office/powerpoint/2010/main" val="362986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11</a:t>
            </a:fld>
            <a:endParaRPr lang="de-CH">
              <a:solidFill>
                <a:schemeClr val="tx1"/>
              </a:solidFill>
            </a:endParaRPr>
          </a:p>
        </p:txBody>
      </p:sp>
      <p:sp>
        <p:nvSpPr>
          <p:cNvPr id="9" name="Rectangle 2"/>
          <p:cNvSpPr>
            <a:spLocks noGrp="1" noChangeArrowheads="1"/>
          </p:cNvSpPr>
          <p:nvPr>
            <p:ph type="title"/>
          </p:nvPr>
        </p:nvSpPr>
        <p:spPr>
          <a:xfrm>
            <a:off x="967597" y="409894"/>
            <a:ext cx="9948333" cy="443047"/>
          </a:xfrm>
          <a:noFill/>
        </p:spPr>
        <p:txBody>
          <a:bodyPr>
            <a:noAutofit/>
          </a:bodyPr>
          <a:lstStyle/>
          <a:p>
            <a:r>
              <a:rPr lang="fr-CH" dirty="0"/>
              <a:t>Mise en œuvre</a:t>
            </a:r>
            <a:endParaRPr lang="fr-CH" dirty="0">
              <a:solidFill>
                <a:schemeClr val="tx1"/>
              </a:solidFill>
            </a:endParaRPr>
          </a:p>
        </p:txBody>
      </p:sp>
      <p:sp>
        <p:nvSpPr>
          <p:cNvPr id="10" name="Rectangle 3"/>
          <p:cNvSpPr txBox="1">
            <a:spLocks noChangeArrowheads="1"/>
          </p:cNvSpPr>
          <p:nvPr/>
        </p:nvSpPr>
        <p:spPr>
          <a:xfrm>
            <a:off x="951485" y="1007194"/>
            <a:ext cx="10865341" cy="503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ct val="20000"/>
              </a:spcBef>
              <a:spcAft>
                <a:spcPct val="0"/>
              </a:spcAft>
              <a:buFontTx/>
              <a:buChar char="•"/>
            </a:pPr>
            <a:r>
              <a:rPr lang="fr-CH" sz="2200" dirty="0">
                <a:solidFill>
                  <a:srgbClr val="000000"/>
                </a:solidFill>
              </a:rPr>
              <a:t>Étroite collaboration entre les banques sises en Suisse, la Banque nationale suisse (BNS) et le gouvernement fédéral</a:t>
            </a:r>
          </a:p>
          <a:p>
            <a:pPr marL="742950" lvl="1" indent="-285750">
              <a:lnSpc>
                <a:spcPct val="100000"/>
              </a:lnSpc>
              <a:spcBef>
                <a:spcPct val="20000"/>
              </a:spcBef>
              <a:spcAft>
                <a:spcPct val="0"/>
              </a:spcAft>
              <a:buClr>
                <a:srgbClr val="808080"/>
              </a:buClr>
              <a:buFontTx/>
              <a:buChar char="•"/>
            </a:pPr>
            <a:r>
              <a:rPr lang="fr-CH" sz="2200" dirty="0">
                <a:solidFill>
                  <a:srgbClr val="000000"/>
                </a:solidFill>
              </a:rPr>
              <a:t>Les entreprises ont pu demander un crédit auprès de leur banque principale</a:t>
            </a:r>
          </a:p>
          <a:p>
            <a:pPr marL="742950" lvl="1" indent="-285750">
              <a:lnSpc>
                <a:spcPct val="100000"/>
              </a:lnSpc>
              <a:spcBef>
                <a:spcPct val="20000"/>
              </a:spcBef>
              <a:spcAft>
                <a:spcPct val="0"/>
              </a:spcAft>
              <a:buClr>
                <a:srgbClr val="808080"/>
              </a:buClr>
              <a:buFontTx/>
              <a:buChar char="•"/>
            </a:pPr>
            <a:r>
              <a:rPr lang="fr-CH" sz="2200" dirty="0">
                <a:solidFill>
                  <a:srgbClr val="000000"/>
                </a:solidFill>
              </a:rPr>
              <a:t>La BNS a garanti un apport de liquidités aux banques grâce à la facilité de refinancement BNS-COVID-19</a:t>
            </a:r>
          </a:p>
          <a:p>
            <a:pPr marL="342900" lvl="0" indent="-342900">
              <a:lnSpc>
                <a:spcPct val="100000"/>
              </a:lnSpc>
              <a:spcBef>
                <a:spcPct val="20000"/>
              </a:spcBef>
              <a:spcAft>
                <a:spcPct val="0"/>
              </a:spcAft>
              <a:buFontTx/>
              <a:buChar char="•"/>
            </a:pPr>
            <a:r>
              <a:rPr lang="fr-CH" sz="2200" dirty="0">
                <a:solidFill>
                  <a:srgbClr val="000000"/>
                </a:solidFill>
              </a:rPr>
              <a:t>Crédits en grande partie garantis par le gouvernement fédéral</a:t>
            </a:r>
          </a:p>
          <a:p>
            <a:pPr marL="742950" lvl="1" indent="-285750">
              <a:lnSpc>
                <a:spcPct val="100000"/>
              </a:lnSpc>
              <a:spcBef>
                <a:spcPct val="20000"/>
              </a:spcBef>
              <a:spcAft>
                <a:spcPct val="0"/>
              </a:spcAft>
              <a:buClr>
                <a:srgbClr val="808080"/>
              </a:buClr>
              <a:buFontTx/>
              <a:buChar char="•"/>
            </a:pPr>
            <a:r>
              <a:rPr lang="fr-CH" sz="2200" dirty="0">
                <a:solidFill>
                  <a:srgbClr val="000000"/>
                </a:solidFill>
              </a:rPr>
              <a:t>Crédits à hauteur de 10 % du chiffre d’affaires annuel au maximum, pour un chiffre d’affaires maximal de 500 millions de CHF</a:t>
            </a:r>
          </a:p>
          <a:p>
            <a:pPr marL="742950" lvl="1" indent="-285750">
              <a:lnSpc>
                <a:spcPct val="100000"/>
              </a:lnSpc>
              <a:spcBef>
                <a:spcPct val="20000"/>
              </a:spcBef>
              <a:spcAft>
                <a:spcPct val="0"/>
              </a:spcAft>
              <a:buClr>
                <a:srgbClr val="808080"/>
              </a:buClr>
              <a:buFontTx/>
              <a:buChar char="•"/>
            </a:pPr>
            <a:r>
              <a:rPr lang="fr-CH" sz="2200" dirty="0">
                <a:solidFill>
                  <a:srgbClr val="000000"/>
                </a:solidFill>
              </a:rPr>
              <a:t>Crédits garantis jusqu’à 0,5 million de CHF, taux d’intérêt nul</a:t>
            </a:r>
          </a:p>
          <a:p>
            <a:pPr marL="742950" lvl="1" indent="-285750">
              <a:lnSpc>
                <a:spcPct val="100000"/>
              </a:lnSpc>
              <a:spcBef>
                <a:spcPct val="20000"/>
              </a:spcBef>
              <a:spcAft>
                <a:spcPct val="0"/>
              </a:spcAft>
              <a:buClr>
                <a:srgbClr val="808080"/>
              </a:buClr>
              <a:buFontTx/>
              <a:buChar char="•"/>
            </a:pPr>
            <a:r>
              <a:rPr lang="fr-CH" sz="2200" dirty="0">
                <a:solidFill>
                  <a:srgbClr val="000000"/>
                </a:solidFill>
              </a:rPr>
              <a:t>Crédits plus conséquents (20 millions de CHF max.) garantis à 85 %, la banque couvrant les 15 % restants avec un taux d’intérêt de 0,5 %</a:t>
            </a:r>
          </a:p>
          <a:p>
            <a:pPr marL="342900" lvl="0" indent="-342900">
              <a:lnSpc>
                <a:spcPct val="100000"/>
              </a:lnSpc>
              <a:spcBef>
                <a:spcPct val="20000"/>
              </a:spcBef>
              <a:spcAft>
                <a:spcPct val="0"/>
              </a:spcAft>
              <a:buFontTx/>
              <a:buChar char="•"/>
            </a:pPr>
            <a:r>
              <a:rPr lang="fr-CH" sz="2200" dirty="0">
                <a:solidFill>
                  <a:srgbClr val="000000"/>
                </a:solidFill>
              </a:rPr>
              <a:t>Volume maximal des crédits garantis : 40 milliards de CHF (6 % du PIB)</a:t>
            </a:r>
          </a:p>
          <a:p>
            <a:pPr marL="342900" lvl="0" indent="-342900">
              <a:lnSpc>
                <a:spcPct val="100000"/>
              </a:lnSpc>
              <a:spcBef>
                <a:spcPct val="20000"/>
              </a:spcBef>
              <a:spcAft>
                <a:spcPct val="0"/>
              </a:spcAft>
              <a:buFontTx/>
              <a:buChar char="•"/>
            </a:pPr>
            <a:r>
              <a:rPr lang="fr-CH" sz="2200" dirty="0">
                <a:solidFill>
                  <a:srgbClr val="000000"/>
                </a:solidFill>
              </a:rPr>
              <a:t>Remboursement dans les 5 ans (8 ans actuellement ; prolongation de 2 ans max.)</a:t>
            </a:r>
          </a:p>
        </p:txBody>
      </p:sp>
    </p:spTree>
    <p:extLst>
      <p:ext uri="{BB962C8B-B14F-4D97-AF65-F5344CB8AC3E}">
        <p14:creationId xmlns:p14="http://schemas.microsoft.com/office/powerpoint/2010/main" val="3456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46400" y="440332"/>
            <a:ext cx="10872991" cy="443047"/>
          </a:xfrm>
          <a:noFill/>
        </p:spPr>
        <p:txBody>
          <a:bodyPr>
            <a:noAutofit/>
          </a:bodyPr>
          <a:lstStyle/>
          <a:p>
            <a:r>
              <a:rPr lang="fr-CH" sz="2800" dirty="0"/>
              <a:t>Crédits COVID-19 et cautionnements en faveur des start-up</a:t>
            </a:r>
          </a:p>
        </p:txBody>
      </p:sp>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12</a:t>
            </a:fld>
            <a:endParaRPr lang="de-CH">
              <a:solidFill>
                <a:schemeClr val="tx1"/>
              </a:solidFill>
            </a:endParaRPr>
          </a:p>
        </p:txBody>
      </p:sp>
      <p:grpSp>
        <p:nvGrpSpPr>
          <p:cNvPr id="50" name="Gruppieren 49"/>
          <p:cNvGrpSpPr/>
          <p:nvPr/>
        </p:nvGrpSpPr>
        <p:grpSpPr>
          <a:xfrm>
            <a:off x="1041400" y="1116746"/>
            <a:ext cx="1079500" cy="4788983"/>
            <a:chOff x="1092200" y="1125538"/>
            <a:chExt cx="1079500" cy="4788983"/>
          </a:xfrm>
        </p:grpSpPr>
        <p:sp>
          <p:nvSpPr>
            <p:cNvPr id="2" name="Rechteck 1"/>
            <p:cNvSpPr/>
            <p:nvPr/>
          </p:nvSpPr>
          <p:spPr>
            <a:xfrm>
              <a:off x="1092200" y="1125538"/>
              <a:ext cx="1079500" cy="2145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1"/>
                  </a:solidFill>
                  <a:cs typeface="Arial" panose="020B0604020202020204" pitchFamily="34" charset="0"/>
                </a:rPr>
                <a:t> </a:t>
              </a:r>
            </a:p>
            <a:p>
              <a:pPr algn="ctr"/>
              <a:r>
                <a:rPr lang="fr-CH" sz="1200" b="1">
                  <a:solidFill>
                    <a:schemeClr val="tx1"/>
                  </a:solidFill>
                  <a:cs typeface="Arial" panose="020B0604020202020204" pitchFamily="34" charset="0"/>
                </a:rPr>
                <a:t>Crédits COVID-19</a:t>
              </a:r>
            </a:p>
          </p:txBody>
        </p:sp>
        <p:sp>
          <p:nvSpPr>
            <p:cNvPr id="51" name="Rechteck 50"/>
            <p:cNvSpPr/>
            <p:nvPr/>
          </p:nvSpPr>
          <p:spPr>
            <a:xfrm>
              <a:off x="1092200" y="3769321"/>
              <a:ext cx="1079500" cy="2145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1"/>
                  </a:solidFill>
                  <a:cs typeface="Arial" panose="020B0604020202020204" pitchFamily="34" charset="0"/>
                </a:rPr>
                <a:t> </a:t>
              </a:r>
            </a:p>
            <a:p>
              <a:pPr algn="ctr"/>
              <a:r>
                <a:rPr lang="fr-CH" sz="1200" b="1">
                  <a:solidFill>
                    <a:schemeClr val="tx1"/>
                  </a:solidFill>
                  <a:cs typeface="Arial" panose="020B0604020202020204" pitchFamily="34" charset="0"/>
                </a:rPr>
                <a:t>Cautionnements en faveur des start-up</a:t>
              </a:r>
            </a:p>
          </p:txBody>
        </p:sp>
      </p:grpSp>
      <p:grpSp>
        <p:nvGrpSpPr>
          <p:cNvPr id="94" name="Gruppieren 93"/>
          <p:cNvGrpSpPr/>
          <p:nvPr/>
        </p:nvGrpSpPr>
        <p:grpSpPr>
          <a:xfrm>
            <a:off x="2107859" y="1037496"/>
            <a:ext cx="9865157" cy="2848769"/>
            <a:chOff x="2107859" y="1037496"/>
            <a:chExt cx="9865157" cy="2848769"/>
          </a:xfrm>
        </p:grpSpPr>
        <p:grpSp>
          <p:nvGrpSpPr>
            <p:cNvPr id="49" name="Gruppieren 48"/>
            <p:cNvGrpSpPr/>
            <p:nvPr/>
          </p:nvGrpSpPr>
          <p:grpSpPr>
            <a:xfrm>
              <a:off x="2493599" y="3508134"/>
              <a:ext cx="9182588" cy="378131"/>
              <a:chOff x="1605574" y="3270738"/>
              <a:chExt cx="9182588" cy="378131"/>
            </a:xfrm>
          </p:grpSpPr>
          <p:cxnSp>
            <p:nvCxnSpPr>
              <p:cNvPr id="5" name="Gerade Verbindung mit Pfeil 4"/>
              <p:cNvCxnSpPr/>
              <p:nvPr/>
            </p:nvCxnSpPr>
            <p:spPr>
              <a:xfrm>
                <a:off x="1605574" y="3270738"/>
                <a:ext cx="918258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8" name="Textfeld 47"/>
              <p:cNvSpPr txBox="1"/>
              <p:nvPr/>
            </p:nvSpPr>
            <p:spPr>
              <a:xfrm>
                <a:off x="10471639" y="3279537"/>
                <a:ext cx="261610" cy="369332"/>
              </a:xfrm>
              <a:prstGeom prst="rect">
                <a:avLst/>
              </a:prstGeom>
              <a:noFill/>
            </p:spPr>
            <p:txBody>
              <a:bodyPr wrap="none" rtlCol="0">
                <a:spAutoFit/>
              </a:bodyPr>
              <a:lstStyle/>
              <a:p>
                <a:r>
                  <a:rPr lang="fr-CH"/>
                  <a:t>t</a:t>
                </a:r>
              </a:p>
            </p:txBody>
          </p:sp>
        </p:grpSp>
        <p:grpSp>
          <p:nvGrpSpPr>
            <p:cNvPr id="93" name="Gruppieren 92"/>
            <p:cNvGrpSpPr/>
            <p:nvPr/>
          </p:nvGrpSpPr>
          <p:grpSpPr>
            <a:xfrm>
              <a:off x="2107859" y="1037496"/>
              <a:ext cx="9865157" cy="2453054"/>
              <a:chOff x="2107859" y="1134208"/>
              <a:chExt cx="9865157" cy="2453054"/>
            </a:xfrm>
          </p:grpSpPr>
          <p:cxnSp>
            <p:nvCxnSpPr>
              <p:cNvPr id="90" name="Gerade Verbindung mit Pfeil 89"/>
              <p:cNvCxnSpPr/>
              <p:nvPr/>
            </p:nvCxnSpPr>
            <p:spPr>
              <a:xfrm>
                <a:off x="4263784" y="2705625"/>
                <a:ext cx="0" cy="8816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Gerade Verbindung mit Pfeil 53"/>
              <p:cNvCxnSpPr/>
              <p:nvPr/>
            </p:nvCxnSpPr>
            <p:spPr>
              <a:xfrm>
                <a:off x="2493599" y="1409833"/>
                <a:ext cx="0" cy="2177429"/>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Textfeld 54"/>
              <p:cNvSpPr txBox="1"/>
              <p:nvPr/>
            </p:nvSpPr>
            <p:spPr>
              <a:xfrm>
                <a:off x="2107859" y="1134208"/>
                <a:ext cx="8588441" cy="323165"/>
              </a:xfrm>
              <a:prstGeom prst="rect">
                <a:avLst/>
              </a:prstGeom>
              <a:noFill/>
            </p:spPr>
            <p:txBody>
              <a:bodyPr wrap="none" rtlCol="0">
                <a:spAutoFit/>
              </a:bodyPr>
              <a:lstStyle/>
              <a:p>
                <a:r>
                  <a:rPr lang="fr-CH" sz="1500"/>
                  <a:t>16 mars : le Conseil fédéral qualifie la situation de « situation extraordinaire » et renforce les mesures                               </a:t>
                </a:r>
              </a:p>
            </p:txBody>
          </p:sp>
          <p:sp>
            <p:nvSpPr>
              <p:cNvPr id="73" name="Textfeld 72"/>
              <p:cNvSpPr txBox="1"/>
              <p:nvPr/>
            </p:nvSpPr>
            <p:spPr>
              <a:xfrm>
                <a:off x="2550244" y="1472751"/>
                <a:ext cx="9422772" cy="323165"/>
              </a:xfrm>
              <a:prstGeom prst="rect">
                <a:avLst/>
              </a:prstGeom>
              <a:noFill/>
            </p:spPr>
            <p:txBody>
              <a:bodyPr wrap="square" rtlCol="0">
                <a:spAutoFit/>
              </a:bodyPr>
              <a:lstStyle/>
              <a:p>
                <a:pPr>
                  <a:defRPr/>
                </a:pPr>
                <a:r>
                  <a:rPr lang="fr-CH" sz="1500" dirty="0"/>
                  <a:t>20 mars : annonce d’un train de mesures pour atténuer les conséquences économiques : 20 milliards de CHF de crédits COVID-19</a:t>
                </a:r>
              </a:p>
            </p:txBody>
          </p:sp>
          <p:cxnSp>
            <p:nvCxnSpPr>
              <p:cNvPr id="74" name="Gerade Verbindung mit Pfeil 73"/>
              <p:cNvCxnSpPr>
                <a:cxnSpLocks/>
              </p:cNvCxnSpPr>
              <p:nvPr/>
            </p:nvCxnSpPr>
            <p:spPr>
              <a:xfrm>
                <a:off x="2936145" y="1925512"/>
                <a:ext cx="0" cy="166175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feld 77"/>
              <p:cNvSpPr txBox="1"/>
              <p:nvPr/>
            </p:nvSpPr>
            <p:spPr>
              <a:xfrm>
                <a:off x="3190167" y="1805564"/>
                <a:ext cx="5108450" cy="323165"/>
              </a:xfrm>
              <a:prstGeom prst="rect">
                <a:avLst/>
              </a:prstGeom>
              <a:noFill/>
            </p:spPr>
            <p:txBody>
              <a:bodyPr wrap="none" rtlCol="0">
                <a:spAutoFit/>
              </a:bodyPr>
              <a:lstStyle/>
              <a:p>
                <a:pPr>
                  <a:defRPr/>
                </a:pPr>
                <a:r>
                  <a:rPr lang="fr-CH" sz="1500"/>
                  <a:t>25 mars : adoption de l’ordonnance sur les cautionnements solidaires liés au COVID-19</a:t>
                </a:r>
              </a:p>
            </p:txBody>
          </p:sp>
          <p:sp>
            <p:nvSpPr>
              <p:cNvPr id="81" name="Textfeld 80"/>
              <p:cNvSpPr txBox="1"/>
              <p:nvPr/>
            </p:nvSpPr>
            <p:spPr>
              <a:xfrm>
                <a:off x="3519363" y="2139077"/>
                <a:ext cx="5965416" cy="323165"/>
              </a:xfrm>
              <a:prstGeom prst="rect">
                <a:avLst/>
              </a:prstGeom>
              <a:noFill/>
            </p:spPr>
            <p:txBody>
              <a:bodyPr wrap="none" rtlCol="0">
                <a:spAutoFit/>
              </a:bodyPr>
              <a:lstStyle/>
              <a:p>
                <a:pPr>
                  <a:defRPr/>
                </a:pPr>
                <a:r>
                  <a:rPr lang="fr-CH" sz="1500"/>
                  <a:t>26 mars : entrée en vigueur de l’ordonnance sur les cautionnements solidaires liés au COVID-19</a:t>
                </a:r>
              </a:p>
            </p:txBody>
          </p:sp>
          <p:sp>
            <p:nvSpPr>
              <p:cNvPr id="82" name="Textfeld 81"/>
              <p:cNvSpPr txBox="1"/>
              <p:nvPr/>
            </p:nvSpPr>
            <p:spPr>
              <a:xfrm>
                <a:off x="3980445" y="2462242"/>
                <a:ext cx="4673780" cy="323165"/>
              </a:xfrm>
              <a:prstGeom prst="rect">
                <a:avLst/>
              </a:prstGeom>
              <a:noFill/>
            </p:spPr>
            <p:txBody>
              <a:bodyPr wrap="none" rtlCol="0">
                <a:spAutoFit/>
              </a:bodyPr>
              <a:lstStyle/>
              <a:p>
                <a:pPr>
                  <a:defRPr/>
                </a:pPr>
                <a:r>
                  <a:rPr lang="fr-CH" sz="1500"/>
                  <a:t>3 avril : augmentation : 40 milliards de CHF de crédits COVID-19 au total</a:t>
                </a:r>
              </a:p>
            </p:txBody>
          </p:sp>
          <p:sp>
            <p:nvSpPr>
              <p:cNvPr id="83" name="Textfeld 82"/>
              <p:cNvSpPr txBox="1"/>
              <p:nvPr/>
            </p:nvSpPr>
            <p:spPr>
              <a:xfrm>
                <a:off x="8420453" y="2761782"/>
                <a:ext cx="2820644" cy="323165"/>
              </a:xfrm>
              <a:prstGeom prst="rect">
                <a:avLst/>
              </a:prstGeom>
              <a:noFill/>
            </p:spPr>
            <p:txBody>
              <a:bodyPr wrap="none" rtlCol="0">
                <a:spAutoFit/>
              </a:bodyPr>
              <a:lstStyle/>
              <a:p>
                <a:pPr>
                  <a:defRPr/>
                </a:pPr>
                <a:r>
                  <a:rPr lang="fr-CH" sz="1500"/>
                  <a:t>31 juillet : fin du dépôt des demandes</a:t>
                </a:r>
              </a:p>
            </p:txBody>
          </p:sp>
          <p:sp>
            <p:nvSpPr>
              <p:cNvPr id="84" name="Text Box 22"/>
              <p:cNvSpPr txBox="1">
                <a:spLocks noChangeArrowheads="1"/>
              </p:cNvSpPr>
              <p:nvPr/>
            </p:nvSpPr>
            <p:spPr bwMode="auto">
              <a:xfrm>
                <a:off x="3900368" y="3150948"/>
                <a:ext cx="4895382" cy="303536"/>
              </a:xfrm>
              <a:prstGeom prst="rect">
                <a:avLst/>
              </a:prstGeom>
              <a:solidFill>
                <a:schemeClr val="bg2"/>
              </a:solidFill>
              <a:ln w="9525" algn="ctr">
                <a:noFill/>
                <a:miter lim="800000"/>
                <a:headEnd/>
                <a:tailEnd/>
              </a:ln>
              <a:effectLst/>
            </p:spPr>
            <p:txBody>
              <a:bodyPr wrap="square" lIns="36000" tIns="36000" rIns="36000" bIns="36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CH" sz="1500">
                    <a:latin typeface="+mn-lt"/>
                    <a:cs typeface="Arial" panose="020B0604020202020204" pitchFamily="34" charset="0"/>
                  </a:rPr>
                  <a:t>Dépôt des demandes                               </a:t>
                </a:r>
              </a:p>
            </p:txBody>
          </p:sp>
          <p:cxnSp>
            <p:nvCxnSpPr>
              <p:cNvPr id="85" name="Gerade Verbindung mit Pfeil 84"/>
              <p:cNvCxnSpPr/>
              <p:nvPr/>
            </p:nvCxnSpPr>
            <p:spPr>
              <a:xfrm>
                <a:off x="3580914" y="2080325"/>
                <a:ext cx="0" cy="150693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Gerade Verbindung mit Pfeil 86"/>
              <p:cNvCxnSpPr/>
              <p:nvPr/>
            </p:nvCxnSpPr>
            <p:spPr>
              <a:xfrm>
                <a:off x="3900368" y="2393080"/>
                <a:ext cx="0" cy="119418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Gerade Verbindung mit Pfeil 91"/>
              <p:cNvCxnSpPr/>
              <p:nvPr/>
            </p:nvCxnSpPr>
            <p:spPr>
              <a:xfrm>
                <a:off x="8795750" y="2990171"/>
                <a:ext cx="0" cy="59709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96" name="Text Box 22"/>
          <p:cNvSpPr txBox="1">
            <a:spLocks noChangeArrowheads="1"/>
          </p:cNvSpPr>
          <p:nvPr/>
        </p:nvSpPr>
        <p:spPr bwMode="auto">
          <a:xfrm>
            <a:off x="5043201" y="3760529"/>
            <a:ext cx="4412035" cy="303536"/>
          </a:xfrm>
          <a:prstGeom prst="rect">
            <a:avLst/>
          </a:prstGeom>
          <a:solidFill>
            <a:schemeClr val="bg2"/>
          </a:solidFill>
          <a:ln w="9525" algn="ctr">
            <a:noFill/>
            <a:miter lim="800000"/>
            <a:headEnd/>
            <a:tailEnd/>
          </a:ln>
          <a:effectLst/>
        </p:spPr>
        <p:txBody>
          <a:bodyPr wrap="square" lIns="36000" tIns="36000" rIns="36000" bIns="36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CH" sz="1500">
                <a:latin typeface="+mn-lt"/>
                <a:cs typeface="Arial" panose="020B0604020202020204" pitchFamily="34" charset="0"/>
              </a:rPr>
              <a:t>Dépôt des demandes                               </a:t>
            </a:r>
          </a:p>
        </p:txBody>
      </p:sp>
      <p:sp>
        <p:nvSpPr>
          <p:cNvPr id="97" name="Textfeld 96"/>
          <p:cNvSpPr txBox="1"/>
          <p:nvPr/>
        </p:nvSpPr>
        <p:spPr>
          <a:xfrm>
            <a:off x="4217057" y="5137429"/>
            <a:ext cx="7142608" cy="553998"/>
          </a:xfrm>
          <a:prstGeom prst="rect">
            <a:avLst/>
          </a:prstGeom>
          <a:noFill/>
        </p:spPr>
        <p:txBody>
          <a:bodyPr wrap="square" rtlCol="0">
            <a:spAutoFit/>
          </a:bodyPr>
          <a:lstStyle/>
          <a:p>
            <a:pPr>
              <a:defRPr/>
            </a:pPr>
            <a:r>
              <a:rPr lang="fr-CH" sz="1500"/>
              <a:t>22 avril : arrêté du Conseil fédéral : cautionnements en faveur des start-up jusqu’à 1 million de CHF avec participation des cantons</a:t>
            </a:r>
          </a:p>
        </p:txBody>
      </p:sp>
      <p:sp>
        <p:nvSpPr>
          <p:cNvPr id="98" name="Textfeld 97"/>
          <p:cNvSpPr txBox="1"/>
          <p:nvPr/>
        </p:nvSpPr>
        <p:spPr>
          <a:xfrm>
            <a:off x="4746873" y="4189838"/>
            <a:ext cx="2760564" cy="323165"/>
          </a:xfrm>
          <a:prstGeom prst="rect">
            <a:avLst/>
          </a:prstGeom>
          <a:noFill/>
        </p:spPr>
        <p:txBody>
          <a:bodyPr wrap="none" rtlCol="0">
            <a:spAutoFit/>
          </a:bodyPr>
          <a:lstStyle/>
          <a:p>
            <a:pPr>
              <a:defRPr/>
            </a:pPr>
            <a:r>
              <a:rPr lang="fr-CH" sz="1500"/>
              <a:t>7 mai : début du dépôt des demandes</a:t>
            </a:r>
          </a:p>
        </p:txBody>
      </p:sp>
      <p:sp>
        <p:nvSpPr>
          <p:cNvPr id="99" name="Textfeld 98"/>
          <p:cNvSpPr txBox="1"/>
          <p:nvPr/>
        </p:nvSpPr>
        <p:spPr>
          <a:xfrm>
            <a:off x="8910511" y="4192769"/>
            <a:ext cx="3116622" cy="323165"/>
          </a:xfrm>
          <a:prstGeom prst="rect">
            <a:avLst/>
          </a:prstGeom>
          <a:noFill/>
        </p:spPr>
        <p:txBody>
          <a:bodyPr wrap="none" rtlCol="0">
            <a:spAutoFit/>
          </a:bodyPr>
          <a:lstStyle/>
          <a:p>
            <a:pPr>
              <a:defRPr/>
            </a:pPr>
            <a:r>
              <a:rPr lang="fr-CH" sz="1500"/>
              <a:t>31 août : fin du dépôt des demandes</a:t>
            </a:r>
          </a:p>
        </p:txBody>
      </p:sp>
      <p:cxnSp>
        <p:nvCxnSpPr>
          <p:cNvPr id="104" name="Gerade Verbindung mit Pfeil 103"/>
          <p:cNvCxnSpPr/>
          <p:nvPr/>
        </p:nvCxnSpPr>
        <p:spPr>
          <a:xfrm>
            <a:off x="5043201" y="3508134"/>
            <a:ext cx="0" cy="75035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6" name="Gerade Verbindung mit Pfeil 105"/>
          <p:cNvCxnSpPr/>
          <p:nvPr/>
        </p:nvCxnSpPr>
        <p:spPr>
          <a:xfrm>
            <a:off x="9455236" y="3508224"/>
            <a:ext cx="0" cy="76794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8" name="Gerade Verbindung mit Pfeil 107"/>
          <p:cNvCxnSpPr/>
          <p:nvPr/>
        </p:nvCxnSpPr>
        <p:spPr>
          <a:xfrm>
            <a:off x="4579401" y="3525809"/>
            <a:ext cx="0" cy="1690625"/>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3279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13</a:t>
            </a:fld>
            <a:endParaRPr lang="de-CH">
              <a:solidFill>
                <a:schemeClr val="tx1"/>
              </a:solidFill>
            </a:endParaRPr>
          </a:p>
        </p:txBody>
      </p:sp>
      <p:sp>
        <p:nvSpPr>
          <p:cNvPr id="9" name="Rectangle 2"/>
          <p:cNvSpPr>
            <a:spLocks noGrp="1" noChangeArrowheads="1"/>
          </p:cNvSpPr>
          <p:nvPr>
            <p:ph type="title"/>
          </p:nvPr>
        </p:nvSpPr>
        <p:spPr>
          <a:xfrm>
            <a:off x="967597" y="409894"/>
            <a:ext cx="9948333" cy="443047"/>
          </a:xfrm>
          <a:noFill/>
        </p:spPr>
        <p:txBody>
          <a:bodyPr>
            <a:noAutofit/>
          </a:bodyPr>
          <a:lstStyle/>
          <a:p>
            <a:r>
              <a:rPr lang="fr-CH" dirty="0"/>
              <a:t>Utilisation</a:t>
            </a:r>
            <a:endParaRPr lang="fr-CH" dirty="0">
              <a:solidFill>
                <a:schemeClr val="tx1"/>
              </a:solidFill>
            </a:endParaRPr>
          </a:p>
        </p:txBody>
      </p:sp>
      <p:sp>
        <p:nvSpPr>
          <p:cNvPr id="10" name="Rectangle 3"/>
          <p:cNvSpPr txBox="1">
            <a:spLocks noChangeArrowheads="1"/>
          </p:cNvSpPr>
          <p:nvPr/>
        </p:nvSpPr>
        <p:spPr>
          <a:xfrm>
            <a:off x="951485" y="1007194"/>
            <a:ext cx="10510413" cy="503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ct val="20000"/>
              </a:spcBef>
              <a:spcAft>
                <a:spcPct val="0"/>
              </a:spcAft>
              <a:buFontTx/>
              <a:buChar char="•"/>
            </a:pPr>
            <a:endParaRPr lang="fr-CH" sz="2200" dirty="0">
              <a:solidFill>
                <a:srgbClr val="000000"/>
              </a:solidFill>
            </a:endParaRPr>
          </a:p>
        </p:txBody>
      </p:sp>
      <p:sp>
        <p:nvSpPr>
          <p:cNvPr id="5" name="Inhaltsplatzhalter 1"/>
          <p:cNvSpPr>
            <a:spLocks noGrp="1"/>
          </p:cNvSpPr>
          <p:nvPr>
            <p:ph sz="quarter" idx="4294967295"/>
          </p:nvPr>
        </p:nvSpPr>
        <p:spPr>
          <a:xfrm>
            <a:off x="970625" y="1061740"/>
            <a:ext cx="10342418" cy="4552251"/>
          </a:xfrm>
          <a:prstGeom prst="rect">
            <a:avLst/>
          </a:prstGeom>
        </p:spPr>
        <p:txBody>
          <a:bodyPr>
            <a:normAutofit fontScale="92500"/>
          </a:bodyPr>
          <a:lstStyle/>
          <a:p>
            <a:pPr marL="342900" lvl="0" indent="-342900">
              <a:lnSpc>
                <a:spcPct val="100000"/>
              </a:lnSpc>
              <a:spcBef>
                <a:spcPct val="20000"/>
              </a:spcBef>
              <a:spcAft>
                <a:spcPct val="0"/>
              </a:spcAft>
              <a:buFontTx/>
              <a:buChar char="•"/>
            </a:pPr>
            <a:r>
              <a:rPr lang="fr-CH" dirty="0"/>
              <a:t>Total des crédits garantis : 17 milliards de CHF (2,4 % du PIB)</a:t>
            </a:r>
          </a:p>
          <a:p>
            <a:pPr marL="342900" lvl="0" indent="-342900">
              <a:lnSpc>
                <a:spcPct val="100000"/>
              </a:lnSpc>
              <a:spcBef>
                <a:spcPct val="20000"/>
              </a:spcBef>
              <a:spcAft>
                <a:spcPct val="0"/>
              </a:spcAft>
              <a:buFontTx/>
              <a:buChar char="•"/>
            </a:pPr>
            <a:r>
              <a:rPr lang="fr-CH" dirty="0">
                <a:solidFill>
                  <a:srgbClr val="000000"/>
                </a:solidFill>
              </a:rPr>
              <a:t>Participation volontaire de 124 banques</a:t>
            </a:r>
          </a:p>
          <a:p>
            <a:pPr marL="342900" lvl="0" indent="-342900">
              <a:lnSpc>
                <a:spcPct val="100000"/>
              </a:lnSpc>
              <a:spcBef>
                <a:spcPct val="20000"/>
              </a:spcBef>
              <a:spcAft>
                <a:spcPct val="0"/>
              </a:spcAft>
              <a:buFontTx/>
              <a:buChar char="•"/>
            </a:pPr>
            <a:r>
              <a:rPr lang="fr-CH" dirty="0"/>
              <a:t>Utilisation des crédits COVID-19 très répandue : plus de 20 % des entreprises en bénéficient</a:t>
            </a:r>
          </a:p>
          <a:p>
            <a:pPr marL="342900" lvl="0" indent="-342900">
              <a:lnSpc>
                <a:spcPct val="100000"/>
              </a:lnSpc>
              <a:spcBef>
                <a:spcPct val="20000"/>
              </a:spcBef>
              <a:spcAft>
                <a:spcPct val="0"/>
              </a:spcAft>
              <a:buFontTx/>
              <a:buChar char="•"/>
            </a:pPr>
            <a:r>
              <a:rPr lang="fr-CH" dirty="0">
                <a:solidFill>
                  <a:srgbClr val="000000"/>
                </a:solidFill>
              </a:rPr>
              <a:t>Majoritairement octroyés aux </a:t>
            </a:r>
            <a:r>
              <a:rPr lang="fr-CH" dirty="0" err="1">
                <a:solidFill>
                  <a:srgbClr val="000000"/>
                </a:solidFill>
              </a:rPr>
              <a:t>micro-entreprises</a:t>
            </a:r>
            <a:r>
              <a:rPr lang="fr-CH" dirty="0">
                <a:solidFill>
                  <a:srgbClr val="000000"/>
                </a:solidFill>
              </a:rPr>
              <a:t> (&lt; 10 ETP ; 83 % du total des crédits) et aux petites entreprises (10 à 49 ETP ; 14 % du total des crédits)</a:t>
            </a:r>
            <a:endParaRPr lang="en-US" dirty="0">
              <a:solidFill>
                <a:srgbClr val="000000"/>
              </a:solidFill>
            </a:endParaRPr>
          </a:p>
          <a:p>
            <a:pPr marL="342900" lvl="0" indent="-342900">
              <a:lnSpc>
                <a:spcPct val="100000"/>
              </a:lnSpc>
              <a:spcBef>
                <a:spcPct val="20000"/>
              </a:spcBef>
              <a:spcAft>
                <a:spcPct val="0"/>
              </a:spcAft>
              <a:buFontTx/>
              <a:buChar char="•"/>
            </a:pPr>
            <a:r>
              <a:rPr lang="fr-CH" dirty="0">
                <a:solidFill>
                  <a:srgbClr val="000000"/>
                </a:solidFill>
              </a:rPr>
              <a:t>Plus une entreprise a été touchée par le confinement, plus elle aura tendance à participer au programme</a:t>
            </a:r>
          </a:p>
          <a:p>
            <a:pPr marL="342900" lvl="0" indent="-342900">
              <a:lnSpc>
                <a:spcPct val="100000"/>
              </a:lnSpc>
              <a:spcBef>
                <a:spcPct val="20000"/>
              </a:spcBef>
              <a:spcAft>
                <a:spcPct val="0"/>
              </a:spcAft>
              <a:buFontTx/>
              <a:buChar char="•"/>
            </a:pPr>
            <a:r>
              <a:rPr lang="fr-CH" dirty="0"/>
              <a:t>Plus les liquidités d’une entreprise étaient faibles avant la pandémie, plus celle-ci aura tendance à participer au programme</a:t>
            </a:r>
          </a:p>
          <a:p>
            <a:pPr marL="342900" lvl="0" indent="-342900">
              <a:lnSpc>
                <a:spcPct val="100000"/>
              </a:lnSpc>
              <a:spcBef>
                <a:spcPct val="20000"/>
              </a:spcBef>
              <a:spcAft>
                <a:spcPct val="0"/>
              </a:spcAft>
              <a:buFontTx/>
              <a:buChar char="•"/>
            </a:pPr>
            <a:r>
              <a:rPr lang="fr-CH" dirty="0"/>
              <a:t>Les start-up ont aussi pu participer, alors qu’elles auraient difficilement eu accès à ces financements dans d’autres circonstances</a:t>
            </a:r>
          </a:p>
        </p:txBody>
      </p:sp>
    </p:spTree>
    <p:extLst>
      <p:ext uri="{BB962C8B-B14F-4D97-AF65-F5344CB8AC3E}">
        <p14:creationId xmlns:p14="http://schemas.microsoft.com/office/powerpoint/2010/main" val="309393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3324" y="402992"/>
            <a:ext cx="10865133" cy="1275821"/>
          </a:xfrm>
        </p:spPr>
        <p:txBody>
          <a:bodyPr>
            <a:normAutofit/>
          </a:bodyPr>
          <a:lstStyle/>
          <a:p>
            <a:r>
              <a:rPr lang="fr-CH" dirty="0"/>
              <a:t>Les trois phases du système de cautionnement des crédits COVID-19</a:t>
            </a:r>
          </a:p>
        </p:txBody>
      </p:sp>
      <p:sp>
        <p:nvSpPr>
          <p:cNvPr id="4" name="Foliennummernplatzhalter 3"/>
          <p:cNvSpPr>
            <a:spLocks noGrp="1"/>
          </p:cNvSpPr>
          <p:nvPr>
            <p:ph type="sldNum" sz="quarter" idx="4"/>
          </p:nvPr>
        </p:nvSpPr>
        <p:spPr/>
        <p:txBody>
          <a:bodyPr/>
          <a:lstStyle/>
          <a:p>
            <a:fld id="{523CCD09-6E0E-40C1-ABD6-367D2F0B8C77}" type="slidenum">
              <a:rPr lang="de-CH" smtClean="0"/>
              <a:pPr/>
              <a:t>14</a:t>
            </a:fld>
            <a:endParaRPr lang="de-CH"/>
          </a:p>
        </p:txBody>
      </p:sp>
      <p:grpSp>
        <p:nvGrpSpPr>
          <p:cNvPr id="16" name="Gruppieren 15"/>
          <p:cNvGrpSpPr/>
          <p:nvPr/>
        </p:nvGrpSpPr>
        <p:grpSpPr>
          <a:xfrm>
            <a:off x="1050263" y="3185701"/>
            <a:ext cx="10668923" cy="925034"/>
            <a:chOff x="965199" y="4163896"/>
            <a:chExt cx="10668923" cy="925034"/>
          </a:xfrm>
        </p:grpSpPr>
        <p:sp>
          <p:nvSpPr>
            <p:cNvPr id="6" name="ZoneTexte 5">
              <a:extLst>
                <a:ext uri="{FF2B5EF4-FFF2-40B4-BE49-F238E27FC236}">
                  <a16:creationId xmlns:a16="http://schemas.microsoft.com/office/drawing/2014/main" id="{D7B4896B-7373-4741-80CD-28B0F143A85D}"/>
                </a:ext>
              </a:extLst>
            </p:cNvPr>
            <p:cNvSpPr txBox="1"/>
            <p:nvPr/>
          </p:nvSpPr>
          <p:spPr>
            <a:xfrm>
              <a:off x="965199" y="4165600"/>
              <a:ext cx="1950279" cy="923330"/>
            </a:xfrm>
            <a:prstGeom prst="rect">
              <a:avLst/>
            </a:prstGeom>
            <a:noFill/>
            <a:ln w="19050">
              <a:solidFill>
                <a:schemeClr val="tx1"/>
              </a:solidFill>
            </a:ln>
          </p:spPr>
          <p:txBody>
            <a:bodyPr wrap="square" rtlCol="0">
              <a:spAutoFit/>
            </a:bodyPr>
            <a:lstStyle/>
            <a:p>
              <a:r>
                <a:rPr lang="fr-FR" b="1" dirty="0"/>
                <a:t>Phase 1</a:t>
              </a:r>
            </a:p>
            <a:p>
              <a:r>
                <a:rPr lang="fr-FR" dirty="0"/>
                <a:t>Demande et octroi du crédit</a:t>
              </a:r>
              <a:endParaRPr lang="fr-CH" dirty="0"/>
            </a:p>
          </p:txBody>
        </p:sp>
        <p:sp>
          <p:nvSpPr>
            <p:cNvPr id="7" name="ZoneTexte 6">
              <a:extLst>
                <a:ext uri="{FF2B5EF4-FFF2-40B4-BE49-F238E27FC236}">
                  <a16:creationId xmlns:a16="http://schemas.microsoft.com/office/drawing/2014/main" id="{4F8E3E28-D4C0-4351-A6DD-968B2998F301}"/>
                </a:ext>
              </a:extLst>
            </p:cNvPr>
            <p:cNvSpPr txBox="1"/>
            <p:nvPr/>
          </p:nvSpPr>
          <p:spPr>
            <a:xfrm>
              <a:off x="3498574" y="4165600"/>
              <a:ext cx="4465983" cy="923330"/>
            </a:xfrm>
            <a:prstGeom prst="rect">
              <a:avLst/>
            </a:prstGeom>
            <a:noFill/>
            <a:ln w="19050">
              <a:solidFill>
                <a:schemeClr val="tx1"/>
              </a:solidFill>
            </a:ln>
          </p:spPr>
          <p:txBody>
            <a:bodyPr wrap="square" rtlCol="0">
              <a:spAutoFit/>
            </a:bodyPr>
            <a:lstStyle/>
            <a:p>
              <a:r>
                <a:rPr lang="fr-FR" b="1" dirty="0"/>
                <a:t>Phase 2</a:t>
              </a:r>
            </a:p>
            <a:p>
              <a:r>
                <a:rPr lang="fr-FR" dirty="0"/>
                <a:t>Situation après octroi du crédit, mais avant sollicitation du cautionnement par la banque</a:t>
              </a:r>
              <a:endParaRPr lang="fr-CH" dirty="0"/>
            </a:p>
          </p:txBody>
        </p:sp>
        <p:sp>
          <p:nvSpPr>
            <p:cNvPr id="8" name="ZoneTexte 7">
              <a:extLst>
                <a:ext uri="{FF2B5EF4-FFF2-40B4-BE49-F238E27FC236}">
                  <a16:creationId xmlns:a16="http://schemas.microsoft.com/office/drawing/2014/main" id="{F60D6FC7-2F12-4E74-BDE0-41D08869A6C3}"/>
                </a:ext>
              </a:extLst>
            </p:cNvPr>
            <p:cNvSpPr txBox="1"/>
            <p:nvPr/>
          </p:nvSpPr>
          <p:spPr>
            <a:xfrm>
              <a:off x="8546365" y="4163896"/>
              <a:ext cx="3087757" cy="923330"/>
            </a:xfrm>
            <a:prstGeom prst="rect">
              <a:avLst/>
            </a:prstGeom>
            <a:noFill/>
            <a:ln w="19050">
              <a:solidFill>
                <a:schemeClr val="tx1"/>
              </a:solidFill>
            </a:ln>
          </p:spPr>
          <p:txBody>
            <a:bodyPr wrap="square" rtlCol="0">
              <a:spAutoFit/>
            </a:bodyPr>
            <a:lstStyle/>
            <a:p>
              <a:r>
                <a:rPr lang="fr-FR" b="1" dirty="0"/>
                <a:t>Phase 3</a:t>
              </a:r>
            </a:p>
            <a:p>
              <a:r>
                <a:rPr lang="fr-FR" dirty="0"/>
                <a:t>Situation après sollicitation du cautionnement par la banque</a:t>
              </a:r>
              <a:endParaRPr lang="fr-CH" dirty="0"/>
            </a:p>
          </p:txBody>
        </p:sp>
        <p:cxnSp>
          <p:nvCxnSpPr>
            <p:cNvPr id="13" name="Gerade Verbindung mit Pfeil 12"/>
            <p:cNvCxnSpPr>
              <a:stCxn id="6" idx="3"/>
              <a:endCxn id="7" idx="1"/>
            </p:cNvCxnSpPr>
            <p:nvPr/>
          </p:nvCxnSpPr>
          <p:spPr>
            <a:xfrm>
              <a:off x="2915478" y="4627265"/>
              <a:ext cx="58309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7957378" y="4614565"/>
              <a:ext cx="58309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931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5200" y="83567"/>
            <a:ext cx="10515600" cy="1275821"/>
          </a:xfrm>
        </p:spPr>
        <p:txBody>
          <a:bodyPr/>
          <a:lstStyle/>
          <a:p>
            <a:r>
              <a:rPr lang="fr-CH" dirty="0"/>
              <a:t>Parties prenantes aux cautionnements solidaires liés au COVID-19 et aux crédits COVID-19</a:t>
            </a:r>
          </a:p>
        </p:txBody>
      </p:sp>
      <p:sp>
        <p:nvSpPr>
          <p:cNvPr id="4" name="Foliennummernplatzhalter 3"/>
          <p:cNvSpPr>
            <a:spLocks noGrp="1"/>
          </p:cNvSpPr>
          <p:nvPr>
            <p:ph type="sldNum" sz="quarter" idx="4"/>
          </p:nvPr>
        </p:nvSpPr>
        <p:spPr/>
        <p:txBody>
          <a:bodyPr/>
          <a:lstStyle/>
          <a:p>
            <a:fld id="{523CCD09-6E0E-40C1-ABD6-367D2F0B8C77}" type="slidenum">
              <a:rPr lang="de-CH" smtClean="0"/>
              <a:pPr/>
              <a:t>15</a:t>
            </a:fld>
            <a:endParaRPr lang="de-CH"/>
          </a:p>
        </p:txBody>
      </p:sp>
      <p:pic>
        <p:nvPicPr>
          <p:cNvPr id="5" name="Inhaltsplatzhalt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76300" y="989277"/>
            <a:ext cx="9160510" cy="5003587"/>
          </a:xfrm>
          <a:prstGeom prst="rect">
            <a:avLst/>
          </a:prstGeom>
          <a:ln w="19050">
            <a:noFill/>
          </a:ln>
        </p:spPr>
      </p:pic>
      <p:sp>
        <p:nvSpPr>
          <p:cNvPr id="6" name="Rechteck 5"/>
          <p:cNvSpPr/>
          <p:nvPr/>
        </p:nvSpPr>
        <p:spPr>
          <a:xfrm>
            <a:off x="4983480" y="1234440"/>
            <a:ext cx="3977640" cy="456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5">
            <a:extLst>
              <a:ext uri="{FF2B5EF4-FFF2-40B4-BE49-F238E27FC236}">
                <a16:creationId xmlns:a16="http://schemas.microsoft.com/office/drawing/2014/main" id="{02825D94-B0D5-45A6-AE8B-AAF77AA8D2E6}"/>
              </a:ext>
            </a:extLst>
          </p:cNvPr>
          <p:cNvSpPr/>
          <p:nvPr/>
        </p:nvSpPr>
        <p:spPr>
          <a:xfrm>
            <a:off x="4983480" y="1234440"/>
            <a:ext cx="3977640" cy="456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p>
        </p:txBody>
      </p:sp>
      <p:sp>
        <p:nvSpPr>
          <p:cNvPr id="8" name="ZoneTexte 7">
            <a:extLst>
              <a:ext uri="{FF2B5EF4-FFF2-40B4-BE49-F238E27FC236}">
                <a16:creationId xmlns:a16="http://schemas.microsoft.com/office/drawing/2014/main" id="{2A7F9EF0-EE51-4772-A512-832E74BB0467}"/>
              </a:ext>
            </a:extLst>
          </p:cNvPr>
          <p:cNvSpPr txBox="1"/>
          <p:nvPr/>
        </p:nvSpPr>
        <p:spPr>
          <a:xfrm>
            <a:off x="1771760" y="1179170"/>
            <a:ext cx="931683" cy="276999"/>
          </a:xfrm>
          <a:prstGeom prst="rect">
            <a:avLst/>
          </a:prstGeom>
          <a:solidFill>
            <a:schemeClr val="bg1"/>
          </a:solidFill>
          <a:ln>
            <a:noFill/>
          </a:ln>
        </p:spPr>
        <p:txBody>
          <a:bodyPr wrap="square" rtlCol="0">
            <a:spAutoFit/>
          </a:bodyPr>
          <a:lstStyle/>
          <a:p>
            <a:r>
              <a:rPr lang="fr-FR" sz="1200" dirty="0"/>
              <a:t>BNS</a:t>
            </a:r>
            <a:endParaRPr lang="fr-CH" sz="1200" dirty="0"/>
          </a:p>
        </p:txBody>
      </p:sp>
      <p:sp>
        <p:nvSpPr>
          <p:cNvPr id="9" name="ZoneTexte 8">
            <a:extLst>
              <a:ext uri="{FF2B5EF4-FFF2-40B4-BE49-F238E27FC236}">
                <a16:creationId xmlns:a16="http://schemas.microsoft.com/office/drawing/2014/main" id="{A550C7FD-105B-4421-8DA2-7B3008B5A32C}"/>
              </a:ext>
            </a:extLst>
          </p:cNvPr>
          <p:cNvSpPr txBox="1"/>
          <p:nvPr/>
        </p:nvSpPr>
        <p:spPr>
          <a:xfrm>
            <a:off x="1436147" y="1757175"/>
            <a:ext cx="2584174" cy="276999"/>
          </a:xfrm>
          <a:prstGeom prst="rect">
            <a:avLst/>
          </a:prstGeom>
          <a:solidFill>
            <a:schemeClr val="bg1"/>
          </a:solidFill>
        </p:spPr>
        <p:txBody>
          <a:bodyPr wrap="square" rtlCol="0">
            <a:spAutoFit/>
          </a:bodyPr>
          <a:lstStyle/>
          <a:p>
            <a:r>
              <a:rPr lang="fr-FR" sz="1200" dirty="0"/>
              <a:t>Refinancement</a:t>
            </a:r>
            <a:endParaRPr lang="fr-CH" sz="1200" dirty="0"/>
          </a:p>
        </p:txBody>
      </p:sp>
      <p:sp>
        <p:nvSpPr>
          <p:cNvPr id="10" name="ZoneTexte 9">
            <a:extLst>
              <a:ext uri="{FF2B5EF4-FFF2-40B4-BE49-F238E27FC236}">
                <a16:creationId xmlns:a16="http://schemas.microsoft.com/office/drawing/2014/main" id="{688B8C1C-45DA-465F-91A8-F14858EC4A4F}"/>
              </a:ext>
            </a:extLst>
          </p:cNvPr>
          <p:cNvSpPr txBox="1"/>
          <p:nvPr/>
        </p:nvSpPr>
        <p:spPr>
          <a:xfrm>
            <a:off x="1172817" y="2250276"/>
            <a:ext cx="1696278" cy="461665"/>
          </a:xfrm>
          <a:prstGeom prst="rect">
            <a:avLst/>
          </a:prstGeom>
          <a:solidFill>
            <a:schemeClr val="bg1"/>
          </a:solidFill>
        </p:spPr>
        <p:txBody>
          <a:bodyPr wrap="square" rtlCol="0">
            <a:spAutoFit/>
          </a:bodyPr>
          <a:lstStyle/>
          <a:p>
            <a:r>
              <a:rPr lang="fr-FR" sz="1200" dirty="0"/>
              <a:t>Banques commerciales</a:t>
            </a:r>
          </a:p>
          <a:p>
            <a:r>
              <a:rPr lang="fr-FR" sz="1200" dirty="0"/>
              <a:t>PostFinance SA</a:t>
            </a:r>
            <a:endParaRPr lang="fr-CH" sz="1200" dirty="0"/>
          </a:p>
        </p:txBody>
      </p:sp>
      <p:sp>
        <p:nvSpPr>
          <p:cNvPr id="11" name="ZoneTexte 10">
            <a:extLst>
              <a:ext uri="{FF2B5EF4-FFF2-40B4-BE49-F238E27FC236}">
                <a16:creationId xmlns:a16="http://schemas.microsoft.com/office/drawing/2014/main" id="{EE623C81-12E9-4ACF-BD03-0266B141A850}"/>
              </a:ext>
            </a:extLst>
          </p:cNvPr>
          <p:cNvSpPr txBox="1"/>
          <p:nvPr/>
        </p:nvSpPr>
        <p:spPr>
          <a:xfrm>
            <a:off x="4505738" y="2372139"/>
            <a:ext cx="1510748" cy="276999"/>
          </a:xfrm>
          <a:prstGeom prst="rect">
            <a:avLst/>
          </a:prstGeom>
          <a:solidFill>
            <a:schemeClr val="bg1"/>
          </a:solidFill>
        </p:spPr>
        <p:txBody>
          <a:bodyPr wrap="square" rtlCol="0">
            <a:spAutoFit/>
          </a:bodyPr>
          <a:lstStyle/>
          <a:p>
            <a:r>
              <a:rPr lang="fr-FR" sz="1200" dirty="0"/>
              <a:t>Convention de crédit</a:t>
            </a:r>
            <a:endParaRPr lang="fr-CH" sz="1200" dirty="0"/>
          </a:p>
        </p:txBody>
      </p:sp>
      <p:sp>
        <p:nvSpPr>
          <p:cNvPr id="12" name="ZoneTexte 11">
            <a:extLst>
              <a:ext uri="{FF2B5EF4-FFF2-40B4-BE49-F238E27FC236}">
                <a16:creationId xmlns:a16="http://schemas.microsoft.com/office/drawing/2014/main" id="{034164DF-B112-46FA-B556-4880A91DE1B3}"/>
              </a:ext>
            </a:extLst>
          </p:cNvPr>
          <p:cNvSpPr txBox="1"/>
          <p:nvPr/>
        </p:nvSpPr>
        <p:spPr>
          <a:xfrm>
            <a:off x="7991061" y="2330239"/>
            <a:ext cx="1626159" cy="276999"/>
          </a:xfrm>
          <a:prstGeom prst="rect">
            <a:avLst/>
          </a:prstGeom>
          <a:solidFill>
            <a:schemeClr val="bg1"/>
          </a:solidFill>
        </p:spPr>
        <p:txBody>
          <a:bodyPr wrap="square" rtlCol="0">
            <a:spAutoFit/>
          </a:bodyPr>
          <a:lstStyle/>
          <a:p>
            <a:r>
              <a:rPr lang="fr-FR" sz="1200" dirty="0"/>
              <a:t>Preneur de crédit</a:t>
            </a:r>
            <a:endParaRPr lang="fr-CH" sz="1200" dirty="0"/>
          </a:p>
        </p:txBody>
      </p:sp>
      <p:sp>
        <p:nvSpPr>
          <p:cNvPr id="14" name="ZoneTexte 13">
            <a:extLst>
              <a:ext uri="{FF2B5EF4-FFF2-40B4-BE49-F238E27FC236}">
                <a16:creationId xmlns:a16="http://schemas.microsoft.com/office/drawing/2014/main" id="{23B74034-D372-4CC0-91D6-EBBA97449F2E}"/>
              </a:ext>
            </a:extLst>
          </p:cNvPr>
          <p:cNvSpPr txBox="1"/>
          <p:nvPr/>
        </p:nvSpPr>
        <p:spPr>
          <a:xfrm>
            <a:off x="961364" y="3285050"/>
            <a:ext cx="1974574" cy="276999"/>
          </a:xfrm>
          <a:prstGeom prst="rect">
            <a:avLst/>
          </a:prstGeom>
          <a:solidFill>
            <a:schemeClr val="bg1"/>
          </a:solidFill>
        </p:spPr>
        <p:txBody>
          <a:bodyPr wrap="square" rtlCol="0">
            <a:spAutoFit/>
          </a:bodyPr>
          <a:lstStyle/>
          <a:p>
            <a:r>
              <a:rPr lang="fr-CH" sz="1200" dirty="0"/>
              <a:t>Contrat de cautionnement</a:t>
            </a:r>
          </a:p>
        </p:txBody>
      </p:sp>
      <p:sp>
        <p:nvSpPr>
          <p:cNvPr id="15" name="ZoneTexte 14">
            <a:extLst>
              <a:ext uri="{FF2B5EF4-FFF2-40B4-BE49-F238E27FC236}">
                <a16:creationId xmlns:a16="http://schemas.microsoft.com/office/drawing/2014/main" id="{D04FB406-0C78-44C2-BCF2-49A3D39559ED}"/>
              </a:ext>
            </a:extLst>
          </p:cNvPr>
          <p:cNvSpPr txBox="1"/>
          <p:nvPr/>
        </p:nvSpPr>
        <p:spPr>
          <a:xfrm>
            <a:off x="3729824" y="3233476"/>
            <a:ext cx="2507311" cy="276999"/>
          </a:xfrm>
          <a:prstGeom prst="rect">
            <a:avLst/>
          </a:prstGeom>
          <a:solidFill>
            <a:schemeClr val="bg1"/>
          </a:solidFill>
        </p:spPr>
        <p:txBody>
          <a:bodyPr wrap="square" rtlCol="0">
            <a:spAutoFit/>
          </a:bodyPr>
          <a:lstStyle/>
          <a:p>
            <a:r>
              <a:rPr lang="fr-FR" sz="1200" dirty="0"/>
              <a:t>4 organisations de cautionnement</a:t>
            </a:r>
            <a:endParaRPr lang="fr-CH" sz="1200" dirty="0"/>
          </a:p>
        </p:txBody>
      </p:sp>
      <p:sp>
        <p:nvSpPr>
          <p:cNvPr id="16" name="ZoneTexte 15">
            <a:extLst>
              <a:ext uri="{FF2B5EF4-FFF2-40B4-BE49-F238E27FC236}">
                <a16:creationId xmlns:a16="http://schemas.microsoft.com/office/drawing/2014/main" id="{6C12B10E-7F4C-4722-B96D-D4858D921B43}"/>
              </a:ext>
            </a:extLst>
          </p:cNvPr>
          <p:cNvSpPr txBox="1"/>
          <p:nvPr/>
        </p:nvSpPr>
        <p:spPr>
          <a:xfrm>
            <a:off x="4020321" y="3738519"/>
            <a:ext cx="1996165" cy="646331"/>
          </a:xfrm>
          <a:prstGeom prst="rect">
            <a:avLst/>
          </a:prstGeom>
          <a:solidFill>
            <a:schemeClr val="bg1"/>
          </a:solidFill>
          <a:ln>
            <a:noFill/>
          </a:ln>
        </p:spPr>
        <p:txBody>
          <a:bodyPr wrap="square" rtlCol="0">
            <a:spAutoFit/>
          </a:bodyPr>
          <a:lstStyle/>
          <a:p>
            <a:r>
              <a:rPr lang="fr-FR" sz="1200" dirty="0"/>
              <a:t>Couverture des pertes (85/100 %)</a:t>
            </a:r>
          </a:p>
          <a:p>
            <a:r>
              <a:rPr lang="fr-FR" sz="1200" dirty="0"/>
              <a:t>Aides financières</a:t>
            </a:r>
            <a:endParaRPr lang="fr-CH" sz="1200" dirty="0"/>
          </a:p>
        </p:txBody>
      </p:sp>
      <p:sp>
        <p:nvSpPr>
          <p:cNvPr id="17" name="ZoneTexte 16">
            <a:extLst>
              <a:ext uri="{FF2B5EF4-FFF2-40B4-BE49-F238E27FC236}">
                <a16:creationId xmlns:a16="http://schemas.microsoft.com/office/drawing/2014/main" id="{FA993D16-906A-469E-ABC5-059FF52AEB0C}"/>
              </a:ext>
            </a:extLst>
          </p:cNvPr>
          <p:cNvSpPr txBox="1"/>
          <p:nvPr/>
        </p:nvSpPr>
        <p:spPr>
          <a:xfrm>
            <a:off x="3729824" y="4631730"/>
            <a:ext cx="775913" cy="461665"/>
          </a:xfrm>
          <a:prstGeom prst="rect">
            <a:avLst/>
          </a:prstGeom>
          <a:solidFill>
            <a:schemeClr val="bg1"/>
          </a:solidFill>
        </p:spPr>
        <p:txBody>
          <a:bodyPr wrap="square" rtlCol="0">
            <a:spAutoFit/>
          </a:bodyPr>
          <a:lstStyle/>
          <a:p>
            <a:r>
              <a:rPr lang="fr-FR" sz="1200" dirty="0"/>
              <a:t>AFF / (SFI) </a:t>
            </a:r>
            <a:endParaRPr lang="fr-CH" sz="1200" dirty="0"/>
          </a:p>
        </p:txBody>
      </p:sp>
      <p:sp>
        <p:nvSpPr>
          <p:cNvPr id="18" name="ZoneTexte 17">
            <a:extLst>
              <a:ext uri="{FF2B5EF4-FFF2-40B4-BE49-F238E27FC236}">
                <a16:creationId xmlns:a16="http://schemas.microsoft.com/office/drawing/2014/main" id="{EF7E05CD-A927-4DDD-A513-09EE697FD6FE}"/>
              </a:ext>
            </a:extLst>
          </p:cNvPr>
          <p:cNvSpPr txBox="1"/>
          <p:nvPr/>
        </p:nvSpPr>
        <p:spPr>
          <a:xfrm>
            <a:off x="4662468" y="4612894"/>
            <a:ext cx="600650" cy="646331"/>
          </a:xfrm>
          <a:prstGeom prst="rect">
            <a:avLst/>
          </a:prstGeom>
          <a:solidFill>
            <a:schemeClr val="bg1"/>
          </a:solidFill>
          <a:ln>
            <a:noFill/>
          </a:ln>
        </p:spPr>
        <p:txBody>
          <a:bodyPr wrap="square" rtlCol="0">
            <a:spAutoFit/>
          </a:bodyPr>
          <a:lstStyle/>
          <a:p>
            <a:r>
              <a:rPr lang="fr-FR" sz="1200" dirty="0"/>
              <a:t>SECO</a:t>
            </a:r>
          </a:p>
          <a:p>
            <a:r>
              <a:rPr lang="fr-FR" sz="1200" dirty="0"/>
              <a:t>(surveillance)</a:t>
            </a:r>
            <a:endParaRPr lang="fr-CH" sz="1200" dirty="0"/>
          </a:p>
        </p:txBody>
      </p:sp>
      <p:sp>
        <p:nvSpPr>
          <p:cNvPr id="19" name="ZoneTexte 18">
            <a:extLst>
              <a:ext uri="{FF2B5EF4-FFF2-40B4-BE49-F238E27FC236}">
                <a16:creationId xmlns:a16="http://schemas.microsoft.com/office/drawing/2014/main" id="{3B3E0E35-7583-41F9-A4C0-380A4FAAB7C9}"/>
              </a:ext>
            </a:extLst>
          </p:cNvPr>
          <p:cNvSpPr txBox="1"/>
          <p:nvPr/>
        </p:nvSpPr>
        <p:spPr>
          <a:xfrm>
            <a:off x="5542904" y="4697247"/>
            <a:ext cx="694231" cy="276999"/>
          </a:xfrm>
          <a:prstGeom prst="rect">
            <a:avLst/>
          </a:prstGeom>
          <a:solidFill>
            <a:schemeClr val="bg1"/>
          </a:solidFill>
        </p:spPr>
        <p:txBody>
          <a:bodyPr wrap="square" rtlCol="0">
            <a:spAutoFit/>
          </a:bodyPr>
          <a:lstStyle/>
          <a:p>
            <a:r>
              <a:rPr lang="fr-CH" sz="1200" dirty="0"/>
              <a:t>AFC</a:t>
            </a:r>
          </a:p>
        </p:txBody>
      </p:sp>
      <p:sp>
        <p:nvSpPr>
          <p:cNvPr id="20" name="ZoneTexte 19">
            <a:extLst>
              <a:ext uri="{FF2B5EF4-FFF2-40B4-BE49-F238E27FC236}">
                <a16:creationId xmlns:a16="http://schemas.microsoft.com/office/drawing/2014/main" id="{1A99B5C9-FAC3-4FE9-9BA9-F4CC43E71127}"/>
              </a:ext>
            </a:extLst>
          </p:cNvPr>
          <p:cNvSpPr txBox="1"/>
          <p:nvPr/>
        </p:nvSpPr>
        <p:spPr>
          <a:xfrm>
            <a:off x="4278411" y="5342016"/>
            <a:ext cx="1538055" cy="276999"/>
          </a:xfrm>
          <a:prstGeom prst="rect">
            <a:avLst/>
          </a:prstGeom>
          <a:solidFill>
            <a:schemeClr val="bg1"/>
          </a:solidFill>
        </p:spPr>
        <p:txBody>
          <a:bodyPr wrap="square" rtlCol="0">
            <a:spAutoFit/>
          </a:bodyPr>
          <a:lstStyle/>
          <a:p>
            <a:pPr algn="ctr"/>
            <a:r>
              <a:rPr lang="fr-FR" sz="1200" dirty="0"/>
              <a:t>Conseil fédéral</a:t>
            </a:r>
            <a:endParaRPr lang="fr-CH" sz="1200" dirty="0"/>
          </a:p>
        </p:txBody>
      </p:sp>
      <p:sp>
        <p:nvSpPr>
          <p:cNvPr id="21" name="ZoneTexte 20">
            <a:extLst>
              <a:ext uri="{FF2B5EF4-FFF2-40B4-BE49-F238E27FC236}">
                <a16:creationId xmlns:a16="http://schemas.microsoft.com/office/drawing/2014/main" id="{71066176-FFB1-45EA-87BD-1762087FC518}"/>
              </a:ext>
            </a:extLst>
          </p:cNvPr>
          <p:cNvSpPr txBox="1"/>
          <p:nvPr/>
        </p:nvSpPr>
        <p:spPr>
          <a:xfrm>
            <a:off x="7809863" y="3848986"/>
            <a:ext cx="2099683" cy="646331"/>
          </a:xfrm>
          <a:prstGeom prst="rect">
            <a:avLst/>
          </a:prstGeom>
          <a:solidFill>
            <a:schemeClr val="bg1"/>
          </a:solidFill>
          <a:ln w="19050">
            <a:solidFill>
              <a:schemeClr val="tx1"/>
            </a:solidFill>
          </a:ln>
        </p:spPr>
        <p:txBody>
          <a:bodyPr wrap="square" rtlCol="0">
            <a:spAutoFit/>
          </a:bodyPr>
          <a:lstStyle/>
          <a:p>
            <a:endParaRPr lang="fr-FR" sz="1200" dirty="0"/>
          </a:p>
          <a:p>
            <a:pPr algn="ctr"/>
            <a:r>
              <a:rPr lang="fr-FR" sz="1200" dirty="0"/>
              <a:t>Autorités de poursuite pénale</a:t>
            </a:r>
          </a:p>
          <a:p>
            <a:endParaRPr lang="fr-CH" sz="1200" dirty="0"/>
          </a:p>
        </p:txBody>
      </p:sp>
      <p:sp>
        <p:nvSpPr>
          <p:cNvPr id="22" name="ZoneTexte 21">
            <a:extLst>
              <a:ext uri="{FF2B5EF4-FFF2-40B4-BE49-F238E27FC236}">
                <a16:creationId xmlns:a16="http://schemas.microsoft.com/office/drawing/2014/main" id="{6670783C-7230-4FDB-BFC2-86CC1BD9CC3F}"/>
              </a:ext>
            </a:extLst>
          </p:cNvPr>
          <p:cNvSpPr txBox="1"/>
          <p:nvPr/>
        </p:nvSpPr>
        <p:spPr>
          <a:xfrm>
            <a:off x="7147921" y="4631730"/>
            <a:ext cx="843140" cy="276999"/>
          </a:xfrm>
          <a:prstGeom prst="rect">
            <a:avLst/>
          </a:prstGeom>
          <a:solidFill>
            <a:schemeClr val="bg1"/>
          </a:solidFill>
        </p:spPr>
        <p:txBody>
          <a:bodyPr wrap="square" rtlCol="0">
            <a:spAutoFit/>
          </a:bodyPr>
          <a:lstStyle/>
          <a:p>
            <a:r>
              <a:rPr lang="fr-FR" sz="1200" dirty="0"/>
              <a:t>CDF</a:t>
            </a:r>
            <a:endParaRPr lang="fr-CH" sz="1200" dirty="0"/>
          </a:p>
        </p:txBody>
      </p:sp>
      <p:sp>
        <p:nvSpPr>
          <p:cNvPr id="23" name="ZoneTexte 22">
            <a:extLst>
              <a:ext uri="{FF2B5EF4-FFF2-40B4-BE49-F238E27FC236}">
                <a16:creationId xmlns:a16="http://schemas.microsoft.com/office/drawing/2014/main" id="{5F55DA75-DE1A-42F8-A16E-50C44789AAEE}"/>
              </a:ext>
            </a:extLst>
          </p:cNvPr>
          <p:cNvSpPr txBox="1"/>
          <p:nvPr/>
        </p:nvSpPr>
        <p:spPr>
          <a:xfrm>
            <a:off x="6571721" y="5338992"/>
            <a:ext cx="1053355" cy="276999"/>
          </a:xfrm>
          <a:prstGeom prst="rect">
            <a:avLst/>
          </a:prstGeom>
          <a:solidFill>
            <a:schemeClr val="bg1"/>
          </a:solidFill>
        </p:spPr>
        <p:txBody>
          <a:bodyPr wrap="square" rtlCol="0">
            <a:spAutoFit/>
          </a:bodyPr>
          <a:lstStyle/>
          <a:p>
            <a:pPr algn="ctr"/>
            <a:r>
              <a:rPr lang="fr-FR" sz="1200" dirty="0"/>
              <a:t>Finances</a:t>
            </a:r>
            <a:endParaRPr lang="fr-CH" sz="1200" dirty="0"/>
          </a:p>
        </p:txBody>
      </p:sp>
      <p:sp>
        <p:nvSpPr>
          <p:cNvPr id="24" name="ZoneTexte 23">
            <a:extLst>
              <a:ext uri="{FF2B5EF4-FFF2-40B4-BE49-F238E27FC236}">
                <a16:creationId xmlns:a16="http://schemas.microsoft.com/office/drawing/2014/main" id="{22350D7F-7C33-424A-81D6-66785C7ACD74}"/>
              </a:ext>
            </a:extLst>
          </p:cNvPr>
          <p:cNvSpPr txBox="1"/>
          <p:nvPr/>
        </p:nvSpPr>
        <p:spPr>
          <a:xfrm>
            <a:off x="8244393" y="5360256"/>
            <a:ext cx="1372827" cy="276999"/>
          </a:xfrm>
          <a:prstGeom prst="rect">
            <a:avLst/>
          </a:prstGeom>
          <a:solidFill>
            <a:schemeClr val="bg1"/>
          </a:solidFill>
        </p:spPr>
        <p:txBody>
          <a:bodyPr wrap="square" rtlCol="0">
            <a:spAutoFit/>
          </a:bodyPr>
          <a:lstStyle/>
          <a:p>
            <a:r>
              <a:rPr lang="fr-FR" sz="1200" dirty="0"/>
              <a:t>Parlement</a:t>
            </a:r>
            <a:endParaRPr lang="fr-CH" sz="1200" dirty="0"/>
          </a:p>
        </p:txBody>
      </p:sp>
      <p:sp>
        <p:nvSpPr>
          <p:cNvPr id="13" name="ZoneTexte 12">
            <a:extLst>
              <a:ext uri="{FF2B5EF4-FFF2-40B4-BE49-F238E27FC236}">
                <a16:creationId xmlns:a16="http://schemas.microsoft.com/office/drawing/2014/main" id="{27DEF36D-D23E-48B4-8A42-92F5727A49DB}"/>
              </a:ext>
            </a:extLst>
          </p:cNvPr>
          <p:cNvSpPr txBox="1"/>
          <p:nvPr/>
        </p:nvSpPr>
        <p:spPr>
          <a:xfrm>
            <a:off x="2402959" y="2803513"/>
            <a:ext cx="1158949" cy="461665"/>
          </a:xfrm>
          <a:prstGeom prst="rect">
            <a:avLst/>
          </a:prstGeom>
          <a:solidFill>
            <a:schemeClr val="bg1"/>
          </a:solidFill>
          <a:ln w="19050">
            <a:solidFill>
              <a:schemeClr val="tx1"/>
            </a:solidFill>
          </a:ln>
        </p:spPr>
        <p:txBody>
          <a:bodyPr wrap="square" rtlCol="0">
            <a:spAutoFit/>
          </a:bodyPr>
          <a:lstStyle/>
          <a:p>
            <a:pPr algn="ctr"/>
            <a:r>
              <a:rPr lang="fr-FR" sz="1200" dirty="0"/>
              <a:t>Registre central</a:t>
            </a:r>
          </a:p>
          <a:p>
            <a:pPr algn="ctr"/>
            <a:endParaRPr lang="fr-FR" sz="1200" dirty="0"/>
          </a:p>
        </p:txBody>
      </p:sp>
    </p:spTree>
    <p:extLst>
      <p:ext uri="{BB962C8B-B14F-4D97-AF65-F5344CB8AC3E}">
        <p14:creationId xmlns:p14="http://schemas.microsoft.com/office/powerpoint/2010/main" val="264639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7344" y="420528"/>
            <a:ext cx="10872991" cy="443047"/>
          </a:xfrm>
          <a:noFill/>
        </p:spPr>
        <p:txBody>
          <a:bodyPr>
            <a:noAutofit/>
          </a:bodyPr>
          <a:lstStyle/>
          <a:p>
            <a:r>
              <a:rPr lang="fr-CH">
                <a:solidFill>
                  <a:schemeClr val="tx1"/>
                </a:solidFill>
              </a:rPr>
              <a:t>Défis</a:t>
            </a:r>
          </a:p>
        </p:txBody>
      </p:sp>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16</a:t>
            </a:fld>
            <a:endParaRPr lang="de-CH">
              <a:solidFill>
                <a:schemeClr val="tx1"/>
              </a:solidFill>
            </a:endParaRPr>
          </a:p>
        </p:txBody>
      </p:sp>
      <p:sp>
        <p:nvSpPr>
          <p:cNvPr id="5" name="Inhaltsplatzhalter 1"/>
          <p:cNvSpPr>
            <a:spLocks noGrp="1"/>
          </p:cNvSpPr>
          <p:nvPr>
            <p:ph sz="quarter" idx="4294967295"/>
          </p:nvPr>
        </p:nvSpPr>
        <p:spPr>
          <a:xfrm>
            <a:off x="954087" y="1036638"/>
            <a:ext cx="10752359" cy="4475162"/>
          </a:xfrm>
          <a:prstGeom prst="rect">
            <a:avLst/>
          </a:prstGeom>
        </p:spPr>
        <p:txBody>
          <a:bodyPr>
            <a:normAutofit lnSpcReduction="10000"/>
          </a:bodyPr>
          <a:lstStyle/>
          <a:p>
            <a:pPr>
              <a:lnSpc>
                <a:spcPct val="100000"/>
              </a:lnSpc>
            </a:pPr>
            <a:r>
              <a:rPr lang="fr-CH"/>
              <a:t>Élaboration parallèle des bases légales et des processus opérationnels, y c. de la solution informatique par le biais d’</a:t>
            </a:r>
            <a:r>
              <a:rPr lang="fr-CH" b="1"/>
              <a:t>EasyGov.swiss / covid19.easygov.swiss</a:t>
            </a:r>
          </a:p>
          <a:p>
            <a:pPr>
              <a:lnSpc>
                <a:spcPct val="100000"/>
              </a:lnSpc>
            </a:pPr>
            <a:r>
              <a:rPr lang="fr-CH"/>
              <a:t>Nombreuses parties prenantes dans le système, beaucoup d’autres lois s’appliquent dans le processus</a:t>
            </a:r>
          </a:p>
          <a:p>
            <a:pPr>
              <a:lnSpc>
                <a:spcPct val="100000"/>
              </a:lnSpc>
            </a:pPr>
            <a:r>
              <a:rPr lang="fr-CH"/>
              <a:t>Nécessité d’augmenter très rapidement les ressources en matière de personnel et d’infrastructure (au sein des organisations de cautionnement et du SECO), en partie par le biais d’entreprises privées</a:t>
            </a:r>
          </a:p>
          <a:p>
            <a:pPr>
              <a:lnSpc>
                <a:spcPct val="100000"/>
              </a:lnSpc>
            </a:pPr>
            <a:r>
              <a:rPr lang="fr-CH"/>
              <a:t>Communication avec les médias</a:t>
            </a:r>
          </a:p>
          <a:p>
            <a:pPr>
              <a:lnSpc>
                <a:spcPct val="100000"/>
              </a:lnSpc>
            </a:pPr>
            <a:r>
              <a:rPr lang="fr-CH"/>
              <a:t>Nombre colossal de demandes sur la hotline</a:t>
            </a:r>
          </a:p>
          <a:p>
            <a:pPr>
              <a:lnSpc>
                <a:spcPct val="100000"/>
              </a:lnSpc>
            </a:pPr>
            <a:r>
              <a:rPr lang="fr-CH"/>
              <a:t>Prévention et condamnation des abus</a:t>
            </a:r>
          </a:p>
        </p:txBody>
      </p:sp>
    </p:spTree>
    <p:extLst>
      <p:ext uri="{BB962C8B-B14F-4D97-AF65-F5344CB8AC3E}">
        <p14:creationId xmlns:p14="http://schemas.microsoft.com/office/powerpoint/2010/main" val="95066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17</a:t>
            </a:fld>
            <a:endParaRPr lang="de-CH">
              <a:solidFill>
                <a:schemeClr val="tx1"/>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88" y="-73463"/>
            <a:ext cx="10613034" cy="6365573"/>
          </a:xfrm>
          <a:prstGeom prst="rect">
            <a:avLst/>
          </a:prstGeom>
        </p:spPr>
      </p:pic>
    </p:spTree>
    <p:extLst>
      <p:ext uri="{BB962C8B-B14F-4D97-AF65-F5344CB8AC3E}">
        <p14:creationId xmlns:p14="http://schemas.microsoft.com/office/powerpoint/2010/main" val="84396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7344" y="409895"/>
            <a:ext cx="10872991" cy="443047"/>
          </a:xfrm>
          <a:noFill/>
        </p:spPr>
        <p:txBody>
          <a:bodyPr>
            <a:noAutofit/>
          </a:bodyPr>
          <a:lstStyle/>
          <a:p>
            <a:r>
              <a:rPr lang="fr-CH"/>
              <a:t>Conventions de crédit COVID-19 cumulés</a:t>
            </a:r>
          </a:p>
        </p:txBody>
      </p:sp>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18</a:t>
            </a:fld>
            <a:endParaRPr lang="de-CH">
              <a:solidFill>
                <a:schemeClr val="tx1"/>
              </a:solidFil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57" y="1022916"/>
            <a:ext cx="8360010" cy="5014236"/>
          </a:xfrm>
          <a:prstGeom prst="rect">
            <a:avLst/>
          </a:prstGeom>
        </p:spPr>
      </p:pic>
    </p:spTree>
    <p:extLst>
      <p:ext uri="{BB962C8B-B14F-4D97-AF65-F5344CB8AC3E}">
        <p14:creationId xmlns:p14="http://schemas.microsoft.com/office/powerpoint/2010/main" val="409288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Conventions de crédit COVID-19 par jour</a:t>
            </a:r>
          </a:p>
        </p:txBody>
      </p:sp>
      <p:sp>
        <p:nvSpPr>
          <p:cNvPr id="4" name="Foliennummernplatzhalter 3"/>
          <p:cNvSpPr>
            <a:spLocks noGrp="1"/>
          </p:cNvSpPr>
          <p:nvPr>
            <p:ph type="sldNum" sz="quarter" idx="4"/>
          </p:nvPr>
        </p:nvSpPr>
        <p:spPr/>
        <p:txBody>
          <a:bodyPr/>
          <a:lstStyle/>
          <a:p>
            <a:fld id="{523CCD09-6E0E-40C1-ABD6-367D2F0B8C77}" type="slidenum">
              <a:rPr lang="de-CH" smtClean="0"/>
              <a:pPr/>
              <a:t>19</a:t>
            </a:fld>
            <a:endParaRPr lang="de-CH"/>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34" y="1037672"/>
            <a:ext cx="8514743" cy="5107043"/>
          </a:xfrm>
          <a:prstGeom prst="rect">
            <a:avLst/>
          </a:prstGeom>
        </p:spPr>
      </p:pic>
    </p:spTree>
    <p:extLst>
      <p:ext uri="{BB962C8B-B14F-4D97-AF65-F5344CB8AC3E}">
        <p14:creationId xmlns:p14="http://schemas.microsoft.com/office/powerpoint/2010/main" val="169766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2</a:t>
            </a:fld>
            <a:endParaRPr lang="de-CH">
              <a:solidFill>
                <a:schemeClr val="tx1"/>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 y="0"/>
            <a:ext cx="12191108" cy="6858000"/>
          </a:xfrm>
          <a:prstGeom prst="rect">
            <a:avLst/>
          </a:prstGeom>
        </p:spPr>
      </p:pic>
      <p:sp>
        <p:nvSpPr>
          <p:cNvPr id="9" name="Rectangle 2"/>
          <p:cNvSpPr>
            <a:spLocks noGrp="1" noChangeArrowheads="1"/>
          </p:cNvSpPr>
          <p:nvPr>
            <p:ph type="title"/>
          </p:nvPr>
        </p:nvSpPr>
        <p:spPr>
          <a:xfrm>
            <a:off x="967597" y="420527"/>
            <a:ext cx="9948333" cy="443047"/>
          </a:xfrm>
          <a:noFill/>
        </p:spPr>
        <p:txBody>
          <a:bodyPr>
            <a:noAutofit/>
          </a:bodyPr>
          <a:lstStyle/>
          <a:p>
            <a:r>
              <a:rPr lang="fr-CH">
                <a:solidFill>
                  <a:schemeClr val="tx1"/>
                </a:solidFill>
              </a:rPr>
              <a:t>EasyGov : </a:t>
            </a:r>
            <a:r>
              <a:rPr lang="fr-CH"/>
              <a:t>Le portail en ligne pour les entreprises</a:t>
            </a:r>
          </a:p>
        </p:txBody>
      </p:sp>
      <p:pic>
        <p:nvPicPr>
          <p:cNvPr id="6" name="Picture 43" descr="Logo_col_wappen"/>
          <p:cNvPicPr>
            <a:picLocks noChangeAspect="1" noChangeArrowheads="1"/>
          </p:cNvPicPr>
          <p:nvPr/>
        </p:nvPicPr>
        <p:blipFill>
          <a:blip r:embed="rId4" cstate="print"/>
          <a:srcRect/>
          <a:stretch>
            <a:fillRect/>
          </a:stretch>
        </p:blipFill>
        <p:spPr bwMode="auto">
          <a:xfrm>
            <a:off x="360363" y="517525"/>
            <a:ext cx="266700" cy="304800"/>
          </a:xfrm>
          <a:prstGeom prst="rect">
            <a:avLst/>
          </a:prstGeom>
          <a:noFill/>
          <a:ln w="9525">
            <a:noFill/>
            <a:miter lim="800000"/>
            <a:headEnd/>
            <a:tailEnd/>
          </a:ln>
        </p:spPr>
      </p:pic>
    </p:spTree>
    <p:extLst>
      <p:ext uri="{BB962C8B-B14F-4D97-AF65-F5344CB8AC3E}">
        <p14:creationId xmlns:p14="http://schemas.microsoft.com/office/powerpoint/2010/main" val="231508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7344" y="420528"/>
            <a:ext cx="10872991" cy="443047"/>
          </a:xfrm>
          <a:noFill/>
        </p:spPr>
        <p:txBody>
          <a:bodyPr>
            <a:noAutofit/>
          </a:bodyPr>
          <a:lstStyle/>
          <a:p>
            <a:r>
              <a:rPr lang="fr-CH"/>
              <a:t>Nombre et volume des crédits transitoires COVID-19</a:t>
            </a:r>
          </a:p>
        </p:txBody>
      </p:sp>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20</a:t>
            </a:fld>
            <a:endParaRPr lang="de-CH">
              <a:solidFill>
                <a:schemeClr val="tx1"/>
              </a:solidFill>
            </a:endParaRPr>
          </a:p>
        </p:txBody>
      </p:sp>
      <p:sp>
        <p:nvSpPr>
          <p:cNvPr id="7" name="Rechteck 6"/>
          <p:cNvSpPr/>
          <p:nvPr/>
        </p:nvSpPr>
        <p:spPr>
          <a:xfrm>
            <a:off x="8835656" y="3684288"/>
            <a:ext cx="3140974" cy="307777"/>
          </a:xfrm>
          <a:prstGeom prst="rect">
            <a:avLst/>
          </a:prstGeom>
        </p:spPr>
        <p:txBody>
          <a:bodyPr wrap="square">
            <a:spAutoFit/>
          </a:bodyPr>
          <a:lstStyle/>
          <a:p>
            <a:pPr algn="r"/>
            <a:r>
              <a:rPr lang="fr-CH" sz="1400">
                <a:latin typeface="Arial" panose="020B0604020202020204" pitchFamily="34" charset="0"/>
                <a:cs typeface="Arial" panose="020B0604020202020204" pitchFamily="34" charset="0"/>
              </a:rPr>
              <a:t>Dernière actualisation: 02.06.2021</a:t>
            </a:r>
          </a:p>
        </p:txBody>
      </p:sp>
      <p:sp>
        <p:nvSpPr>
          <p:cNvPr id="9" name="Rechteck 8"/>
          <p:cNvSpPr/>
          <p:nvPr/>
        </p:nvSpPr>
        <p:spPr>
          <a:xfrm>
            <a:off x="982519" y="3647423"/>
            <a:ext cx="7653481" cy="677108"/>
          </a:xfrm>
          <a:prstGeom prst="rect">
            <a:avLst/>
          </a:prstGeom>
        </p:spPr>
        <p:txBody>
          <a:bodyPr wrap="square">
            <a:spAutoFit/>
          </a:bodyPr>
          <a:lstStyle/>
          <a:p>
            <a:r>
              <a:rPr lang="fr-CH" sz="2000" b="1">
                <a:solidFill>
                  <a:srgbClr val="000000"/>
                </a:solidFill>
                <a:latin typeface="Arial" panose="020B0604020202020204" pitchFamily="34" charset="0"/>
                <a:cs typeface="Arial" panose="020B0604020202020204" pitchFamily="34" charset="0"/>
              </a:rPr>
              <a:t>Crédits transitoires COVID-19 entièrement remboursés</a:t>
            </a:r>
            <a:br>
              <a:rPr lang="fr-CH"/>
            </a:br>
            <a:endParaRPr lang="fr-CH"/>
          </a:p>
        </p:txBody>
      </p:sp>
      <p:sp>
        <p:nvSpPr>
          <p:cNvPr id="10" name="Rechteck 9"/>
          <p:cNvSpPr/>
          <p:nvPr/>
        </p:nvSpPr>
        <p:spPr>
          <a:xfrm>
            <a:off x="964481" y="2981529"/>
            <a:ext cx="10696429" cy="523220"/>
          </a:xfrm>
          <a:prstGeom prst="rect">
            <a:avLst/>
          </a:prstGeom>
        </p:spPr>
        <p:txBody>
          <a:bodyPr wrap="square">
            <a:spAutoFit/>
          </a:bodyPr>
          <a:lstStyle/>
          <a:p>
            <a:r>
              <a:rPr lang="fr-CH" sz="1400">
                <a:latin typeface="Arial" panose="020B0604020202020204" pitchFamily="34" charset="0"/>
                <a:cs typeface="Arial" panose="020B0604020202020204" pitchFamily="34" charset="0"/>
              </a:rPr>
              <a:t>* Extrapolation à partir du nombre d’accords de crédits et du montant moyen.</a:t>
            </a:r>
          </a:p>
          <a:p>
            <a:r>
              <a:rPr lang="fr-CH" sz="1400">
                <a:latin typeface="Arial" panose="020B0604020202020204" pitchFamily="34" charset="0"/>
                <a:cs typeface="Arial" panose="020B0604020202020204" pitchFamily="34" charset="0"/>
              </a:rPr>
              <a:t>** Ces chiffres se basent sur la totalité du montant du crédit et non seulement sur les 85% garantis par la Confédération.</a:t>
            </a:r>
          </a:p>
        </p:txBody>
      </p:sp>
      <p:sp>
        <p:nvSpPr>
          <p:cNvPr id="13" name="Rechteck 12"/>
          <p:cNvSpPr/>
          <p:nvPr/>
        </p:nvSpPr>
        <p:spPr>
          <a:xfrm>
            <a:off x="10650763" y="4492412"/>
            <a:ext cx="1214581" cy="1384995"/>
          </a:xfrm>
          <a:prstGeom prst="rect">
            <a:avLst/>
          </a:prstGeom>
        </p:spPr>
        <p:txBody>
          <a:bodyPr wrap="square">
            <a:spAutoFit/>
          </a:bodyPr>
          <a:lstStyle/>
          <a:p>
            <a:r>
              <a:rPr lang="fr-CH" sz="1400">
                <a:solidFill>
                  <a:srgbClr val="000000"/>
                </a:solidFill>
                <a:latin typeface="Arial" panose="020B0604020202020204" pitchFamily="34" charset="0"/>
                <a:cs typeface="Arial" panose="020B0604020202020204" pitchFamily="34" charset="0"/>
              </a:rPr>
              <a:t>Cela correspond à 15,5 % du total de 17 milliards de francs.</a:t>
            </a:r>
          </a:p>
        </p:txBody>
      </p:sp>
      <p:pic>
        <p:nvPicPr>
          <p:cNvPr id="3" name="Grafik 2"/>
          <p:cNvPicPr>
            <a:picLocks noChangeAspect="1"/>
          </p:cNvPicPr>
          <p:nvPr/>
        </p:nvPicPr>
        <p:blipFill>
          <a:blip r:embed="rId3"/>
          <a:stretch>
            <a:fillRect/>
          </a:stretch>
        </p:blipFill>
        <p:spPr>
          <a:xfrm>
            <a:off x="1005000" y="1042330"/>
            <a:ext cx="9574395" cy="1935806"/>
          </a:xfrm>
          <a:prstGeom prst="rect">
            <a:avLst/>
          </a:prstGeom>
        </p:spPr>
      </p:pic>
      <p:pic>
        <p:nvPicPr>
          <p:cNvPr id="6" name="Grafik 5"/>
          <p:cNvPicPr>
            <a:picLocks noChangeAspect="1"/>
          </p:cNvPicPr>
          <p:nvPr/>
        </p:nvPicPr>
        <p:blipFill>
          <a:blip r:embed="rId4"/>
          <a:stretch>
            <a:fillRect/>
          </a:stretch>
        </p:blipFill>
        <p:spPr>
          <a:xfrm>
            <a:off x="1013156" y="4116144"/>
            <a:ext cx="9598137" cy="1928353"/>
          </a:xfrm>
          <a:prstGeom prst="rect">
            <a:avLst/>
          </a:prstGeom>
        </p:spPr>
      </p:pic>
    </p:spTree>
    <p:extLst>
      <p:ext uri="{BB962C8B-B14F-4D97-AF65-F5344CB8AC3E}">
        <p14:creationId xmlns:p14="http://schemas.microsoft.com/office/powerpoint/2010/main" val="333895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57344" y="420528"/>
            <a:ext cx="10872991" cy="443047"/>
          </a:xfrm>
          <a:noFill/>
        </p:spPr>
        <p:txBody>
          <a:bodyPr>
            <a:noAutofit/>
          </a:bodyPr>
          <a:lstStyle/>
          <a:p>
            <a:r>
              <a:rPr lang="fr-CH"/>
              <a:t>Nombre de crédits par taille d’entreprise</a:t>
            </a:r>
          </a:p>
        </p:txBody>
      </p:sp>
      <p:sp>
        <p:nvSpPr>
          <p:cNvPr id="4"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21</a:t>
            </a:fld>
            <a:endParaRPr lang="de-CH">
              <a:solidFill>
                <a:schemeClr val="tx1"/>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02" y="1759291"/>
            <a:ext cx="11137556" cy="3977698"/>
          </a:xfrm>
          <a:prstGeom prst="rect">
            <a:avLst/>
          </a:prstGeom>
        </p:spPr>
      </p:pic>
    </p:spTree>
    <p:extLst>
      <p:ext uri="{BB962C8B-B14F-4D97-AF65-F5344CB8AC3E}">
        <p14:creationId xmlns:p14="http://schemas.microsoft.com/office/powerpoint/2010/main" val="58333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22</a:t>
            </a:fld>
            <a:endParaRPr lang="de-CH">
              <a:solidFill>
                <a:schemeClr val="tx1"/>
              </a:solidFill>
            </a:endParaRPr>
          </a:p>
        </p:txBody>
      </p:sp>
      <p:sp>
        <p:nvSpPr>
          <p:cNvPr id="9" name="Rectangle 2"/>
          <p:cNvSpPr>
            <a:spLocks noGrp="1" noChangeArrowheads="1"/>
          </p:cNvSpPr>
          <p:nvPr>
            <p:ph type="title"/>
          </p:nvPr>
        </p:nvSpPr>
        <p:spPr>
          <a:xfrm>
            <a:off x="967597" y="409894"/>
            <a:ext cx="10717584" cy="443047"/>
          </a:xfrm>
          <a:noFill/>
        </p:spPr>
        <p:txBody>
          <a:bodyPr>
            <a:noAutofit/>
          </a:bodyPr>
          <a:lstStyle/>
          <a:p>
            <a:r>
              <a:rPr lang="fr-CH" dirty="0"/>
              <a:t>Obstacles et facteurs de réussite</a:t>
            </a:r>
            <a:endParaRPr lang="fr-CH" dirty="0">
              <a:solidFill>
                <a:schemeClr val="tx1"/>
              </a:solidFill>
            </a:endParaRPr>
          </a:p>
        </p:txBody>
      </p:sp>
      <p:sp>
        <p:nvSpPr>
          <p:cNvPr id="10" name="Rectangle 3"/>
          <p:cNvSpPr txBox="1">
            <a:spLocks noChangeArrowheads="1"/>
          </p:cNvSpPr>
          <p:nvPr/>
        </p:nvSpPr>
        <p:spPr>
          <a:xfrm>
            <a:off x="951485" y="1007194"/>
            <a:ext cx="10865341" cy="503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ct val="20000"/>
              </a:spcBef>
              <a:spcAft>
                <a:spcPct val="0"/>
              </a:spcAft>
              <a:buFontTx/>
              <a:buChar char="•"/>
            </a:pPr>
            <a:endParaRPr lang="fr-CH" sz="2200" dirty="0">
              <a:solidFill>
                <a:srgbClr val="000000"/>
              </a:solidFill>
            </a:endParaRPr>
          </a:p>
        </p:txBody>
      </p:sp>
      <p:sp>
        <p:nvSpPr>
          <p:cNvPr id="6" name="Inhaltsplatzhalter 1"/>
          <p:cNvSpPr>
            <a:spLocks noGrp="1"/>
          </p:cNvSpPr>
          <p:nvPr>
            <p:ph sz="quarter" idx="4294967295"/>
          </p:nvPr>
        </p:nvSpPr>
        <p:spPr>
          <a:xfrm>
            <a:off x="964869" y="1055984"/>
            <a:ext cx="4351306" cy="4526612"/>
          </a:xfrm>
          <a:prstGeom prst="rect">
            <a:avLst/>
          </a:prstGeom>
        </p:spPr>
        <p:txBody>
          <a:bodyPr/>
          <a:lstStyle/>
          <a:p>
            <a:pPr marL="0" indent="0">
              <a:spcAft>
                <a:spcPts val="600"/>
              </a:spcAft>
              <a:buNone/>
            </a:pPr>
            <a:r>
              <a:rPr lang="fr-CH" b="1" dirty="0"/>
              <a:t>Obstacles</a:t>
            </a:r>
          </a:p>
          <a:p>
            <a:pPr>
              <a:spcAft>
                <a:spcPts val="600"/>
              </a:spcAft>
            </a:pPr>
            <a:r>
              <a:rPr lang="fr-CH" dirty="0"/>
              <a:t>Temps</a:t>
            </a:r>
          </a:p>
          <a:p>
            <a:pPr>
              <a:spcAft>
                <a:spcPts val="600"/>
              </a:spcAft>
            </a:pPr>
            <a:r>
              <a:rPr lang="fr-CH" dirty="0"/>
              <a:t>Données limitées</a:t>
            </a:r>
          </a:p>
          <a:p>
            <a:pPr>
              <a:spcAft>
                <a:spcPts val="600"/>
              </a:spcAft>
            </a:pPr>
            <a:r>
              <a:rPr lang="fr-CH" dirty="0"/>
              <a:t>Ressources en matière de personnel et d’infrastructure</a:t>
            </a:r>
          </a:p>
          <a:p>
            <a:pPr>
              <a:spcAft>
                <a:spcPts val="600"/>
              </a:spcAft>
            </a:pPr>
            <a:r>
              <a:rPr lang="fr-CH" dirty="0"/>
              <a:t>Télétravail</a:t>
            </a:r>
          </a:p>
          <a:p>
            <a:pPr>
              <a:spcAft>
                <a:spcPts val="600"/>
              </a:spcAft>
            </a:pPr>
            <a:r>
              <a:rPr lang="fr-CH" dirty="0"/>
              <a:t>Différentes parties prenantes</a:t>
            </a:r>
          </a:p>
          <a:p>
            <a:endParaRPr lang="de-CH" dirty="0"/>
          </a:p>
        </p:txBody>
      </p:sp>
      <p:sp>
        <p:nvSpPr>
          <p:cNvPr id="7" name="Inhaltsplatzhalter 1"/>
          <p:cNvSpPr txBox="1">
            <a:spLocks/>
          </p:cNvSpPr>
          <p:nvPr/>
        </p:nvSpPr>
        <p:spPr bwMode="auto">
          <a:xfrm>
            <a:off x="6092895" y="1086125"/>
            <a:ext cx="4351306" cy="4526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68288" indent="-268288" algn="l" rtl="0" eaLnBrk="1" fontAlgn="base" hangingPunct="1">
              <a:lnSpc>
                <a:spcPts val="2600"/>
              </a:lnSpc>
              <a:spcBef>
                <a:spcPts val="0"/>
              </a:spcBef>
              <a:spcAft>
                <a:spcPts val="0"/>
              </a:spcAft>
              <a:buFont typeface="Arial" panose="020B0604020202020204" pitchFamily="34" charset="0"/>
              <a:buChar char="•"/>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spcAft>
                <a:spcPts val="600"/>
              </a:spcAft>
              <a:buFont typeface="Arial" panose="020B0604020202020204" pitchFamily="34" charset="0"/>
              <a:buNone/>
            </a:pPr>
            <a:r>
              <a:rPr lang="fr-CH" sz="2400" b="1" dirty="0">
                <a:latin typeface="Arial" panose="020B0604020202020204" pitchFamily="34" charset="0"/>
                <a:cs typeface="Arial" panose="020B0604020202020204" pitchFamily="34" charset="0"/>
              </a:rPr>
              <a:t>Facteurs de réussite</a:t>
            </a:r>
          </a:p>
          <a:p>
            <a:pPr>
              <a:spcAft>
                <a:spcPts val="600"/>
              </a:spcAft>
            </a:pPr>
            <a:r>
              <a:rPr lang="fr-CH" sz="2400" dirty="0">
                <a:latin typeface="Arial" panose="020B0604020202020204" pitchFamily="34" charset="0"/>
                <a:cs typeface="Arial" panose="020B0604020202020204" pitchFamily="34" charset="0"/>
              </a:rPr>
              <a:t>Pas de bureaucratie </a:t>
            </a:r>
          </a:p>
          <a:p>
            <a:pPr>
              <a:spcAft>
                <a:spcPts val="600"/>
              </a:spcAft>
            </a:pPr>
            <a:r>
              <a:rPr lang="fr-CH" sz="2400" dirty="0">
                <a:latin typeface="Arial" panose="020B0604020202020204" pitchFamily="34" charset="0"/>
                <a:cs typeface="Arial" panose="020B0604020202020204" pitchFamily="34" charset="0"/>
              </a:rPr>
              <a:t>Cyberadministration (</a:t>
            </a:r>
            <a:r>
              <a:rPr lang="fr-CH" sz="2400" dirty="0" err="1">
                <a:latin typeface="Arial" panose="020B0604020202020204" pitchFamily="34" charset="0"/>
                <a:cs typeface="Arial" panose="020B0604020202020204" pitchFamily="34" charset="0"/>
              </a:rPr>
              <a:t>EasyGov.swiss</a:t>
            </a:r>
            <a:r>
              <a:rPr lang="fr-CH" sz="2400" dirty="0">
                <a:latin typeface="Arial" panose="020B0604020202020204" pitchFamily="34" charset="0"/>
                <a:cs typeface="Arial" panose="020B0604020202020204" pitchFamily="34" charset="0"/>
              </a:rPr>
              <a:t>)</a:t>
            </a:r>
          </a:p>
          <a:p>
            <a:pPr>
              <a:spcAft>
                <a:spcPts val="600"/>
              </a:spcAft>
            </a:pPr>
            <a:r>
              <a:rPr lang="fr-CH" sz="2400" dirty="0">
                <a:latin typeface="Arial" panose="020B0604020202020204" pitchFamily="34" charset="0"/>
                <a:cs typeface="Arial" panose="020B0604020202020204" pitchFamily="34" charset="0"/>
              </a:rPr>
              <a:t>Appétit au risque</a:t>
            </a:r>
          </a:p>
          <a:p>
            <a:pPr>
              <a:spcAft>
                <a:spcPts val="600"/>
              </a:spcAft>
            </a:pPr>
            <a:r>
              <a:rPr lang="fr-CH" sz="2400" dirty="0">
                <a:latin typeface="Arial" panose="020B0604020202020204" pitchFamily="34" charset="0"/>
                <a:cs typeface="Arial" panose="020B0604020202020204" pitchFamily="34" charset="0"/>
              </a:rPr>
              <a:t>Partenariat public-privé</a:t>
            </a:r>
          </a:p>
          <a:p>
            <a:pPr>
              <a:spcAft>
                <a:spcPts val="600"/>
              </a:spcAft>
            </a:pPr>
            <a:r>
              <a:rPr lang="fr-CH" sz="2400" dirty="0">
                <a:latin typeface="Arial" panose="020B0604020202020204" pitchFamily="34" charset="0"/>
                <a:cs typeface="Arial" panose="020B0604020202020204" pitchFamily="34" charset="0"/>
              </a:rPr>
              <a:t>Ajustement du programme de soutien aux PME existant (coopératives de garantie de crédit)</a:t>
            </a:r>
          </a:p>
          <a:p>
            <a:pPr>
              <a:spcAft>
                <a:spcPts val="600"/>
              </a:spcAft>
            </a:pPr>
            <a:r>
              <a:rPr lang="fr-CH" sz="2400" dirty="0">
                <a:latin typeface="Arial" panose="020B0604020202020204" pitchFamily="34" charset="0"/>
                <a:cs typeface="Arial" panose="020B0604020202020204" pitchFamily="34" charset="0"/>
              </a:rPr>
              <a:t>Confiance et assurance</a:t>
            </a:r>
          </a:p>
          <a:p>
            <a:endParaRPr lang="de-CH"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89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6"/>
          <p:cNvPicPr>
            <a:picLocks noChangeAspect="1"/>
          </p:cNvPicPr>
          <p:nvPr/>
        </p:nvPicPr>
        <p:blipFill>
          <a:blip r:embed="rId3" cstate="print">
            <a:extLst>
              <a:ext uri="{28A0092B-C50C-407E-A947-70E740481C1C}">
                <a14:useLocalDpi xmlns:a14="http://schemas.microsoft.com/office/drawing/2010/main" val="0"/>
              </a:ext>
            </a:extLst>
          </a:blip>
          <a:srcRect l="7423" t="8400" r="3500" b="60037"/>
          <a:stretch>
            <a:fillRect/>
          </a:stretch>
        </p:blipFill>
        <p:spPr bwMode="auto">
          <a:xfrm>
            <a:off x="7984928" y="4217417"/>
            <a:ext cx="3848510" cy="192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962972" y="398110"/>
            <a:ext cx="9948333" cy="443047"/>
          </a:xfrm>
          <a:noFill/>
        </p:spPr>
        <p:txBody>
          <a:bodyPr>
            <a:noAutofit/>
          </a:bodyPr>
          <a:lstStyle/>
          <a:p>
            <a:r>
              <a:rPr lang="fr-CH">
                <a:solidFill>
                  <a:schemeClr val="tx1"/>
                </a:solidFill>
              </a:rPr>
              <a:t>Objectifs d’EasyGov</a:t>
            </a:r>
          </a:p>
        </p:txBody>
      </p:sp>
      <p:sp>
        <p:nvSpPr>
          <p:cNvPr id="5" name="Rectangle 3"/>
          <p:cNvSpPr txBox="1">
            <a:spLocks noChangeArrowheads="1"/>
          </p:cNvSpPr>
          <p:nvPr/>
        </p:nvSpPr>
        <p:spPr>
          <a:xfrm>
            <a:off x="973605" y="1018461"/>
            <a:ext cx="7279229" cy="4778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defRPr/>
            </a:pPr>
            <a:r>
              <a:rPr lang="fr-CH" sz="2200" b="1"/>
              <a:t>Objectifs du mandant</a:t>
            </a:r>
          </a:p>
          <a:p>
            <a:pPr marL="285750" indent="-285750">
              <a:spcBef>
                <a:spcPts val="600"/>
              </a:spcBef>
              <a:spcAft>
                <a:spcPts val="600"/>
              </a:spcAft>
              <a:defRPr/>
            </a:pPr>
            <a:r>
              <a:rPr lang="fr-CH" sz="2200"/>
              <a:t>Mettre en place un méta-portail pour toutes les démarches des entreprises auprès des autorités</a:t>
            </a:r>
          </a:p>
          <a:p>
            <a:pPr marL="285750" indent="-285750">
              <a:spcBef>
                <a:spcPts val="600"/>
              </a:spcBef>
              <a:spcAft>
                <a:spcPts val="600"/>
              </a:spcAft>
              <a:defRPr/>
            </a:pPr>
            <a:r>
              <a:rPr lang="fr-CH" sz="2200"/>
              <a:t>Couvrir l’ensemble du cycle de vie d’une entreprise :</a:t>
            </a:r>
            <a:br>
              <a:rPr lang="fr-CH" sz="2200"/>
            </a:br>
            <a:r>
              <a:rPr lang="fr-CH" sz="2200"/>
              <a:t>de sa création à sa liquidation en passant par son exploitation</a:t>
            </a:r>
          </a:p>
          <a:p>
            <a:pPr marL="285750" indent="-285750">
              <a:spcBef>
                <a:spcPts val="600"/>
              </a:spcBef>
              <a:spcAft>
                <a:spcPts val="600"/>
              </a:spcAft>
              <a:defRPr/>
            </a:pPr>
            <a:r>
              <a:rPr lang="fr-CH" sz="2200"/>
              <a:t>Faire en sorte que ce portail soit indépendant de la Confédération et des différentes autorités</a:t>
            </a:r>
          </a:p>
          <a:p>
            <a:pPr marL="0" indent="0">
              <a:lnSpc>
                <a:spcPct val="100000"/>
              </a:lnSpc>
              <a:spcBef>
                <a:spcPts val="600"/>
              </a:spcBef>
              <a:buNone/>
              <a:defRPr/>
            </a:pPr>
            <a:r>
              <a:rPr lang="fr-CH" sz="2200" b="1"/>
              <a:t>Projet dans le cadre de la Stratégie suisse de cyberadministration</a:t>
            </a:r>
          </a:p>
          <a:p>
            <a:pPr marL="285750" indent="-285750">
              <a:lnSpc>
                <a:spcPct val="100000"/>
              </a:lnSpc>
              <a:spcBef>
                <a:spcPts val="600"/>
              </a:spcBef>
              <a:defRPr/>
            </a:pPr>
            <a:r>
              <a:rPr lang="fr-CH" sz="2200"/>
              <a:t>Il intègre jusqu’à fin 2023 les dix prestations des autorités fournies sous forme électronique qui font l’objet de la plus forte demande de la part des entreprises : </a:t>
            </a:r>
            <a:r>
              <a:rPr lang="fr-CH" sz="2200">
                <a:hlinkClick r:id="rId4"/>
              </a:rPr>
              <a:t>www.egovernment.ch/oss</a:t>
            </a:r>
          </a:p>
        </p:txBody>
      </p:sp>
      <p:sp>
        <p:nvSpPr>
          <p:cNvPr id="9" name="Foliennummernplatzhalter 4"/>
          <p:cNvSpPr>
            <a:spLocks noGrp="1"/>
          </p:cNvSpPr>
          <p:nvPr>
            <p:ph type="sldNum" sz="quarter" idx="4"/>
          </p:nvPr>
        </p:nvSpPr>
        <p:spPr>
          <a:xfrm>
            <a:off x="11323674" y="6125524"/>
            <a:ext cx="506663" cy="501650"/>
          </a:xfrm>
        </p:spPr>
        <p:txBody>
          <a:bodyPr/>
          <a:lstStyle/>
          <a:p>
            <a:r>
              <a:rPr lang="fr-CH" dirty="0">
                <a:solidFill>
                  <a:schemeClr val="tx1"/>
                </a:solidFill>
              </a:rPr>
              <a:t>3</a:t>
            </a:r>
          </a:p>
        </p:txBody>
      </p:sp>
      <p:pic>
        <p:nvPicPr>
          <p:cNvPr id="2" name="Grafik 1"/>
          <p:cNvPicPr>
            <a:picLocks noChangeAspect="1"/>
          </p:cNvPicPr>
          <p:nvPr/>
        </p:nvPicPr>
        <p:blipFill>
          <a:blip r:embed="rId5"/>
          <a:stretch>
            <a:fillRect/>
          </a:stretch>
        </p:blipFill>
        <p:spPr>
          <a:xfrm>
            <a:off x="7825564" y="622050"/>
            <a:ext cx="4230676" cy="3469448"/>
          </a:xfrm>
          <a:prstGeom prst="rect">
            <a:avLst/>
          </a:prstGeom>
        </p:spPr>
      </p:pic>
    </p:spTree>
    <p:extLst>
      <p:ext uri="{BB962C8B-B14F-4D97-AF65-F5344CB8AC3E}">
        <p14:creationId xmlns:p14="http://schemas.microsoft.com/office/powerpoint/2010/main" val="2217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4"/>
          </p:nvPr>
        </p:nvSpPr>
        <p:spPr>
          <a:xfrm>
            <a:off x="11310023" y="6117576"/>
            <a:ext cx="506663" cy="501650"/>
          </a:xfrm>
        </p:spPr>
        <p:txBody>
          <a:bodyPr/>
          <a:lstStyle/>
          <a:p>
            <a:fld id="{523CCD09-6E0E-40C1-ABD6-367D2F0B8C77}" type="slidenum">
              <a:rPr lang="de-CH">
                <a:solidFill>
                  <a:schemeClr val="tx1"/>
                </a:solidFill>
              </a:rPr>
              <a:pPr/>
              <a:t>4</a:t>
            </a:fld>
            <a:endParaRPr lang="de-CH">
              <a:solidFill>
                <a:schemeClr val="tx1"/>
              </a:solidFill>
            </a:endParaRPr>
          </a:p>
        </p:txBody>
      </p:sp>
      <p:sp>
        <p:nvSpPr>
          <p:cNvPr id="9" name="Rectangle 2"/>
          <p:cNvSpPr>
            <a:spLocks noGrp="1" noChangeArrowheads="1"/>
          </p:cNvSpPr>
          <p:nvPr>
            <p:ph type="title"/>
          </p:nvPr>
        </p:nvSpPr>
        <p:spPr>
          <a:xfrm>
            <a:off x="967663" y="399585"/>
            <a:ext cx="9948333" cy="443047"/>
          </a:xfrm>
          <a:noFill/>
        </p:spPr>
        <p:txBody>
          <a:bodyPr>
            <a:noAutofit/>
          </a:bodyPr>
          <a:lstStyle/>
          <a:p>
            <a:r>
              <a:rPr lang="fr-CH">
                <a:solidFill>
                  <a:schemeClr val="tx1"/>
                </a:solidFill>
              </a:rPr>
              <a:t>Avantages d’EasyGov</a:t>
            </a:r>
          </a:p>
        </p:txBody>
      </p:sp>
      <p:sp>
        <p:nvSpPr>
          <p:cNvPr id="10" name="Rectangle 3"/>
          <p:cNvSpPr txBox="1">
            <a:spLocks noChangeArrowheads="1"/>
          </p:cNvSpPr>
          <p:nvPr/>
        </p:nvSpPr>
        <p:spPr>
          <a:xfrm>
            <a:off x="981257" y="1060228"/>
            <a:ext cx="10704692" cy="5240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Clr>
                <a:schemeClr val="bg2">
                  <a:lumMod val="9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CH" sz="2200" b="1"/>
              <a:t>Avantages pour l’entreprise</a:t>
            </a:r>
          </a:p>
          <a:p>
            <a:pPr marL="285750" indent="-285750">
              <a:spcAft>
                <a:spcPts val="600"/>
              </a:spcAft>
              <a:defRPr/>
            </a:pPr>
            <a:r>
              <a:rPr lang="fr-CH" sz="2200" u="sng"/>
              <a:t>Efficacité</a:t>
            </a:r>
            <a:r>
              <a:rPr lang="fr-CH" sz="2200"/>
              <a:t> : toutes les transactions sont réalisées via un même portail avec un identifiant unique, une interface classique et une réutilisation des données déjà saisies (principe « once only »).</a:t>
            </a:r>
          </a:p>
          <a:p>
            <a:pPr marL="285750" indent="-285750">
              <a:spcBef>
                <a:spcPts val="1200"/>
              </a:spcBef>
              <a:defRPr/>
            </a:pPr>
            <a:r>
              <a:rPr lang="fr-CH" sz="2200" u="sng"/>
              <a:t>Simplicité</a:t>
            </a:r>
            <a:r>
              <a:rPr lang="fr-CH" sz="2200"/>
              <a:t> : il n’est pas nécessaire de savoir qui est compétent dans quel domaine ni de connaître les procédures administratives.</a:t>
            </a:r>
          </a:p>
          <a:p>
            <a:pPr marL="0" indent="0">
              <a:spcBef>
                <a:spcPts val="1200"/>
              </a:spcBef>
              <a:buNone/>
              <a:defRPr/>
            </a:pPr>
            <a:endParaRPr lang="de-CH" altLang="de-DE" sz="1000" dirty="0"/>
          </a:p>
          <a:p>
            <a:pPr marL="0" indent="0">
              <a:spcBef>
                <a:spcPts val="0"/>
              </a:spcBef>
              <a:buNone/>
              <a:defRPr/>
            </a:pPr>
            <a:r>
              <a:rPr lang="fr-CH" sz="2200" b="1"/>
              <a:t>Avantages pour l’autorité raccordée au portail</a:t>
            </a:r>
          </a:p>
          <a:p>
            <a:pPr marL="285750" indent="-285750">
              <a:spcBef>
                <a:spcPts val="600"/>
              </a:spcBef>
              <a:defRPr/>
            </a:pPr>
            <a:r>
              <a:rPr lang="fr-CH" sz="2200"/>
              <a:t>Économies en matière de front-end</a:t>
            </a:r>
          </a:p>
          <a:p>
            <a:pPr marL="285750" indent="-285750">
              <a:spcBef>
                <a:spcPts val="600"/>
              </a:spcBef>
              <a:defRPr/>
            </a:pPr>
            <a:r>
              <a:rPr lang="fr-CH" sz="2200"/>
              <a:t>Augmentation du nombre de transactions électroniques</a:t>
            </a:r>
          </a:p>
          <a:p>
            <a:pPr marL="285750" indent="-285750">
              <a:spcBef>
                <a:spcPts val="600"/>
              </a:spcBef>
              <a:defRPr/>
            </a:pPr>
            <a:r>
              <a:rPr lang="fr-CH" sz="2200"/>
              <a:t>Qualité élevée des informations transmises</a:t>
            </a:r>
          </a:p>
          <a:p>
            <a:pPr marL="285750" indent="-285750">
              <a:spcBef>
                <a:spcPts val="600"/>
              </a:spcBef>
              <a:defRPr/>
            </a:pPr>
            <a:r>
              <a:rPr lang="fr-CH" sz="2200"/>
              <a:t>Contribution limitée (utilisation des interfaces existantes)</a:t>
            </a:r>
          </a:p>
          <a:p>
            <a:pPr marL="285750" indent="-285750">
              <a:spcBef>
                <a:spcPts val="600"/>
              </a:spcBef>
              <a:defRPr/>
            </a:pPr>
            <a:r>
              <a:rPr lang="fr-CH" sz="2200"/>
              <a:t>Prestations front-end telles que le centre de services EasyGov</a:t>
            </a:r>
          </a:p>
        </p:txBody>
      </p:sp>
    </p:spTree>
    <p:extLst>
      <p:ext uri="{BB962C8B-B14F-4D97-AF65-F5344CB8AC3E}">
        <p14:creationId xmlns:p14="http://schemas.microsoft.com/office/powerpoint/2010/main" val="43739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erader Verbinder 37"/>
          <p:cNvCxnSpPr/>
          <p:nvPr/>
        </p:nvCxnSpPr>
        <p:spPr>
          <a:xfrm>
            <a:off x="4872039" y="4194730"/>
            <a:ext cx="2447925" cy="3197"/>
          </a:xfrm>
          <a:prstGeom prst="line">
            <a:avLst/>
          </a:prstGeom>
          <a:ln w="12700"/>
        </p:spPr>
        <p:style>
          <a:lnRef idx="1">
            <a:schemeClr val="dk1"/>
          </a:lnRef>
          <a:fillRef idx="0">
            <a:schemeClr val="dk1"/>
          </a:fillRef>
          <a:effectRef idx="0">
            <a:schemeClr val="dk1"/>
          </a:effectRef>
          <a:fontRef idx="minor">
            <a:schemeClr val="tx1"/>
          </a:fontRef>
        </p:style>
      </p:cxnSp>
      <p:sp>
        <p:nvSpPr>
          <p:cNvPr id="11267" name="Textfeld 9"/>
          <p:cNvSpPr txBox="1">
            <a:spLocks noChangeArrowheads="1"/>
          </p:cNvSpPr>
          <p:nvPr/>
        </p:nvSpPr>
        <p:spPr bwMode="auto">
          <a:xfrm>
            <a:off x="5097463" y="4068763"/>
            <a:ext cx="1968500" cy="252412"/>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Project Office</a:t>
            </a:r>
          </a:p>
        </p:txBody>
      </p:sp>
      <p:cxnSp>
        <p:nvCxnSpPr>
          <p:cNvPr id="14" name="Gerader Verbinder 13"/>
          <p:cNvCxnSpPr/>
          <p:nvPr/>
        </p:nvCxnSpPr>
        <p:spPr>
          <a:xfrm>
            <a:off x="6081713" y="908051"/>
            <a:ext cx="0" cy="2303463"/>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Gerader Verbinder 14"/>
          <p:cNvCxnSpPr/>
          <p:nvPr/>
        </p:nvCxnSpPr>
        <p:spPr>
          <a:xfrm>
            <a:off x="4856163" y="1257315"/>
            <a:ext cx="2620962" cy="20637"/>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a:off x="4827589" y="1697051"/>
            <a:ext cx="277177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Gerader Verbinder 16"/>
          <p:cNvCxnSpPr/>
          <p:nvPr/>
        </p:nvCxnSpPr>
        <p:spPr>
          <a:xfrm>
            <a:off x="4865645" y="3211513"/>
            <a:ext cx="2457506" cy="8765"/>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Gerader Verbinder 17"/>
          <p:cNvCxnSpPr/>
          <p:nvPr/>
        </p:nvCxnSpPr>
        <p:spPr>
          <a:xfrm>
            <a:off x="4874150" y="5716988"/>
            <a:ext cx="2450894" cy="753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Gerader Verbinder 18"/>
          <p:cNvCxnSpPr/>
          <p:nvPr/>
        </p:nvCxnSpPr>
        <p:spPr>
          <a:xfrm flipV="1">
            <a:off x="4872039" y="5322743"/>
            <a:ext cx="2447925" cy="332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Gerader Verbinder 20"/>
          <p:cNvCxnSpPr/>
          <p:nvPr/>
        </p:nvCxnSpPr>
        <p:spPr>
          <a:xfrm flipH="1">
            <a:off x="4872038" y="3208317"/>
            <a:ext cx="0" cy="2522537"/>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Gerader Verbinder 21"/>
          <p:cNvCxnSpPr/>
          <p:nvPr/>
        </p:nvCxnSpPr>
        <p:spPr>
          <a:xfrm>
            <a:off x="7319963" y="3216615"/>
            <a:ext cx="0" cy="2513012"/>
          </a:xfrm>
          <a:prstGeom prst="line">
            <a:avLst/>
          </a:prstGeom>
          <a:ln w="12700"/>
        </p:spPr>
        <p:style>
          <a:lnRef idx="1">
            <a:schemeClr val="dk1"/>
          </a:lnRef>
          <a:fillRef idx="0">
            <a:schemeClr val="dk1"/>
          </a:fillRef>
          <a:effectRef idx="0">
            <a:schemeClr val="dk1"/>
          </a:effectRef>
          <a:fontRef idx="minor">
            <a:schemeClr val="tx1"/>
          </a:fontRef>
        </p:style>
      </p:cxnSp>
      <p:sp>
        <p:nvSpPr>
          <p:cNvPr id="11277" name="Textfeld 22"/>
          <p:cNvSpPr txBox="1">
            <a:spLocks noChangeArrowheads="1"/>
          </p:cNvSpPr>
          <p:nvPr/>
        </p:nvSpPr>
        <p:spPr bwMode="auto">
          <a:xfrm>
            <a:off x="6538913" y="3489325"/>
            <a:ext cx="1549400" cy="382588"/>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Développement continu (CP)</a:t>
            </a:r>
          </a:p>
        </p:txBody>
      </p:sp>
      <p:sp>
        <p:nvSpPr>
          <p:cNvPr id="11278" name="Textfeld 13"/>
          <p:cNvSpPr txBox="1">
            <a:spLocks noChangeArrowheads="1"/>
          </p:cNvSpPr>
          <p:nvPr/>
        </p:nvSpPr>
        <p:spPr bwMode="auto">
          <a:xfrm>
            <a:off x="4068764" y="3497263"/>
            <a:ext cx="1589087" cy="374650"/>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Exploitation (resp. d’application)</a:t>
            </a:r>
          </a:p>
          <a:p>
            <a:pPr algn="ctr"/>
            <a:endParaRPr lang="fr-CH" sz="1100" b="1">
              <a:solidFill>
                <a:srgbClr val="FFFFFF"/>
              </a:solidFill>
              <a:cs typeface="Calibri" panose="020F0502020204030204" pitchFamily="34" charset="0"/>
            </a:endParaRPr>
          </a:p>
        </p:txBody>
      </p:sp>
      <p:cxnSp>
        <p:nvCxnSpPr>
          <p:cNvPr id="29" name="Gerader Verbinder 28"/>
          <p:cNvCxnSpPr/>
          <p:nvPr/>
        </p:nvCxnSpPr>
        <p:spPr>
          <a:xfrm>
            <a:off x="4721225" y="2132013"/>
            <a:ext cx="2940050" cy="0"/>
          </a:xfrm>
          <a:prstGeom prst="line">
            <a:avLst/>
          </a:prstGeom>
          <a:ln w="12700"/>
        </p:spPr>
        <p:style>
          <a:lnRef idx="1">
            <a:schemeClr val="dk1"/>
          </a:lnRef>
          <a:fillRef idx="0">
            <a:schemeClr val="dk1"/>
          </a:fillRef>
          <a:effectRef idx="0">
            <a:schemeClr val="dk1"/>
          </a:effectRef>
          <a:fontRef idx="minor">
            <a:schemeClr val="tx1"/>
          </a:fontRef>
        </p:style>
      </p:cxnSp>
      <p:sp>
        <p:nvSpPr>
          <p:cNvPr id="11283" name="Textfeld 10"/>
          <p:cNvSpPr txBox="1">
            <a:spLocks noChangeArrowheads="1"/>
          </p:cNvSpPr>
          <p:nvPr/>
        </p:nvSpPr>
        <p:spPr bwMode="auto">
          <a:xfrm>
            <a:off x="4089400" y="1570038"/>
            <a:ext cx="1555750" cy="234950"/>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Comité des changements</a:t>
            </a:r>
          </a:p>
        </p:txBody>
      </p:sp>
      <p:sp>
        <p:nvSpPr>
          <p:cNvPr id="11284" name="Textfeld 12"/>
          <p:cNvSpPr txBox="1">
            <a:spLocks noChangeArrowheads="1"/>
          </p:cNvSpPr>
          <p:nvPr/>
        </p:nvSpPr>
        <p:spPr bwMode="auto">
          <a:xfrm>
            <a:off x="6534151" y="1444626"/>
            <a:ext cx="1560513" cy="48736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900" b="1">
                <a:solidFill>
                  <a:srgbClr val="FFFFFF"/>
                </a:solidFill>
                <a:cs typeface="Calibri" panose="020F0502020204030204" pitchFamily="34" charset="0"/>
              </a:rPr>
              <a:t>Groupe d’accompagnement Économie</a:t>
            </a:r>
          </a:p>
        </p:txBody>
      </p:sp>
      <p:sp>
        <p:nvSpPr>
          <p:cNvPr id="11285" name="Textfeld 16"/>
          <p:cNvSpPr txBox="1">
            <a:spLocks noChangeArrowheads="1"/>
          </p:cNvSpPr>
          <p:nvPr/>
        </p:nvSpPr>
        <p:spPr bwMode="auto">
          <a:xfrm>
            <a:off x="6527801" y="1141414"/>
            <a:ext cx="1571625" cy="236537"/>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Comité de projet</a:t>
            </a:r>
          </a:p>
        </p:txBody>
      </p:sp>
      <p:sp>
        <p:nvSpPr>
          <p:cNvPr id="11286" name="Textfeld 21"/>
          <p:cNvSpPr txBox="1">
            <a:spLocks noChangeArrowheads="1"/>
          </p:cNvSpPr>
          <p:nvPr/>
        </p:nvSpPr>
        <p:spPr bwMode="auto">
          <a:xfrm>
            <a:off x="4092576" y="1139826"/>
            <a:ext cx="1571625" cy="23971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Comité d’exploitation</a:t>
            </a:r>
          </a:p>
        </p:txBody>
      </p:sp>
      <p:sp>
        <p:nvSpPr>
          <p:cNvPr id="11287" name="Textfeld 10"/>
          <p:cNvSpPr txBox="1">
            <a:spLocks noChangeArrowheads="1"/>
          </p:cNvSpPr>
          <p:nvPr/>
        </p:nvSpPr>
        <p:spPr bwMode="auto">
          <a:xfrm>
            <a:off x="4086225" y="1857376"/>
            <a:ext cx="1555750" cy="55721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Partenaires (Confédération, cantons…)</a:t>
            </a:r>
          </a:p>
        </p:txBody>
      </p:sp>
      <p:sp>
        <p:nvSpPr>
          <p:cNvPr id="11288" name="Textfeld 17"/>
          <p:cNvSpPr txBox="1">
            <a:spLocks noChangeArrowheads="1"/>
          </p:cNvSpPr>
          <p:nvPr/>
        </p:nvSpPr>
        <p:spPr bwMode="auto">
          <a:xfrm>
            <a:off x="5097463" y="5599114"/>
            <a:ext cx="1968500" cy="250825"/>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Développement</a:t>
            </a:r>
          </a:p>
        </p:txBody>
      </p:sp>
      <p:cxnSp>
        <p:nvCxnSpPr>
          <p:cNvPr id="34" name="Gerader Verbinder 33"/>
          <p:cNvCxnSpPr/>
          <p:nvPr/>
        </p:nvCxnSpPr>
        <p:spPr bwMode="auto">
          <a:xfrm flipV="1">
            <a:off x="4100514" y="4197220"/>
            <a:ext cx="771524" cy="443"/>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Gerader Verbinder 34"/>
          <p:cNvCxnSpPr/>
          <p:nvPr/>
        </p:nvCxnSpPr>
        <p:spPr bwMode="auto">
          <a:xfrm>
            <a:off x="4094687" y="5119608"/>
            <a:ext cx="7810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Gerader Verbinder 35"/>
          <p:cNvCxnSpPr/>
          <p:nvPr/>
        </p:nvCxnSpPr>
        <p:spPr bwMode="auto">
          <a:xfrm>
            <a:off x="4097317" y="5642440"/>
            <a:ext cx="7810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Gerader Verbinder 36"/>
          <p:cNvCxnSpPr/>
          <p:nvPr/>
        </p:nvCxnSpPr>
        <p:spPr>
          <a:xfrm>
            <a:off x="4244976" y="2601913"/>
            <a:ext cx="1870075" cy="0"/>
          </a:xfrm>
          <a:prstGeom prst="line">
            <a:avLst/>
          </a:prstGeom>
          <a:ln w="12700"/>
        </p:spPr>
        <p:style>
          <a:lnRef idx="1">
            <a:schemeClr val="dk1"/>
          </a:lnRef>
          <a:fillRef idx="0">
            <a:schemeClr val="dk1"/>
          </a:fillRef>
          <a:effectRef idx="0">
            <a:schemeClr val="dk1"/>
          </a:effectRef>
          <a:fontRef idx="minor">
            <a:schemeClr val="tx1"/>
          </a:fontRef>
        </p:style>
      </p:cxnSp>
      <p:sp>
        <p:nvSpPr>
          <p:cNvPr id="11291" name="Textfeld 6"/>
          <p:cNvSpPr txBox="1">
            <a:spLocks noChangeArrowheads="1"/>
          </p:cNvSpPr>
          <p:nvPr/>
        </p:nvSpPr>
        <p:spPr bwMode="auto">
          <a:xfrm>
            <a:off x="3311525" y="5432426"/>
            <a:ext cx="1390650" cy="41751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dirty="0">
                <a:solidFill>
                  <a:srgbClr val="FFFFFF"/>
                </a:solidFill>
                <a:cs typeface="Calibri" panose="020F0502020204030204" pitchFamily="34" charset="0"/>
              </a:rPr>
              <a:t>Exploitation d’</a:t>
            </a:r>
            <a:r>
              <a:rPr lang="fr-CH" sz="1100" b="1" dirty="0" err="1">
                <a:solidFill>
                  <a:srgbClr val="FFFFFF"/>
                </a:solidFill>
                <a:cs typeface="Calibri" panose="020F0502020204030204" pitchFamily="34" charset="0"/>
              </a:rPr>
              <a:t>eIAM</a:t>
            </a:r>
            <a:endParaRPr lang="fr-CH" sz="1100" b="1" dirty="0">
              <a:solidFill>
                <a:srgbClr val="FFFFFF"/>
              </a:solidFill>
              <a:cs typeface="Calibri" panose="020F0502020204030204" pitchFamily="34" charset="0"/>
            </a:endParaRPr>
          </a:p>
        </p:txBody>
      </p:sp>
      <p:sp>
        <p:nvSpPr>
          <p:cNvPr id="11292" name="Textfeld 8"/>
          <p:cNvSpPr txBox="1">
            <a:spLocks noChangeArrowheads="1"/>
          </p:cNvSpPr>
          <p:nvPr/>
        </p:nvSpPr>
        <p:spPr bwMode="auto">
          <a:xfrm>
            <a:off x="3295650" y="4926013"/>
            <a:ext cx="1390650" cy="397689"/>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dirty="0">
                <a:solidFill>
                  <a:srgbClr val="FFFFFF"/>
                </a:solidFill>
                <a:cs typeface="Calibri" panose="020F0502020204030204" pitchFamily="34" charset="0"/>
              </a:rPr>
              <a:t>Exploitation d’</a:t>
            </a:r>
            <a:r>
              <a:rPr lang="fr-CH" sz="1100" b="1" dirty="0" err="1">
                <a:solidFill>
                  <a:srgbClr val="FFFFFF"/>
                </a:solidFill>
                <a:cs typeface="Calibri" panose="020F0502020204030204" pitchFamily="34" charset="0"/>
              </a:rPr>
              <a:t>EasyGov</a:t>
            </a:r>
            <a:endParaRPr lang="fr-CH" sz="1100" b="1" dirty="0">
              <a:solidFill>
                <a:srgbClr val="FFFFFF"/>
              </a:solidFill>
              <a:cs typeface="Calibri" panose="020F0502020204030204" pitchFamily="34" charset="0"/>
            </a:endParaRPr>
          </a:p>
        </p:txBody>
      </p:sp>
      <p:sp>
        <p:nvSpPr>
          <p:cNvPr id="11293" name="Textfeld 9"/>
          <p:cNvSpPr txBox="1">
            <a:spLocks noChangeArrowheads="1"/>
          </p:cNvSpPr>
          <p:nvPr/>
        </p:nvSpPr>
        <p:spPr bwMode="auto">
          <a:xfrm>
            <a:off x="3284538" y="3985262"/>
            <a:ext cx="1390650" cy="387190"/>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dirty="0">
                <a:solidFill>
                  <a:srgbClr val="FFFFFF"/>
                </a:solidFill>
                <a:cs typeface="Calibri" panose="020F0502020204030204" pitchFamily="34" charset="0"/>
              </a:rPr>
              <a:t>Centre de services</a:t>
            </a:r>
          </a:p>
        </p:txBody>
      </p:sp>
      <p:sp>
        <p:nvSpPr>
          <p:cNvPr id="11294" name="Textfeld 6"/>
          <p:cNvSpPr txBox="1">
            <a:spLocks noChangeArrowheads="1"/>
          </p:cNvSpPr>
          <p:nvPr/>
        </p:nvSpPr>
        <p:spPr bwMode="auto">
          <a:xfrm>
            <a:off x="4084639" y="2463801"/>
            <a:ext cx="1557337" cy="25241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Communication</a:t>
            </a:r>
          </a:p>
        </p:txBody>
      </p:sp>
      <p:sp>
        <p:nvSpPr>
          <p:cNvPr id="11295" name="Textfeld 11"/>
          <p:cNvSpPr txBox="1">
            <a:spLocks noChangeArrowheads="1"/>
          </p:cNvSpPr>
          <p:nvPr/>
        </p:nvSpPr>
        <p:spPr bwMode="auto">
          <a:xfrm>
            <a:off x="5241926" y="714375"/>
            <a:ext cx="1679575" cy="236538"/>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Mandant</a:t>
            </a:r>
          </a:p>
        </p:txBody>
      </p:sp>
      <p:sp>
        <p:nvSpPr>
          <p:cNvPr id="11296" name="Textfeld 17"/>
          <p:cNvSpPr txBox="1">
            <a:spLocks noChangeArrowheads="1"/>
          </p:cNvSpPr>
          <p:nvPr/>
        </p:nvSpPr>
        <p:spPr bwMode="auto">
          <a:xfrm>
            <a:off x="5097463" y="5114926"/>
            <a:ext cx="1968500" cy="396297"/>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dirty="0">
                <a:solidFill>
                  <a:srgbClr val="FFFFFF"/>
                </a:solidFill>
                <a:cs typeface="Calibri" panose="020F0502020204030204" pitchFamily="34" charset="0"/>
              </a:rPr>
              <a:t>Tests / expérience utilisateur</a:t>
            </a:r>
          </a:p>
        </p:txBody>
      </p:sp>
      <p:pic>
        <p:nvPicPr>
          <p:cNvPr id="1129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9239" y="387351"/>
            <a:ext cx="1512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feld 14"/>
          <p:cNvSpPr txBox="1">
            <a:spLocks noChangeArrowheads="1"/>
          </p:cNvSpPr>
          <p:nvPr/>
        </p:nvSpPr>
        <p:spPr bwMode="auto">
          <a:xfrm>
            <a:off x="2995241" y="3497263"/>
            <a:ext cx="1069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Martin Egger</a:t>
            </a:r>
          </a:p>
        </p:txBody>
      </p:sp>
      <p:cxnSp>
        <p:nvCxnSpPr>
          <p:cNvPr id="55" name="Gerader Verbinder 54"/>
          <p:cNvCxnSpPr/>
          <p:nvPr/>
        </p:nvCxnSpPr>
        <p:spPr>
          <a:xfrm>
            <a:off x="4868560" y="4719651"/>
            <a:ext cx="2459037" cy="0"/>
          </a:xfrm>
          <a:prstGeom prst="line">
            <a:avLst/>
          </a:prstGeom>
          <a:ln w="12700"/>
        </p:spPr>
        <p:style>
          <a:lnRef idx="1">
            <a:schemeClr val="dk1"/>
          </a:lnRef>
          <a:fillRef idx="0">
            <a:schemeClr val="dk1"/>
          </a:fillRef>
          <a:effectRef idx="0">
            <a:schemeClr val="dk1"/>
          </a:effectRef>
          <a:fontRef idx="minor">
            <a:schemeClr val="tx1"/>
          </a:fontRef>
        </p:style>
      </p:cxnSp>
      <p:sp>
        <p:nvSpPr>
          <p:cNvPr id="11300" name="Textfeld 9"/>
          <p:cNvSpPr txBox="1">
            <a:spLocks noChangeArrowheads="1"/>
          </p:cNvSpPr>
          <p:nvPr/>
        </p:nvSpPr>
        <p:spPr bwMode="auto">
          <a:xfrm>
            <a:off x="5097463" y="4586288"/>
            <a:ext cx="1968500" cy="252412"/>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Analystes commerciaux</a:t>
            </a:r>
          </a:p>
        </p:txBody>
      </p:sp>
      <p:sp>
        <p:nvSpPr>
          <p:cNvPr id="11301" name="Textfeld 3"/>
          <p:cNvSpPr txBox="1">
            <a:spLocks noChangeArrowheads="1"/>
          </p:cNvSpPr>
          <p:nvPr/>
        </p:nvSpPr>
        <p:spPr bwMode="auto">
          <a:xfrm>
            <a:off x="6977064" y="712789"/>
            <a:ext cx="106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Martin Godel</a:t>
            </a:r>
          </a:p>
        </p:txBody>
      </p:sp>
      <p:sp>
        <p:nvSpPr>
          <p:cNvPr id="11302" name="Textfeld 9"/>
          <p:cNvSpPr txBox="1">
            <a:spLocks noChangeArrowheads="1"/>
          </p:cNvSpPr>
          <p:nvPr/>
        </p:nvSpPr>
        <p:spPr bwMode="auto">
          <a:xfrm>
            <a:off x="8126414" y="1123951"/>
            <a:ext cx="106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Martin Godel</a:t>
            </a:r>
          </a:p>
        </p:txBody>
      </p:sp>
      <p:sp>
        <p:nvSpPr>
          <p:cNvPr id="11303" name="Textfeld 12"/>
          <p:cNvSpPr txBox="1">
            <a:spLocks noChangeArrowheads="1"/>
          </p:cNvSpPr>
          <p:nvPr/>
        </p:nvSpPr>
        <p:spPr bwMode="auto">
          <a:xfrm>
            <a:off x="8126414" y="1446214"/>
            <a:ext cx="106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Martin Godel</a:t>
            </a:r>
          </a:p>
        </p:txBody>
      </p:sp>
      <p:sp>
        <p:nvSpPr>
          <p:cNvPr id="11304" name="Textfeld 13"/>
          <p:cNvSpPr txBox="1">
            <a:spLocks noChangeArrowheads="1"/>
          </p:cNvSpPr>
          <p:nvPr/>
        </p:nvSpPr>
        <p:spPr bwMode="auto">
          <a:xfrm>
            <a:off x="8088313" y="3492701"/>
            <a:ext cx="2557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Pascal Graf</a:t>
            </a:r>
          </a:p>
        </p:txBody>
      </p:sp>
      <p:sp>
        <p:nvSpPr>
          <p:cNvPr id="11305" name="Textfeld 18"/>
          <p:cNvSpPr txBox="1">
            <a:spLocks noChangeArrowheads="1"/>
          </p:cNvSpPr>
          <p:nvPr/>
        </p:nvSpPr>
        <p:spPr bwMode="auto">
          <a:xfrm>
            <a:off x="7409815" y="5586414"/>
            <a:ext cx="1552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ELCA </a:t>
            </a:r>
            <a:r>
              <a:rPr lang="fr-CH" sz="1200" dirty="0" err="1"/>
              <a:t>Informatik</a:t>
            </a:r>
            <a:r>
              <a:rPr lang="fr-CH" sz="1200" dirty="0"/>
              <a:t> AG</a:t>
            </a:r>
          </a:p>
        </p:txBody>
      </p:sp>
      <p:sp>
        <p:nvSpPr>
          <p:cNvPr id="11306" name="Textfeld 20"/>
          <p:cNvSpPr txBox="1">
            <a:spLocks noChangeArrowheads="1"/>
          </p:cNvSpPr>
          <p:nvPr/>
        </p:nvSpPr>
        <p:spPr bwMode="auto">
          <a:xfrm>
            <a:off x="7375525" y="5102226"/>
            <a:ext cx="153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SPOL AG, ZEIX AG</a:t>
            </a:r>
          </a:p>
        </p:txBody>
      </p:sp>
      <p:sp>
        <p:nvSpPr>
          <p:cNvPr id="11307" name="Textfeld 21"/>
          <p:cNvSpPr txBox="1">
            <a:spLocks noChangeArrowheads="1"/>
          </p:cNvSpPr>
          <p:nvPr/>
        </p:nvSpPr>
        <p:spPr bwMode="auto">
          <a:xfrm>
            <a:off x="7375525" y="4573589"/>
            <a:ext cx="125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AWK Group SA</a:t>
            </a:r>
          </a:p>
        </p:txBody>
      </p:sp>
      <p:sp>
        <p:nvSpPr>
          <p:cNvPr id="11308" name="Textfeld 23"/>
          <p:cNvSpPr txBox="1">
            <a:spLocks noChangeArrowheads="1"/>
          </p:cNvSpPr>
          <p:nvPr/>
        </p:nvSpPr>
        <p:spPr bwMode="auto">
          <a:xfrm>
            <a:off x="9048751" y="5916613"/>
            <a:ext cx="1208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État : juin 2021</a:t>
            </a:r>
          </a:p>
        </p:txBody>
      </p:sp>
      <p:sp>
        <p:nvSpPr>
          <p:cNvPr id="11309" name="Textfeld 24"/>
          <p:cNvSpPr txBox="1">
            <a:spLocks noChangeArrowheads="1"/>
          </p:cNvSpPr>
          <p:nvPr/>
        </p:nvSpPr>
        <p:spPr bwMode="auto">
          <a:xfrm>
            <a:off x="7375526" y="4057651"/>
            <a:ext cx="1745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Hanser Consulting AG </a:t>
            </a:r>
          </a:p>
        </p:txBody>
      </p:sp>
      <p:sp>
        <p:nvSpPr>
          <p:cNvPr id="11310" name="Textfeld 25"/>
          <p:cNvSpPr txBox="1">
            <a:spLocks noChangeArrowheads="1"/>
          </p:cNvSpPr>
          <p:nvPr/>
        </p:nvSpPr>
        <p:spPr bwMode="auto">
          <a:xfrm>
            <a:off x="8126413" y="1962151"/>
            <a:ext cx="493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APP</a:t>
            </a:r>
          </a:p>
        </p:txBody>
      </p:sp>
      <p:sp>
        <p:nvSpPr>
          <p:cNvPr id="11311" name="Textfeld 16"/>
          <p:cNvSpPr txBox="1">
            <a:spLocks noChangeArrowheads="1"/>
          </p:cNvSpPr>
          <p:nvPr/>
        </p:nvSpPr>
        <p:spPr bwMode="auto">
          <a:xfrm>
            <a:off x="6545264" y="1979613"/>
            <a:ext cx="1571625" cy="234950"/>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Gestion de la qualité et des risques</a:t>
            </a:r>
          </a:p>
        </p:txBody>
      </p:sp>
      <p:sp>
        <p:nvSpPr>
          <p:cNvPr id="11312" name="Textfeld 10"/>
          <p:cNvSpPr txBox="1">
            <a:spLocks noChangeArrowheads="1"/>
          </p:cNvSpPr>
          <p:nvPr/>
        </p:nvSpPr>
        <p:spPr bwMode="auto">
          <a:xfrm>
            <a:off x="2933701" y="1090614"/>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Markus Pfister</a:t>
            </a:r>
          </a:p>
        </p:txBody>
      </p:sp>
      <p:sp>
        <p:nvSpPr>
          <p:cNvPr id="11313" name="Textfeld 11"/>
          <p:cNvSpPr txBox="1">
            <a:spLocks noChangeArrowheads="1"/>
          </p:cNvSpPr>
          <p:nvPr/>
        </p:nvSpPr>
        <p:spPr bwMode="auto">
          <a:xfrm>
            <a:off x="2933701" y="1555751"/>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Markus Pfister</a:t>
            </a:r>
          </a:p>
        </p:txBody>
      </p:sp>
      <p:sp>
        <p:nvSpPr>
          <p:cNvPr id="11314" name="Textfeld 15"/>
          <p:cNvSpPr txBox="1">
            <a:spLocks noChangeArrowheads="1"/>
          </p:cNvSpPr>
          <p:nvPr/>
        </p:nvSpPr>
        <p:spPr bwMode="auto">
          <a:xfrm>
            <a:off x="2255839" y="4048183"/>
            <a:ext cx="1036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dirty="0" err="1"/>
              <a:t>Callpoint</a:t>
            </a:r>
            <a:r>
              <a:rPr lang="fr-CH" sz="1200" dirty="0"/>
              <a:t> AG</a:t>
            </a:r>
          </a:p>
        </p:txBody>
      </p:sp>
      <p:sp>
        <p:nvSpPr>
          <p:cNvPr id="11315" name="Textfeld 16"/>
          <p:cNvSpPr txBox="1">
            <a:spLocks noChangeArrowheads="1"/>
          </p:cNvSpPr>
          <p:nvPr/>
        </p:nvSpPr>
        <p:spPr bwMode="auto">
          <a:xfrm>
            <a:off x="2603501" y="4988935"/>
            <a:ext cx="68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ISCeco</a:t>
            </a:r>
          </a:p>
        </p:txBody>
      </p:sp>
      <p:sp>
        <p:nvSpPr>
          <p:cNvPr id="11316" name="Textfeld 17"/>
          <p:cNvSpPr txBox="1">
            <a:spLocks noChangeArrowheads="1"/>
          </p:cNvSpPr>
          <p:nvPr/>
        </p:nvSpPr>
        <p:spPr bwMode="auto">
          <a:xfrm>
            <a:off x="2867025" y="5511223"/>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OFIT</a:t>
            </a:r>
          </a:p>
        </p:txBody>
      </p:sp>
      <p:sp>
        <p:nvSpPr>
          <p:cNvPr id="11317" name="Textfeld 17"/>
          <p:cNvSpPr txBox="1">
            <a:spLocks noChangeArrowheads="1"/>
          </p:cNvSpPr>
          <p:nvPr/>
        </p:nvSpPr>
        <p:spPr bwMode="auto">
          <a:xfrm>
            <a:off x="3076575" y="2463801"/>
            <a:ext cx="1003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Diobe Wyss</a:t>
            </a:r>
          </a:p>
        </p:txBody>
      </p:sp>
      <p:sp>
        <p:nvSpPr>
          <p:cNvPr id="11318" name="Textfeld 11"/>
          <p:cNvSpPr txBox="1">
            <a:spLocks noChangeArrowheads="1"/>
          </p:cNvSpPr>
          <p:nvPr/>
        </p:nvSpPr>
        <p:spPr bwMode="auto">
          <a:xfrm>
            <a:off x="2933701" y="1952626"/>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fr-CH" sz="1200"/>
              <a:t>Markus Pfister</a:t>
            </a:r>
          </a:p>
        </p:txBody>
      </p:sp>
      <p:cxnSp>
        <p:nvCxnSpPr>
          <p:cNvPr id="78" name="Gerader Verbinder 77"/>
          <p:cNvCxnSpPr/>
          <p:nvPr/>
        </p:nvCxnSpPr>
        <p:spPr>
          <a:xfrm>
            <a:off x="6081714" y="2913063"/>
            <a:ext cx="190023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Gerader Verbinder 78"/>
          <p:cNvCxnSpPr/>
          <p:nvPr/>
        </p:nvCxnSpPr>
        <p:spPr>
          <a:xfrm>
            <a:off x="6116639" y="2601913"/>
            <a:ext cx="1870075" cy="0"/>
          </a:xfrm>
          <a:prstGeom prst="line">
            <a:avLst/>
          </a:prstGeom>
          <a:ln w="12700"/>
        </p:spPr>
        <p:style>
          <a:lnRef idx="1">
            <a:schemeClr val="dk1"/>
          </a:lnRef>
          <a:fillRef idx="0">
            <a:schemeClr val="dk1"/>
          </a:fillRef>
          <a:effectRef idx="0">
            <a:schemeClr val="dk1"/>
          </a:effectRef>
          <a:fontRef idx="minor">
            <a:schemeClr val="tx1"/>
          </a:fontRef>
        </p:style>
      </p:cxnSp>
      <p:sp>
        <p:nvSpPr>
          <p:cNvPr id="11321" name="Textfeld 6"/>
          <p:cNvSpPr txBox="1">
            <a:spLocks noChangeArrowheads="1"/>
          </p:cNvSpPr>
          <p:nvPr/>
        </p:nvSpPr>
        <p:spPr bwMode="auto">
          <a:xfrm>
            <a:off x="6545264" y="2482851"/>
            <a:ext cx="1557337" cy="252413"/>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a:solidFill>
                  <a:srgbClr val="FFFFFF"/>
                </a:solidFill>
                <a:cs typeface="Calibri" panose="020F0502020204030204" pitchFamily="34" charset="0"/>
              </a:rPr>
              <a:t>Dossiers politiques</a:t>
            </a:r>
          </a:p>
        </p:txBody>
      </p:sp>
      <p:sp>
        <p:nvSpPr>
          <p:cNvPr id="11322" name="Textfeld 6"/>
          <p:cNvSpPr txBox="1">
            <a:spLocks noChangeArrowheads="1"/>
          </p:cNvSpPr>
          <p:nvPr/>
        </p:nvSpPr>
        <p:spPr bwMode="auto">
          <a:xfrm>
            <a:off x="6543675" y="2787651"/>
            <a:ext cx="1557338" cy="385297"/>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fr-CH" sz="1100" b="1" dirty="0">
                <a:solidFill>
                  <a:srgbClr val="FFFFFF"/>
                </a:solidFill>
                <a:cs typeface="Calibri" panose="020F0502020204030204" pitchFamily="34" charset="0"/>
              </a:rPr>
              <a:t>Droit et protection des données</a:t>
            </a:r>
          </a:p>
        </p:txBody>
      </p:sp>
      <p:sp>
        <p:nvSpPr>
          <p:cNvPr id="11323" name="Textfeld 25"/>
          <p:cNvSpPr txBox="1">
            <a:spLocks noChangeArrowheads="1"/>
          </p:cNvSpPr>
          <p:nvPr/>
        </p:nvSpPr>
        <p:spPr bwMode="auto">
          <a:xfrm>
            <a:off x="8102600" y="2851151"/>
            <a:ext cx="1646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dirty="0"/>
              <a:t>Étude d’avocats HDC</a:t>
            </a:r>
          </a:p>
        </p:txBody>
      </p:sp>
      <p:sp>
        <p:nvSpPr>
          <p:cNvPr id="11324" name="Textfeld 25"/>
          <p:cNvSpPr txBox="1">
            <a:spLocks noChangeArrowheads="1"/>
          </p:cNvSpPr>
          <p:nvPr/>
        </p:nvSpPr>
        <p:spPr bwMode="auto">
          <a:xfrm>
            <a:off x="8096251" y="2462213"/>
            <a:ext cx="1477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200"/>
              <a:t>Marianne Neuhaus</a:t>
            </a:r>
          </a:p>
        </p:txBody>
      </p:sp>
      <p:sp>
        <p:nvSpPr>
          <p:cNvPr id="11325" name="Rechteck 1"/>
          <p:cNvSpPr>
            <a:spLocks noChangeArrowheads="1"/>
          </p:cNvSpPr>
          <p:nvPr/>
        </p:nvSpPr>
        <p:spPr bwMode="auto">
          <a:xfrm>
            <a:off x="2006601" y="27305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fr-CH" sz="1800" b="1"/>
              <a:t>Organigramme</a:t>
            </a:r>
          </a:p>
        </p:txBody>
      </p:sp>
      <p:sp>
        <p:nvSpPr>
          <p:cNvPr id="11326"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fld id="{3A4D30CE-B4DF-434D-A9E1-8860FCEEE61D}" type="slidenum">
              <a:rPr lang="de-CH" altLang="de-DE" sz="1200"/>
              <a:pPr/>
              <a:t>5</a:t>
            </a:fld>
            <a:r>
              <a:rPr lang="fr-CH" sz="800"/>
              <a:t> </a:t>
            </a:r>
          </a:p>
        </p:txBody>
      </p:sp>
      <p:sp>
        <p:nvSpPr>
          <p:cNvPr id="66" name="Textfeld 15"/>
          <p:cNvSpPr txBox="1">
            <a:spLocks noChangeArrowheads="1"/>
          </p:cNvSpPr>
          <p:nvPr/>
        </p:nvSpPr>
        <p:spPr bwMode="auto">
          <a:xfrm>
            <a:off x="1775520" y="4531232"/>
            <a:ext cx="12774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r"/>
            <a:r>
              <a:rPr lang="de-CH" altLang="de-DE" sz="1200" dirty="0" err="1"/>
              <a:t>eOperations</a:t>
            </a:r>
            <a:r>
              <a:rPr lang="de-CH" altLang="de-DE" sz="1200" dirty="0"/>
              <a:t> AG</a:t>
            </a:r>
          </a:p>
        </p:txBody>
      </p:sp>
      <p:cxnSp>
        <p:nvCxnSpPr>
          <p:cNvPr id="67" name="Gerader Verbinder 66"/>
          <p:cNvCxnSpPr/>
          <p:nvPr/>
        </p:nvCxnSpPr>
        <p:spPr bwMode="auto">
          <a:xfrm flipV="1">
            <a:off x="4098859" y="4659723"/>
            <a:ext cx="771524" cy="443"/>
          </a:xfrm>
          <a:prstGeom prst="line">
            <a:avLst/>
          </a:prstGeom>
          <a:ln w="12700"/>
        </p:spPr>
        <p:style>
          <a:lnRef idx="1">
            <a:schemeClr val="dk1"/>
          </a:lnRef>
          <a:fillRef idx="0">
            <a:schemeClr val="dk1"/>
          </a:fillRef>
          <a:effectRef idx="0">
            <a:schemeClr val="dk1"/>
          </a:effectRef>
          <a:fontRef idx="minor">
            <a:schemeClr val="tx1"/>
          </a:fontRef>
        </p:style>
      </p:cxnSp>
      <p:sp>
        <p:nvSpPr>
          <p:cNvPr id="65" name="Textfeld 9"/>
          <p:cNvSpPr txBox="1">
            <a:spLocks noChangeArrowheads="1"/>
          </p:cNvSpPr>
          <p:nvPr/>
        </p:nvSpPr>
        <p:spPr bwMode="auto">
          <a:xfrm>
            <a:off x="3278411" y="4530387"/>
            <a:ext cx="1420515" cy="250825"/>
          </a:xfrm>
          <a:prstGeom prst="rect">
            <a:avLst/>
          </a:prstGeom>
          <a:solidFill>
            <a:srgbClr val="1F4D78"/>
          </a:solidFill>
          <a:ln w="6350">
            <a:solidFill>
              <a:srgbClr val="000000"/>
            </a:solidFill>
            <a:miter lim="800000"/>
            <a:headEnd/>
            <a:tailEnd/>
          </a:ln>
        </p:spPr>
        <p:txBody>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100" b="1" dirty="0">
                <a:solidFill>
                  <a:srgbClr val="FFFFFF"/>
                </a:solidFill>
                <a:cs typeface="Calibri" panose="020F0502020204030204" pitchFamily="34" charset="0"/>
              </a:rPr>
              <a:t>2nd Level Support</a:t>
            </a:r>
            <a:endParaRPr lang="de-CH" altLang="de-DE" dirty="0"/>
          </a:p>
        </p:txBody>
      </p:sp>
    </p:spTree>
    <p:extLst>
      <p:ext uri="{BB962C8B-B14F-4D97-AF65-F5344CB8AC3E}">
        <p14:creationId xmlns:p14="http://schemas.microsoft.com/office/powerpoint/2010/main" val="186193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50497" y="399261"/>
            <a:ext cx="10660256" cy="443047"/>
          </a:xfrm>
          <a:noFill/>
        </p:spPr>
        <p:txBody>
          <a:bodyPr>
            <a:noAutofit/>
          </a:bodyPr>
          <a:lstStyle/>
          <a:p>
            <a:r>
              <a:rPr lang="fr-CH"/>
              <a:t>Détail des services proposés d’EasyGov </a:t>
            </a:r>
            <a:r>
              <a:rPr lang="fr-CH">
                <a:solidFill>
                  <a:schemeClr val="tx1"/>
                </a:solidFill>
              </a:rPr>
              <a:t>2017-2019</a:t>
            </a:r>
          </a:p>
        </p:txBody>
      </p:sp>
      <p:sp>
        <p:nvSpPr>
          <p:cNvPr id="27"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6</a:t>
            </a:fld>
            <a:endParaRPr lang="de-CH">
              <a:solidFill>
                <a:schemeClr val="tx1"/>
              </a:solidFill>
            </a:endParaRPr>
          </a:p>
        </p:txBody>
      </p:sp>
      <p:sp>
        <p:nvSpPr>
          <p:cNvPr id="28" name="Rechteck 27"/>
          <p:cNvSpPr/>
          <p:nvPr/>
        </p:nvSpPr>
        <p:spPr>
          <a:xfrm>
            <a:off x="195762" y="1510565"/>
            <a:ext cx="823728" cy="369332"/>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2017</a:t>
            </a:r>
          </a:p>
        </p:txBody>
      </p:sp>
      <p:sp>
        <p:nvSpPr>
          <p:cNvPr id="29" name="Rechteck 28"/>
          <p:cNvSpPr/>
          <p:nvPr/>
        </p:nvSpPr>
        <p:spPr>
          <a:xfrm>
            <a:off x="0" y="3364543"/>
            <a:ext cx="823728" cy="369332"/>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2018</a:t>
            </a:r>
          </a:p>
        </p:txBody>
      </p:sp>
      <p:sp>
        <p:nvSpPr>
          <p:cNvPr id="30" name="Rechteck 29"/>
          <p:cNvSpPr/>
          <p:nvPr/>
        </p:nvSpPr>
        <p:spPr>
          <a:xfrm>
            <a:off x="205038" y="5249003"/>
            <a:ext cx="823728" cy="369332"/>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2019</a:t>
            </a:r>
          </a:p>
        </p:txBody>
      </p:sp>
      <p:sp>
        <p:nvSpPr>
          <p:cNvPr id="2" name="Geschweifte Klammer links 1"/>
          <p:cNvSpPr/>
          <p:nvPr/>
        </p:nvSpPr>
        <p:spPr>
          <a:xfrm>
            <a:off x="763319" y="2608025"/>
            <a:ext cx="373711" cy="190831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31" name="Freihandform 30"/>
          <p:cNvSpPr/>
          <p:nvPr/>
        </p:nvSpPr>
        <p:spPr>
          <a:xfrm>
            <a:off x="1073254" y="2386984"/>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fr-CH" sz="1200"/>
              <a:t>Modification de la raison sociale</a:t>
            </a:r>
          </a:p>
        </p:txBody>
      </p:sp>
      <p:sp>
        <p:nvSpPr>
          <p:cNvPr id="32" name="Freihandform 31"/>
          <p:cNvSpPr/>
          <p:nvPr/>
        </p:nvSpPr>
        <p:spPr>
          <a:xfrm>
            <a:off x="3059723" y="2386984"/>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fr-CH" sz="1200"/>
              <a:t>Modification du but</a:t>
            </a:r>
          </a:p>
        </p:txBody>
      </p:sp>
      <p:sp>
        <p:nvSpPr>
          <p:cNvPr id="33" name="Freihandform 32"/>
          <p:cNvSpPr/>
          <p:nvPr/>
        </p:nvSpPr>
        <p:spPr>
          <a:xfrm>
            <a:off x="5046193" y="2386984"/>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fr-CH" sz="1200"/>
              <a:t>Modification du siège</a:t>
            </a:r>
          </a:p>
        </p:txBody>
      </p:sp>
      <p:sp>
        <p:nvSpPr>
          <p:cNvPr id="34" name="Freihandform 33"/>
          <p:cNvSpPr/>
          <p:nvPr/>
        </p:nvSpPr>
        <p:spPr>
          <a:xfrm>
            <a:off x="7032661" y="2386984"/>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Ajout, radiation et mutation de sociétaires</a:t>
            </a:r>
          </a:p>
        </p:txBody>
      </p:sp>
      <p:sp>
        <p:nvSpPr>
          <p:cNvPr id="35" name="Freihandform 34"/>
          <p:cNvSpPr/>
          <p:nvPr/>
        </p:nvSpPr>
        <p:spPr>
          <a:xfrm>
            <a:off x="9019130" y="2386984"/>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Modification de la composition du conseil d’administration</a:t>
            </a:r>
          </a:p>
        </p:txBody>
      </p:sp>
      <p:sp>
        <p:nvSpPr>
          <p:cNvPr id="36" name="Freihandform 35"/>
          <p:cNvSpPr/>
          <p:nvPr/>
        </p:nvSpPr>
        <p:spPr>
          <a:xfrm>
            <a:off x="1073254" y="365110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Modification de la composition de la direction d’une Sàrl</a:t>
            </a:r>
          </a:p>
        </p:txBody>
      </p:sp>
      <p:sp>
        <p:nvSpPr>
          <p:cNvPr id="37" name="Freihandform 36"/>
          <p:cNvSpPr/>
          <p:nvPr/>
        </p:nvSpPr>
        <p:spPr>
          <a:xfrm>
            <a:off x="3059723" y="365110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Modifications générales des statuts (avec authentification)</a:t>
            </a:r>
          </a:p>
        </p:txBody>
      </p:sp>
      <p:sp>
        <p:nvSpPr>
          <p:cNvPr id="38" name="Freihandform 37"/>
          <p:cNvSpPr/>
          <p:nvPr/>
        </p:nvSpPr>
        <p:spPr>
          <a:xfrm>
            <a:off x="5046193" y="365110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Commande d’extraits du registre du commerce, certifiés conformes ou non</a:t>
            </a:r>
          </a:p>
        </p:txBody>
      </p:sp>
      <p:sp>
        <p:nvSpPr>
          <p:cNvPr id="39" name="Freihandform 38"/>
          <p:cNvSpPr/>
          <p:nvPr/>
        </p:nvSpPr>
        <p:spPr>
          <a:xfrm>
            <a:off x="7032661" y="365110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Radiation d’entreprises</a:t>
            </a:r>
          </a:p>
        </p:txBody>
      </p:sp>
      <p:sp>
        <p:nvSpPr>
          <p:cNvPr id="40" name="Freihandform 39"/>
          <p:cNvSpPr/>
          <p:nvPr/>
        </p:nvSpPr>
        <p:spPr>
          <a:xfrm>
            <a:off x="9019130" y="365110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Changement d’organe de révision</a:t>
            </a:r>
          </a:p>
        </p:txBody>
      </p:sp>
      <p:sp>
        <p:nvSpPr>
          <p:cNvPr id="41" name="Freihandform 40"/>
          <p:cNvSpPr/>
          <p:nvPr/>
        </p:nvSpPr>
        <p:spPr>
          <a:xfrm>
            <a:off x="1073254" y="112286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Détermination d’assujettissement</a:t>
            </a:r>
          </a:p>
        </p:txBody>
      </p:sp>
      <p:sp>
        <p:nvSpPr>
          <p:cNvPr id="42" name="Freihandform 41"/>
          <p:cNvSpPr/>
          <p:nvPr/>
        </p:nvSpPr>
        <p:spPr>
          <a:xfrm>
            <a:off x="3059723" y="112286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Inscription au registre du commerce</a:t>
            </a:r>
          </a:p>
        </p:txBody>
      </p:sp>
      <p:sp>
        <p:nvSpPr>
          <p:cNvPr id="43" name="Freihandform 42"/>
          <p:cNvSpPr/>
          <p:nvPr/>
        </p:nvSpPr>
        <p:spPr>
          <a:xfrm>
            <a:off x="5046193" y="112286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Enregistrement auprès de la caisse de compensation AVS</a:t>
            </a:r>
          </a:p>
        </p:txBody>
      </p:sp>
      <p:sp>
        <p:nvSpPr>
          <p:cNvPr id="44" name="Freihandform 43"/>
          <p:cNvSpPr/>
          <p:nvPr/>
        </p:nvSpPr>
        <p:spPr>
          <a:xfrm>
            <a:off x="7032661" y="112286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Inscription à la taxe sur la valeur ajoutée (TVA)</a:t>
            </a:r>
          </a:p>
        </p:txBody>
      </p:sp>
      <p:sp>
        <p:nvSpPr>
          <p:cNvPr id="45" name="Freihandform 44"/>
          <p:cNvSpPr/>
          <p:nvPr/>
        </p:nvSpPr>
        <p:spPr>
          <a:xfrm>
            <a:off x="9019130" y="112286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Inscription auprès d’une assurance-accidents (Suva ou assureur privé)</a:t>
            </a:r>
          </a:p>
        </p:txBody>
      </p:sp>
      <p:sp>
        <p:nvSpPr>
          <p:cNvPr id="46" name="Freihandform 45"/>
          <p:cNvSpPr/>
          <p:nvPr/>
        </p:nvSpPr>
        <p:spPr>
          <a:xfrm>
            <a:off x="1073254" y="4915216"/>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Lancement d’une réquisition de poursuite</a:t>
            </a:r>
          </a:p>
        </p:txBody>
      </p:sp>
      <p:sp>
        <p:nvSpPr>
          <p:cNvPr id="47" name="Freihandform 46"/>
          <p:cNvSpPr/>
          <p:nvPr/>
        </p:nvSpPr>
        <p:spPr>
          <a:xfrm>
            <a:off x="3059722" y="4915216"/>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Obtention d’un extrait du registre des poursuites</a:t>
            </a:r>
          </a:p>
        </p:txBody>
      </p:sp>
      <p:sp>
        <p:nvSpPr>
          <p:cNvPr id="48" name="Freihandform 47"/>
          <p:cNvSpPr/>
          <p:nvPr/>
        </p:nvSpPr>
        <p:spPr>
          <a:xfrm>
            <a:off x="5046191" y="4915216"/>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Demander de cautionnement (PME)</a:t>
            </a:r>
          </a:p>
        </p:txBody>
      </p:sp>
      <p:sp>
        <p:nvSpPr>
          <p:cNvPr id="49" name="Freihandform 48"/>
          <p:cNvSpPr/>
          <p:nvPr/>
        </p:nvSpPr>
        <p:spPr>
          <a:xfrm>
            <a:off x="7032661" y="4915215"/>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DD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Déclaration des salaires</a:t>
            </a:r>
            <a:br>
              <a:rPr lang="fr-CH" sz="1200">
                <a:solidFill>
                  <a:schemeClr val="tx1"/>
                </a:solidFill>
              </a:rPr>
            </a:br>
            <a:r>
              <a:rPr lang="fr-CH" sz="1200">
                <a:solidFill>
                  <a:schemeClr val="tx1"/>
                </a:solidFill>
              </a:rPr>
              <a:t>à la Suva</a:t>
            </a:r>
          </a:p>
        </p:txBody>
      </p:sp>
      <p:sp>
        <p:nvSpPr>
          <p:cNvPr id="50" name="Freihandform 49"/>
          <p:cNvSpPr/>
          <p:nvPr/>
        </p:nvSpPr>
        <p:spPr>
          <a:xfrm>
            <a:off x="9019130" y="4915215"/>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DD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Banque de données des autorisations</a:t>
            </a:r>
          </a:p>
        </p:txBody>
      </p:sp>
    </p:spTree>
    <p:extLst>
      <p:ext uri="{BB962C8B-B14F-4D97-AF65-F5344CB8AC3E}">
        <p14:creationId xmlns:p14="http://schemas.microsoft.com/office/powerpoint/2010/main" val="31274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60743" y="420528"/>
            <a:ext cx="10203250" cy="443047"/>
          </a:xfrm>
          <a:noFill/>
        </p:spPr>
        <p:txBody>
          <a:bodyPr>
            <a:noAutofit/>
          </a:bodyPr>
          <a:lstStyle/>
          <a:p>
            <a:r>
              <a:rPr lang="fr-CH"/>
              <a:t>Poursuite du développement d'EasyGov </a:t>
            </a:r>
            <a:r>
              <a:rPr lang="fr-CH">
                <a:solidFill>
                  <a:schemeClr val="tx1"/>
                </a:solidFill>
              </a:rPr>
              <a:t>2020</a:t>
            </a:r>
          </a:p>
        </p:txBody>
      </p:sp>
      <p:sp>
        <p:nvSpPr>
          <p:cNvPr id="17" name="Freihandform 16"/>
          <p:cNvSpPr/>
          <p:nvPr/>
        </p:nvSpPr>
        <p:spPr>
          <a:xfrm>
            <a:off x="5017926"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L’échange électronique de données avec les offices des poursuites</a:t>
            </a:r>
          </a:p>
        </p:txBody>
      </p:sp>
      <p:sp>
        <p:nvSpPr>
          <p:cNvPr id="18" name="Freihandform 17"/>
          <p:cNvSpPr/>
          <p:nvPr/>
        </p:nvSpPr>
        <p:spPr>
          <a:xfrm>
            <a:off x="105063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Droits de propriété intellectuelle (IPI)</a:t>
            </a:r>
            <a:br>
              <a:rPr lang="fr-CH" sz="1200" b="1"/>
            </a:br>
            <a:r>
              <a:rPr lang="fr-CH" sz="1200"/>
              <a:t>Enregistrement de marques et mise à jour</a:t>
            </a:r>
            <a:br>
              <a:rPr lang="fr-CH" sz="1200"/>
            </a:br>
            <a:r>
              <a:rPr lang="fr-CH" sz="1200"/>
              <a:t>du registre</a:t>
            </a:r>
          </a:p>
        </p:txBody>
      </p:sp>
      <p:sp>
        <p:nvSpPr>
          <p:cNvPr id="19" name="Freihandform 18"/>
          <p:cNvSpPr/>
          <p:nvPr/>
        </p:nvSpPr>
        <p:spPr>
          <a:xfrm>
            <a:off x="303710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Saisir et publier des publications dans la</a:t>
            </a:r>
            <a:br>
              <a:rPr lang="fr-CH" sz="1200"/>
            </a:br>
            <a:r>
              <a:rPr lang="fr-CH" sz="1200" b="1"/>
              <a:t>Feuille officielle suisse du commerce (FOSC)</a:t>
            </a:r>
          </a:p>
        </p:txBody>
      </p:sp>
      <p:sp>
        <p:nvSpPr>
          <p:cNvPr id="20" name="Freihandform 19"/>
          <p:cNvSpPr/>
          <p:nvPr/>
        </p:nvSpPr>
        <p:spPr>
          <a:xfrm>
            <a:off x="1051376" y="3240779"/>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Crédits COVID-19 pour les entreprises</a:t>
            </a:r>
            <a:br>
              <a:rPr lang="fr-CH" sz="1200" b="1"/>
            </a:br>
            <a:r>
              <a:rPr lang="fr-CH" sz="1200"/>
              <a:t>(jusqu'au 31.07.2020)</a:t>
            </a:r>
          </a:p>
        </p:txBody>
      </p:sp>
      <p:sp>
        <p:nvSpPr>
          <p:cNvPr id="21" name="Freihandform 20"/>
          <p:cNvSpPr/>
          <p:nvPr/>
        </p:nvSpPr>
        <p:spPr>
          <a:xfrm>
            <a:off x="3051699" y="3251796"/>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Cautionnements COVID-19 accordés aux start-ups</a:t>
            </a:r>
            <a:br>
              <a:rPr lang="fr-CH" sz="1200" b="1"/>
            </a:br>
            <a:r>
              <a:rPr lang="fr-CH" sz="1200"/>
              <a:t>(jusqu'au 31.08.2020)</a:t>
            </a:r>
          </a:p>
        </p:txBody>
      </p:sp>
      <p:sp>
        <p:nvSpPr>
          <p:cNvPr id="27" name="Rectangle 2"/>
          <p:cNvSpPr txBox="1">
            <a:spLocks noChangeArrowheads="1"/>
          </p:cNvSpPr>
          <p:nvPr/>
        </p:nvSpPr>
        <p:spPr>
          <a:xfrm>
            <a:off x="982386" y="2627723"/>
            <a:ext cx="9948333" cy="443047"/>
          </a:xfrm>
          <a:prstGeom prst="rect">
            <a:avLst/>
          </a:prstGeom>
          <a:noFill/>
        </p:spPr>
        <p:txBody>
          <a:bodyPr vert="horz" lIns="91440" tIns="45720" rIns="91440" bIns="45720" rtlCol="0" anchor="t">
            <a:normAutofit fontScale="75000" lnSpcReduction="20000"/>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r>
              <a:rPr lang="fr-CH">
                <a:solidFill>
                  <a:schemeClr val="tx1"/>
                </a:solidFill>
              </a:rPr>
              <a:t>Services proposés d’EasyGov COVID-19</a:t>
            </a:r>
          </a:p>
        </p:txBody>
      </p:sp>
      <p:sp>
        <p:nvSpPr>
          <p:cNvPr id="2" name="Rechteck 1"/>
          <p:cNvSpPr/>
          <p:nvPr/>
        </p:nvSpPr>
        <p:spPr>
          <a:xfrm>
            <a:off x="946664" y="4623688"/>
            <a:ext cx="11142554" cy="1144929"/>
          </a:xfrm>
          <a:prstGeom prst="rect">
            <a:avLst/>
          </a:prstGeom>
        </p:spPr>
        <p:txBody>
          <a:bodyPr wrap="square">
            <a:spAutoFit/>
          </a:bodyPr>
          <a:lstStyle/>
          <a:p>
            <a:pPr>
              <a:lnSpc>
                <a:spcPct val="120000"/>
              </a:lnSpc>
            </a:pPr>
            <a:r>
              <a:rPr lang="fr-CH" sz="1900">
                <a:latin typeface="Arial" panose="020B0604020202020204" pitchFamily="34" charset="0"/>
                <a:cs typeface="Arial" panose="020B0604020202020204" pitchFamily="34" charset="0"/>
              </a:rPr>
              <a:t>Informations et données relatives aux crédits COVID-19 pour les entreprises : </a:t>
            </a:r>
            <a:r>
              <a:rPr lang="fr-CH" sz="1900">
                <a:latin typeface="Arial" panose="020B0604020202020204" pitchFamily="34" charset="0"/>
                <a:cs typeface="Arial" panose="020B0604020202020204" pitchFamily="34" charset="0"/>
                <a:hlinkClick r:id="rId3"/>
              </a:rPr>
              <a:t>covid19.easygov.swiss</a:t>
            </a:r>
            <a:r>
              <a:rPr lang="fr-CH" sz="1900">
                <a:latin typeface="Arial" panose="020B0604020202020204" pitchFamily="34" charset="0"/>
                <a:cs typeface="Arial" panose="020B0604020202020204" pitchFamily="34" charset="0"/>
              </a:rPr>
              <a:t> </a:t>
            </a:r>
          </a:p>
          <a:p>
            <a:pPr>
              <a:lnSpc>
                <a:spcPct val="120000"/>
              </a:lnSpc>
            </a:pPr>
            <a:r>
              <a:rPr lang="fr-CH" sz="1900">
                <a:latin typeface="Arial" panose="020B0604020202020204" pitchFamily="34" charset="0"/>
                <a:cs typeface="Arial" panose="020B0604020202020204" pitchFamily="34" charset="0"/>
              </a:rPr>
              <a:t>Informations nécessaires afin de faire face à la crise COVID-19 : </a:t>
            </a:r>
            <a:r>
              <a:rPr lang="fr-CH" sz="1900">
                <a:latin typeface="Arial" panose="020B0604020202020204" pitchFamily="34" charset="0"/>
                <a:cs typeface="Arial" panose="020B0604020202020204" pitchFamily="34" charset="0"/>
                <a:hlinkClick r:id="rId4"/>
              </a:rPr>
              <a:t>helpcenter.easygov.swiss</a:t>
            </a:r>
          </a:p>
          <a:p>
            <a:pPr>
              <a:lnSpc>
                <a:spcPct val="120000"/>
              </a:lnSpc>
            </a:pPr>
            <a:r>
              <a:rPr lang="fr-CH" sz="1900">
                <a:latin typeface="Arial" panose="020B0604020202020204" pitchFamily="34" charset="0"/>
                <a:cs typeface="Arial" panose="020B0604020202020204" pitchFamily="34" charset="0"/>
              </a:rPr>
              <a:t>Informations et formulaires sur les plans de protection : </a:t>
            </a:r>
            <a:r>
              <a:rPr lang="fr-CH" sz="1900">
                <a:latin typeface="Arial" panose="020B0604020202020204" pitchFamily="34" charset="0"/>
                <a:cs typeface="Arial" panose="020B0604020202020204" pitchFamily="34" charset="0"/>
                <a:hlinkClick r:id="rId5"/>
              </a:rPr>
              <a:t>backtowork.easygov.swiss</a:t>
            </a:r>
          </a:p>
        </p:txBody>
      </p:sp>
      <p:sp>
        <p:nvSpPr>
          <p:cNvPr id="11"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7</a:t>
            </a:fld>
            <a:endParaRPr lang="de-CH">
              <a:solidFill>
                <a:schemeClr val="tx1"/>
              </a:solidFill>
            </a:endParaRPr>
          </a:p>
        </p:txBody>
      </p:sp>
      <p:sp>
        <p:nvSpPr>
          <p:cNvPr id="12" name="Rechteck 11"/>
          <p:cNvSpPr/>
          <p:nvPr/>
        </p:nvSpPr>
        <p:spPr>
          <a:xfrm>
            <a:off x="230129" y="1372838"/>
            <a:ext cx="823728"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Sept.</a:t>
            </a:r>
          </a:p>
          <a:p>
            <a:pPr algn="ctr"/>
            <a:r>
              <a:rPr lang="fr-CH" b="1">
                <a:latin typeface="Arial" panose="020B0604020202020204" pitchFamily="34" charset="0"/>
                <a:cs typeface="Arial" panose="020B0604020202020204" pitchFamily="34" charset="0"/>
              </a:rPr>
              <a:t>2020</a:t>
            </a:r>
          </a:p>
        </p:txBody>
      </p:sp>
      <p:sp>
        <p:nvSpPr>
          <p:cNvPr id="13" name="Rechteck 12"/>
          <p:cNvSpPr/>
          <p:nvPr/>
        </p:nvSpPr>
        <p:spPr>
          <a:xfrm>
            <a:off x="232836" y="3329615"/>
            <a:ext cx="823728" cy="923330"/>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Mars</a:t>
            </a:r>
          </a:p>
          <a:p>
            <a:pPr algn="ctr"/>
            <a:r>
              <a:rPr lang="fr-CH" b="1">
                <a:latin typeface="Arial" panose="020B0604020202020204" pitchFamily="34" charset="0"/>
                <a:cs typeface="Arial" panose="020B0604020202020204" pitchFamily="34" charset="0"/>
              </a:rPr>
              <a:t>Avril 2020</a:t>
            </a:r>
          </a:p>
        </p:txBody>
      </p:sp>
      <p:sp>
        <p:nvSpPr>
          <p:cNvPr id="14" name="Freihandform 13"/>
          <p:cNvSpPr/>
          <p:nvPr/>
        </p:nvSpPr>
        <p:spPr>
          <a:xfrm>
            <a:off x="6999126"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Le guichet étend ses</a:t>
            </a:r>
            <a:br>
              <a:rPr lang="fr-CH" sz="1200"/>
            </a:br>
            <a:r>
              <a:rPr lang="fr-CH" sz="1200"/>
              <a:t>services à toutes les formes juridiques comme les fondations, les associations ou les coopératives</a:t>
            </a:r>
          </a:p>
        </p:txBody>
      </p:sp>
    </p:spTree>
    <p:extLst>
      <p:ext uri="{BB962C8B-B14F-4D97-AF65-F5344CB8AC3E}">
        <p14:creationId xmlns:p14="http://schemas.microsoft.com/office/powerpoint/2010/main" val="426703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60743" y="420528"/>
            <a:ext cx="10959114" cy="443047"/>
          </a:xfrm>
          <a:noFill/>
        </p:spPr>
        <p:txBody>
          <a:bodyPr>
            <a:noAutofit/>
          </a:bodyPr>
          <a:lstStyle/>
          <a:p>
            <a:r>
              <a:rPr lang="fr-CH"/>
              <a:t>Poursuite du développement d'EasyGov 2021</a:t>
            </a:r>
          </a:p>
        </p:txBody>
      </p:sp>
      <p:sp>
        <p:nvSpPr>
          <p:cNvPr id="18" name="Freihandform 17"/>
          <p:cNvSpPr/>
          <p:nvPr/>
        </p:nvSpPr>
        <p:spPr>
          <a:xfrm>
            <a:off x="105063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Conditions de travail</a:t>
            </a:r>
            <a:br>
              <a:rPr lang="fr-CH" sz="1200" b="1"/>
            </a:br>
            <a:r>
              <a:rPr lang="fr-CH" sz="1200"/>
              <a:t>Gérer les permis de travail</a:t>
            </a:r>
          </a:p>
        </p:txBody>
      </p:sp>
      <p:sp>
        <p:nvSpPr>
          <p:cNvPr id="19" name="Freihandform 18"/>
          <p:cNvSpPr/>
          <p:nvPr/>
        </p:nvSpPr>
        <p:spPr>
          <a:xfrm>
            <a:off x="303710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C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Annoncer un poste vacant </a:t>
            </a:r>
            <a:r>
              <a:rPr lang="fr-CH" sz="1200"/>
              <a:t>soumis à l’obligation d’annonce et le publier</a:t>
            </a:r>
          </a:p>
        </p:txBody>
      </p:sp>
      <p:sp>
        <p:nvSpPr>
          <p:cNvPr id="11"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8</a:t>
            </a:fld>
            <a:endParaRPr lang="de-CH">
              <a:solidFill>
                <a:schemeClr val="tx1"/>
              </a:solidFill>
            </a:endParaRPr>
          </a:p>
        </p:txBody>
      </p:sp>
      <p:sp>
        <p:nvSpPr>
          <p:cNvPr id="13" name="Freihandform 12"/>
          <p:cNvSpPr/>
          <p:nvPr/>
        </p:nvSpPr>
        <p:spPr>
          <a:xfrm>
            <a:off x="1051376" y="2631170"/>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2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Procédure d’annonce pour les personnes admises à titre provisoire (AP) et les réfugiés reconnus (RR)</a:t>
            </a:r>
          </a:p>
        </p:txBody>
      </p:sp>
      <p:sp>
        <p:nvSpPr>
          <p:cNvPr id="14" name="Freihandform 13"/>
          <p:cNvSpPr/>
          <p:nvPr/>
        </p:nvSpPr>
        <p:spPr>
          <a:xfrm>
            <a:off x="3037844" y="2642187"/>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2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Procédures de poursuite :</a:t>
            </a:r>
          </a:p>
          <a:p>
            <a:pPr lvl="0" algn="ctr" defTabSz="533400">
              <a:lnSpc>
                <a:spcPct val="90000"/>
              </a:lnSpc>
              <a:spcBef>
                <a:spcPct val="0"/>
              </a:spcBef>
              <a:spcAft>
                <a:spcPct val="35000"/>
              </a:spcAft>
            </a:pPr>
            <a:r>
              <a:rPr lang="fr-CH" sz="1200"/>
              <a:t>réquisition de continuer la poursuite, réquisition de vente et données générales (e-LP)</a:t>
            </a:r>
          </a:p>
        </p:txBody>
      </p:sp>
      <p:sp>
        <p:nvSpPr>
          <p:cNvPr id="10" name="Rechteck 9"/>
          <p:cNvSpPr/>
          <p:nvPr/>
        </p:nvSpPr>
        <p:spPr>
          <a:xfrm>
            <a:off x="228978" y="1348129"/>
            <a:ext cx="823728"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Avril 2021</a:t>
            </a:r>
          </a:p>
        </p:txBody>
      </p:sp>
      <p:sp>
        <p:nvSpPr>
          <p:cNvPr id="12" name="Rechteck 11"/>
          <p:cNvSpPr/>
          <p:nvPr/>
        </p:nvSpPr>
        <p:spPr>
          <a:xfrm>
            <a:off x="119998" y="2861517"/>
            <a:ext cx="936171"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Août 2021</a:t>
            </a:r>
          </a:p>
        </p:txBody>
      </p:sp>
      <p:sp>
        <p:nvSpPr>
          <p:cNvPr id="16" name="Freihandform 15"/>
          <p:cNvSpPr/>
          <p:nvPr/>
        </p:nvSpPr>
        <p:spPr>
          <a:xfrm>
            <a:off x="1049398" y="4144285"/>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61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t>Autorité de surveillance des fondations (eESA)</a:t>
            </a:r>
          </a:p>
        </p:txBody>
      </p:sp>
      <p:sp>
        <p:nvSpPr>
          <p:cNvPr id="17" name="Freihandform 16"/>
          <p:cNvSpPr/>
          <p:nvPr/>
        </p:nvSpPr>
        <p:spPr>
          <a:xfrm>
            <a:off x="3035866" y="4155302"/>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61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t>Autorisations d’exercer une activité lucrative relevant du droit des étrangers</a:t>
            </a:r>
            <a:br>
              <a:rPr lang="fr-CH" sz="1200"/>
            </a:br>
            <a:r>
              <a:rPr lang="fr-CH" sz="1200"/>
              <a:t>Frontaliers (projet pilote)</a:t>
            </a:r>
          </a:p>
        </p:txBody>
      </p:sp>
      <p:sp>
        <p:nvSpPr>
          <p:cNvPr id="20" name="Rechteck 19"/>
          <p:cNvSpPr/>
          <p:nvPr/>
        </p:nvSpPr>
        <p:spPr>
          <a:xfrm>
            <a:off x="119238" y="4374632"/>
            <a:ext cx="936171"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Déc.</a:t>
            </a:r>
          </a:p>
          <a:p>
            <a:pPr algn="ctr"/>
            <a:r>
              <a:rPr lang="fr-CH" b="1">
                <a:latin typeface="Arial" panose="020B0604020202020204" pitchFamily="34" charset="0"/>
                <a:cs typeface="Arial" panose="020B0604020202020204" pitchFamily="34" charset="0"/>
              </a:rPr>
              <a:t>2021</a:t>
            </a:r>
          </a:p>
        </p:txBody>
      </p:sp>
      <p:sp>
        <p:nvSpPr>
          <p:cNvPr id="21" name="Freihandform 20"/>
          <p:cNvSpPr/>
          <p:nvPr/>
        </p:nvSpPr>
        <p:spPr>
          <a:xfrm>
            <a:off x="5017065" y="4166187"/>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616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bg1"/>
                </a:solidFill>
              </a:rPr>
              <a:t>Suivi des IDE</a:t>
            </a:r>
          </a:p>
        </p:txBody>
      </p:sp>
    </p:spTree>
    <p:extLst>
      <p:ext uri="{BB962C8B-B14F-4D97-AF65-F5344CB8AC3E}">
        <p14:creationId xmlns:p14="http://schemas.microsoft.com/office/powerpoint/2010/main" val="378438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60743" y="420528"/>
            <a:ext cx="10959114" cy="443047"/>
          </a:xfrm>
          <a:noFill/>
        </p:spPr>
        <p:txBody>
          <a:bodyPr>
            <a:noAutofit/>
          </a:bodyPr>
          <a:lstStyle/>
          <a:p>
            <a:r>
              <a:rPr lang="fr-CH"/>
              <a:t>Poursuite du développement d'EasyGov 2022</a:t>
            </a:r>
          </a:p>
        </p:txBody>
      </p:sp>
      <p:sp>
        <p:nvSpPr>
          <p:cNvPr id="18" name="Freihandform 17"/>
          <p:cNvSpPr/>
          <p:nvPr/>
        </p:nvSpPr>
        <p:spPr>
          <a:xfrm>
            <a:off x="105063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09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solidFill>
                  <a:schemeClr val="tx1"/>
                </a:solidFill>
              </a:rPr>
              <a:t>Autorisations d’exercer une activité lucrative relevant du droit des étrangers</a:t>
            </a:r>
            <a:br>
              <a:rPr lang="fr-CH" sz="1200">
                <a:solidFill>
                  <a:schemeClr val="tx1"/>
                </a:solidFill>
              </a:rPr>
            </a:br>
            <a:r>
              <a:rPr lang="fr-CH" sz="1200">
                <a:solidFill>
                  <a:schemeClr val="tx1"/>
                </a:solidFill>
              </a:rPr>
              <a:t>Ressortissants d’États tiers (projet pilote)</a:t>
            </a:r>
          </a:p>
        </p:txBody>
      </p:sp>
      <p:sp>
        <p:nvSpPr>
          <p:cNvPr id="19" name="Freihandform 18"/>
          <p:cNvSpPr/>
          <p:nvPr/>
        </p:nvSpPr>
        <p:spPr>
          <a:xfrm>
            <a:off x="3037105"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09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Synergies EasyGov/TVA</a:t>
            </a:r>
            <a:br>
              <a:rPr lang="fr-CH" sz="1200">
                <a:solidFill>
                  <a:schemeClr val="tx1"/>
                </a:solidFill>
              </a:rPr>
            </a:br>
            <a:r>
              <a:rPr lang="fr-CH" sz="1200">
                <a:solidFill>
                  <a:schemeClr val="tx1"/>
                </a:solidFill>
              </a:rPr>
              <a:t>(décompte TVA easy)</a:t>
            </a:r>
          </a:p>
        </p:txBody>
      </p:sp>
      <p:sp>
        <p:nvSpPr>
          <p:cNvPr id="11" name="Foliennummernplatzhalter 4"/>
          <p:cNvSpPr>
            <a:spLocks noGrp="1"/>
          </p:cNvSpPr>
          <p:nvPr>
            <p:ph type="sldNum" sz="quarter" idx="4"/>
          </p:nvPr>
        </p:nvSpPr>
        <p:spPr>
          <a:xfrm>
            <a:off x="11323672" y="6117572"/>
            <a:ext cx="506663" cy="501650"/>
          </a:xfrm>
        </p:spPr>
        <p:txBody>
          <a:bodyPr/>
          <a:lstStyle/>
          <a:p>
            <a:fld id="{523CCD09-6E0E-40C1-ABD6-367D2F0B8C77}" type="slidenum">
              <a:rPr lang="de-CH">
                <a:solidFill>
                  <a:schemeClr val="tx1"/>
                </a:solidFill>
              </a:rPr>
              <a:pPr/>
              <a:t>9</a:t>
            </a:fld>
            <a:endParaRPr lang="de-CH">
              <a:solidFill>
                <a:schemeClr val="tx1"/>
              </a:solidFill>
            </a:endParaRPr>
          </a:p>
        </p:txBody>
      </p:sp>
      <p:sp>
        <p:nvSpPr>
          <p:cNvPr id="10" name="Rechteck 9"/>
          <p:cNvSpPr/>
          <p:nvPr/>
        </p:nvSpPr>
        <p:spPr>
          <a:xfrm>
            <a:off x="228978" y="1478760"/>
            <a:ext cx="823728"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T2 2022</a:t>
            </a:r>
          </a:p>
        </p:txBody>
      </p:sp>
      <p:sp>
        <p:nvSpPr>
          <p:cNvPr id="16" name="Freihandform 15"/>
          <p:cNvSpPr/>
          <p:nvPr/>
        </p:nvSpPr>
        <p:spPr>
          <a:xfrm>
            <a:off x="5045692"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09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Radiation d’une entreprise</a:t>
            </a:r>
          </a:p>
        </p:txBody>
      </p:sp>
      <p:sp>
        <p:nvSpPr>
          <p:cNvPr id="17" name="Freihandform 16"/>
          <p:cNvSpPr/>
          <p:nvPr/>
        </p:nvSpPr>
        <p:spPr>
          <a:xfrm>
            <a:off x="7032162" y="1125538"/>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C09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Fonction de paiement</a:t>
            </a:r>
          </a:p>
        </p:txBody>
      </p:sp>
      <p:sp>
        <p:nvSpPr>
          <p:cNvPr id="20" name="Freihandform 19"/>
          <p:cNvSpPr/>
          <p:nvPr/>
        </p:nvSpPr>
        <p:spPr>
          <a:xfrm>
            <a:off x="1047918" y="2508023"/>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a:solidFill>
                  <a:schemeClr val="tx1"/>
                </a:solidFill>
              </a:rPr>
              <a:t>Autorisations d’exercer une activité lucrative relevant du droit des étrangers</a:t>
            </a:r>
            <a:br>
              <a:rPr lang="fr-CH" sz="1200">
                <a:solidFill>
                  <a:schemeClr val="tx1"/>
                </a:solidFill>
              </a:rPr>
            </a:br>
            <a:r>
              <a:rPr lang="fr-CH" sz="1200">
                <a:solidFill>
                  <a:schemeClr val="tx1"/>
                </a:solidFill>
              </a:rPr>
              <a:t>Détachements (projet pilote)</a:t>
            </a:r>
          </a:p>
        </p:txBody>
      </p:sp>
      <p:sp>
        <p:nvSpPr>
          <p:cNvPr id="21" name="Freihandform 20"/>
          <p:cNvSpPr/>
          <p:nvPr/>
        </p:nvSpPr>
        <p:spPr>
          <a:xfrm>
            <a:off x="3034388" y="2508023"/>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Transfert d’entreprise</a:t>
            </a:r>
          </a:p>
        </p:txBody>
      </p:sp>
      <p:sp>
        <p:nvSpPr>
          <p:cNvPr id="22" name="Rechteck 21"/>
          <p:cNvSpPr/>
          <p:nvPr/>
        </p:nvSpPr>
        <p:spPr>
          <a:xfrm>
            <a:off x="261382" y="2861245"/>
            <a:ext cx="794306" cy="646331"/>
          </a:xfrm>
          <a:prstGeom prst="rect">
            <a:avLst/>
          </a:prstGeom>
          <a:solidFill>
            <a:schemeClr val="bg1"/>
          </a:solidFill>
        </p:spPr>
        <p:txBody>
          <a:bodyPr wrap="square">
            <a:spAutoFit/>
          </a:bodyPr>
          <a:lstStyle/>
          <a:p>
            <a:pPr algn="ctr"/>
            <a:r>
              <a:rPr lang="fr-CH" b="1">
                <a:latin typeface="Arial" panose="020B0604020202020204" pitchFamily="34" charset="0"/>
                <a:cs typeface="Arial" panose="020B0604020202020204" pitchFamily="34" charset="0"/>
              </a:rPr>
              <a:t>T4 2022</a:t>
            </a:r>
          </a:p>
        </p:txBody>
      </p:sp>
      <p:sp>
        <p:nvSpPr>
          <p:cNvPr id="23" name="Freihandform 22"/>
          <p:cNvSpPr/>
          <p:nvPr/>
        </p:nvSpPr>
        <p:spPr>
          <a:xfrm>
            <a:off x="5042975" y="2508023"/>
            <a:ext cx="1805880" cy="1083527"/>
          </a:xfrm>
          <a:custGeom>
            <a:avLst/>
            <a:gdLst>
              <a:gd name="connsiteX0" fmla="*/ 0 w 1465189"/>
              <a:gd name="connsiteY0" fmla="*/ 0 h 879113"/>
              <a:gd name="connsiteX1" fmla="*/ 1465189 w 1465189"/>
              <a:gd name="connsiteY1" fmla="*/ 0 h 879113"/>
              <a:gd name="connsiteX2" fmla="*/ 1465189 w 1465189"/>
              <a:gd name="connsiteY2" fmla="*/ 879113 h 879113"/>
              <a:gd name="connsiteX3" fmla="*/ 0 w 1465189"/>
              <a:gd name="connsiteY3" fmla="*/ 879113 h 879113"/>
              <a:gd name="connsiteX4" fmla="*/ 0 w 1465189"/>
              <a:gd name="connsiteY4" fmla="*/ 0 h 87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89" h="879113">
                <a:moveTo>
                  <a:pt x="0" y="0"/>
                </a:moveTo>
                <a:lnTo>
                  <a:pt x="1465189" y="0"/>
                </a:lnTo>
                <a:lnTo>
                  <a:pt x="1465189" y="879113"/>
                </a:lnTo>
                <a:lnTo>
                  <a:pt x="0" y="87911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a:solidFill>
                  <a:schemeClr val="tx1"/>
                </a:solidFill>
              </a:rPr>
              <a:t>Dépôt de demande et rapport annuel des cautionnements</a:t>
            </a:r>
          </a:p>
        </p:txBody>
      </p:sp>
    </p:spTree>
    <p:extLst>
      <p:ext uri="{BB962C8B-B14F-4D97-AF65-F5344CB8AC3E}">
        <p14:creationId xmlns:p14="http://schemas.microsoft.com/office/powerpoint/2010/main" val="135079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EasyGov_Standardpräsentation_MASTER_DE"/>
    <f:field ref="objsubject" par="" edit="true" text=""/>
    <f:field ref="objcreatedby" par="" text="Wyss, Diobe, SECO"/>
    <f:field ref="objcreatedat" par="" text="14.08.2019 17:12:39"/>
    <f:field ref="objchangedby" par="" text="Wyss, Diobe, SECO"/>
    <f:field ref="objmodifiedat" par="" text="02.03.2020 15:39:40"/>
    <f:field ref="doc_FSCFOLIO_1_1001_FieldDocumentNumber" par="" text=""/>
    <f:field ref="doc_FSCFOLIO_1_1001_FieldSubject" par="" edit="true" text=""/>
    <f:field ref="FSCFOLIO_1_1001_FieldCurrentUser" par="" text="SECO  Diobe Wyss"/>
    <f:field ref="CCAPRECONFIG_15_1001_Objektname" par="" edit="true" text="EasyGov_Standardpräsentation_MASTER_DE"/>
    <f:field ref="CHPRECONFIG_1_1001_Objektname" par="" edit="true" text="EasyGov_Standardpräsentation_MASTER_DE"/>
  </f:record>
  <f:record inx="1" ref="">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CCAPRECONFIG_15_1001_Abschriftsbemerkung" par="" text=""/>
    <f:field ref="CCAPRECONFIG_15_1001_Versandart" par="" text="B-Post"/>
    <f:field ref="CCAPRECONFIG_15_1001_Fax"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Serialcontext &gt; Adressat/innen">
    <f:field ref="CCAPRECONFIG_15_1001_Abschriftsbemerkung" text="Abschriftsbemerkung"/>
    <f:field ref="CHPRECONFIG_1_1001_Anrede" text="Anrede"/>
    <f:field ref="CHPRECONFIG_1_1001_EMailAdresse" text="E-Mail Adresse"/>
    <f:field ref="CCAPRECONFIG_15_1001_Fax" text="Fax"/>
    <f:field ref="CHPRECONFIG_1_1001_Nachname" text="Nachname"/>
    <f:field ref="CHPRECONFIG_1_1001_Ort" text="Ort"/>
    <f:field ref="CHPRECONFIG_1_1001_Postleitzahl" text="Postleitzahl"/>
    <f:field ref="CHPRECONFIG_1_1001_Strasse" text="Strasse"/>
    <f:field ref="CHPRECONFIG_1_1001_Titel" text="Titel"/>
    <f:field ref="CCAPRECONFIG_15_1001_Versandart" text="Versandart"/>
    <f:field ref="CHPRECONFIG_1_1001_Vorname" text="Vorname"/>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Breitbild</PresentationFormat>
  <Paragraphs>276</Paragraphs>
  <Slides>22</Slides>
  <Notes>19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Times New Roman</vt:lpstr>
      <vt:lpstr>Office Theme</vt:lpstr>
      <vt:lpstr>PowerPoint-Präsentation</vt:lpstr>
      <vt:lpstr>EasyGov : Le portail en ligne pour les entreprises</vt:lpstr>
      <vt:lpstr>Objectifs d’EasyGov</vt:lpstr>
      <vt:lpstr>Avantages d’EasyGov</vt:lpstr>
      <vt:lpstr>PowerPoint-Präsentation</vt:lpstr>
      <vt:lpstr>Détail des services proposés d’EasyGov 2017-2019</vt:lpstr>
      <vt:lpstr>Poursuite du développement d'EasyGov 2020</vt:lpstr>
      <vt:lpstr>Poursuite du développement d'EasyGov 2021</vt:lpstr>
      <vt:lpstr>Poursuite du développement d'EasyGov 2022</vt:lpstr>
      <vt:lpstr>Objectifs principaux</vt:lpstr>
      <vt:lpstr>Mise en œuvre</vt:lpstr>
      <vt:lpstr>Crédits COVID-19 et cautionnements en faveur des start-up</vt:lpstr>
      <vt:lpstr>Utilisation</vt:lpstr>
      <vt:lpstr>Les trois phases du système de cautionnement des crédits COVID-19</vt:lpstr>
      <vt:lpstr>Parties prenantes aux cautionnements solidaires liés au COVID-19 et aux crédits COVID-19</vt:lpstr>
      <vt:lpstr>Défis</vt:lpstr>
      <vt:lpstr>PowerPoint-Präsentation</vt:lpstr>
      <vt:lpstr>Conventions de crédit COVID-19 cumulés</vt:lpstr>
      <vt:lpstr>Conventions de crédit COVID-19 par jour</vt:lpstr>
      <vt:lpstr>Nombre et volume des crédits transitoires COVID-19</vt:lpstr>
      <vt:lpstr>Nombre de crédits par taille d’entreprise</vt:lpstr>
      <vt:lpstr>Obstacles et facteurs de réussite</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diobe.wyss@seco.admin.ch</dc:creator>
  <cp:lastModifiedBy>Dubey Aline</cp:lastModifiedBy>
  <cp:revision>618</cp:revision>
  <cp:lastPrinted>2021-06-21T12:03:33Z</cp:lastPrinted>
  <dcterms:created xsi:type="dcterms:W3CDTF">2016-02-16T10:04:37Z</dcterms:created>
  <dcterms:modified xsi:type="dcterms:W3CDTF">2021-06-23T16:15:27Z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DocumentID">
    <vt:lpwstr/>
  </property>
  <property fmtid="{D5CDD505-2E9C-101B-9397-08002B2CF9AE}" pid="3" name="FSC#EVDCFG@15.1400:DossierBarCode">
    <vt:lpwstr/>
  </property>
  <property fmtid="{D5CDD505-2E9C-101B-9397-08002B2CF9AE}" pid="4" name="FSC#EVDCFG@15.1400:ActualVersionNumber">
    <vt:lpwstr>9</vt:lpwstr>
  </property>
  <property fmtid="{D5CDD505-2E9C-101B-9397-08002B2CF9AE}" pid="5" name="FSC#EVDCFG@15.1400:ActualVersionCreatedAt">
    <vt:lpwstr>2019-12-20T09:54:23</vt:lpwstr>
  </property>
  <property fmtid="{D5CDD505-2E9C-101B-9397-08002B2CF9AE}" pid="6" name="FSC#EVDCFG@15.1400:ResponsibleBureau_DE">
    <vt:lpwstr>Staatssekretariat für Wirtschaft SECO</vt:lpwstr>
  </property>
  <property fmtid="{D5CDD505-2E9C-101B-9397-08002B2CF9AE}" pid="7" name="FSC#EVDCFG@15.1400:ResponsibleBureau_EN">
    <vt:lpwstr>State Secretariat for Economic Affairs SECO</vt:lpwstr>
  </property>
  <property fmtid="{D5CDD505-2E9C-101B-9397-08002B2CF9AE}" pid="8" name="FSC#EVDCFG@15.1400:ResponsibleBureau_FR">
    <vt:lpwstr>Secrétariat d'Etat à l'économie SECO</vt:lpwstr>
  </property>
  <property fmtid="{D5CDD505-2E9C-101B-9397-08002B2CF9AE}" pid="9" name="FSC#EVDCFG@15.1400:ResponsibleBureau_IT">
    <vt:lpwstr>Segreteria di Stato dell’economia SECO</vt:lpwstr>
  </property>
  <property fmtid="{D5CDD505-2E9C-101B-9397-08002B2CF9AE}" pid="10" name="FSC#EVDCFG@15.1400:UserInChargeUserTitle">
    <vt:lpwstr/>
  </property>
  <property fmtid="{D5CDD505-2E9C-101B-9397-08002B2CF9AE}" pid="11" name="FSC#EVDCFG@15.1400:UserInChargeUserName">
    <vt:lpwstr/>
  </property>
  <property fmtid="{D5CDD505-2E9C-101B-9397-08002B2CF9AE}" pid="12" name="FSC#EVDCFG@15.1400:UserInChargeUserFirstname">
    <vt:lpwstr/>
  </property>
  <property fmtid="{D5CDD505-2E9C-101B-9397-08002B2CF9AE}" pid="13" name="FSC#EVDCFG@15.1400:UserInChargeUserEnvSalutationDE">
    <vt:lpwstr/>
  </property>
  <property fmtid="{D5CDD505-2E9C-101B-9397-08002B2CF9AE}" pid="14" name="FSC#EVDCFG@15.1400:UserInChargeUserEnvSalutationEN">
    <vt:lpwstr/>
  </property>
  <property fmtid="{D5CDD505-2E9C-101B-9397-08002B2CF9AE}" pid="15" name="FSC#EVDCFG@15.1400:UserInChargeUserEnvSalutationFR">
    <vt:lpwstr/>
  </property>
  <property fmtid="{D5CDD505-2E9C-101B-9397-08002B2CF9AE}" pid="16" name="FSC#EVDCFG@15.1400:UserInChargeUserEnvSalutationIT">
    <vt:lpwstr/>
  </property>
  <property fmtid="{D5CDD505-2E9C-101B-9397-08002B2CF9AE}" pid="17" name="FSC#EVDCFG@15.1400:FilerespUserPersonTitle">
    <vt:lpwstr/>
  </property>
  <property fmtid="{D5CDD505-2E9C-101B-9397-08002B2CF9AE}" pid="18" name="FSC#EVDCFG@15.1400:Address">
    <vt:lpwstr/>
  </property>
  <property fmtid="{D5CDD505-2E9C-101B-9397-08002B2CF9AE}" pid="19" name="FSC#EVDCFG@15.1400:PositionNumber">
    <vt:lpwstr/>
  </property>
  <property fmtid="{D5CDD505-2E9C-101B-9397-08002B2CF9AE}" pid="20" name="FSC#EVDCFG@15.1400:Dossierref">
    <vt:lpwstr>324.43-00002</vt:lpwstr>
  </property>
  <property fmtid="{D5CDD505-2E9C-101B-9397-08002B2CF9AE}" pid="21" name="FSC#EVDCFG@15.1400:FileRespEmail">
    <vt:lpwstr/>
  </property>
  <property fmtid="{D5CDD505-2E9C-101B-9397-08002B2CF9AE}" pid="22" name="FSC#EVDCFG@15.1400:FileRespFax">
    <vt:lpwstr/>
  </property>
  <property fmtid="{D5CDD505-2E9C-101B-9397-08002B2CF9AE}" pid="23" name="FSC#EVDCFG@15.1400:FileRespHome">
    <vt:lpwstr/>
  </property>
  <property fmtid="{D5CDD505-2E9C-101B-9397-08002B2CF9AE}" pid="24" name="FSC#EVDCFG@15.1400:FileResponsible">
    <vt:lpwstr/>
  </property>
  <property fmtid="{D5CDD505-2E9C-101B-9397-08002B2CF9AE}" pid="25" name="FSC#EVDCFG@15.1400:UserInCharge">
    <vt:lpwstr/>
  </property>
  <property fmtid="{D5CDD505-2E9C-101B-9397-08002B2CF9AE}" pid="26" name="FSC#EVDCFG@15.1400:FileRespOrg">
    <vt:lpwstr>KMU-Politik</vt:lpwstr>
  </property>
  <property fmtid="{D5CDD505-2E9C-101B-9397-08002B2CF9AE}" pid="27" name="FSC#EVDCFG@15.1400:FileRespOrgHome">
    <vt:lpwstr/>
  </property>
  <property fmtid="{D5CDD505-2E9C-101B-9397-08002B2CF9AE}" pid="28" name="FSC#EVDCFG@15.1400:FileRespOrgStreet">
    <vt:lpwstr/>
  </property>
  <property fmtid="{D5CDD505-2E9C-101B-9397-08002B2CF9AE}" pid="29" name="FSC#EVDCFG@15.1400:FileRespOrgZipCode">
    <vt:lpwstr/>
  </property>
  <property fmtid="{D5CDD505-2E9C-101B-9397-08002B2CF9AE}" pid="30" name="FSC#EVDCFG@15.1400:FileRespshortsign">
    <vt:lpwstr/>
  </property>
  <property fmtid="{D5CDD505-2E9C-101B-9397-08002B2CF9AE}" pid="31" name="FSC#EVDCFG@15.1400:FileRespStreet">
    <vt:lpwstr/>
  </property>
  <property fmtid="{D5CDD505-2E9C-101B-9397-08002B2CF9AE}" pid="32" name="FSC#EVDCFG@15.1400:FileRespTel">
    <vt:lpwstr/>
  </property>
  <property fmtid="{D5CDD505-2E9C-101B-9397-08002B2CF9AE}" pid="33" name="FSC#EVDCFG@15.1400:FileRespZipCode">
    <vt:lpwstr/>
  </property>
  <property fmtid="{D5CDD505-2E9C-101B-9397-08002B2CF9AE}" pid="34" name="FSC#EVDCFG@15.1400:OutAttachElectr">
    <vt:lpwstr/>
  </property>
  <property fmtid="{D5CDD505-2E9C-101B-9397-08002B2CF9AE}" pid="35" name="FSC#EVDCFG@15.1400:OutAttachPhysic">
    <vt:lpwstr/>
  </property>
  <property fmtid="{D5CDD505-2E9C-101B-9397-08002B2CF9AE}" pid="36" name="FSC#EVDCFG@15.1400:SignAcceptedDraft1">
    <vt:lpwstr/>
  </property>
  <property fmtid="{D5CDD505-2E9C-101B-9397-08002B2CF9AE}" pid="37" name="FSC#EVDCFG@15.1400:SignAcceptedDraft1FR">
    <vt:lpwstr/>
  </property>
  <property fmtid="{D5CDD505-2E9C-101B-9397-08002B2CF9AE}" pid="38" name="FSC#EVDCFG@15.1400:SignAcceptedDraft2">
    <vt:lpwstr/>
  </property>
  <property fmtid="{D5CDD505-2E9C-101B-9397-08002B2CF9AE}" pid="39" name="FSC#EVDCFG@15.1400:SignAcceptedDraft2FR">
    <vt:lpwstr/>
  </property>
  <property fmtid="{D5CDD505-2E9C-101B-9397-08002B2CF9AE}" pid="40" name="FSC#EVDCFG@15.1400:SignApproved1">
    <vt:lpwstr/>
  </property>
  <property fmtid="{D5CDD505-2E9C-101B-9397-08002B2CF9AE}" pid="41" name="FSC#EVDCFG@15.1400:SignApproved1FR">
    <vt:lpwstr/>
  </property>
  <property fmtid="{D5CDD505-2E9C-101B-9397-08002B2CF9AE}" pid="42" name="FSC#EVDCFG@15.1400:SignApproved2">
    <vt:lpwstr/>
  </property>
  <property fmtid="{D5CDD505-2E9C-101B-9397-08002B2CF9AE}" pid="43" name="FSC#EVDCFG@15.1400:SignApproved2FR">
    <vt:lpwstr/>
  </property>
  <property fmtid="{D5CDD505-2E9C-101B-9397-08002B2CF9AE}" pid="44" name="FSC#EVDCFG@15.1400:SubDossierBarCode">
    <vt:lpwstr/>
  </property>
  <property fmtid="{D5CDD505-2E9C-101B-9397-08002B2CF9AE}" pid="45" name="FSC#EVDCFG@15.1400:Subject">
    <vt:lpwstr/>
  </property>
  <property fmtid="{D5CDD505-2E9C-101B-9397-08002B2CF9AE}" pid="46" name="FSC#EVDCFG@15.1400:Title">
    <vt:lpwstr>EasyGov_Standardpräsentation_MASTER_DE</vt:lpwstr>
  </property>
  <property fmtid="{D5CDD505-2E9C-101B-9397-08002B2CF9AE}" pid="47" name="FSC#EVDCFG@15.1400:UserFunction">
    <vt:lpwstr/>
  </property>
  <property fmtid="{D5CDD505-2E9C-101B-9397-08002B2CF9AE}" pid="48" name="FSC#EVDCFG@15.1400:SalutationEnglish">
    <vt:lpwstr>Promotion Activities Directorate_x000d_
SME Policy</vt:lpwstr>
  </property>
  <property fmtid="{D5CDD505-2E9C-101B-9397-08002B2CF9AE}" pid="49" name="FSC#EVDCFG@15.1400:SalutationFrench">
    <vt:lpwstr>Direction de la promotion économique_x000d_
Politique PME</vt:lpwstr>
  </property>
  <property fmtid="{D5CDD505-2E9C-101B-9397-08002B2CF9AE}" pid="50" name="FSC#EVDCFG@15.1400:SalutationGerman">
    <vt:lpwstr>Direktion für Standortförderung_x000d_
KMU-Politik</vt:lpwstr>
  </property>
  <property fmtid="{D5CDD505-2E9C-101B-9397-08002B2CF9AE}" pid="51" name="FSC#EVDCFG@15.1400:SalutationItalian">
    <vt:lpwstr>Direzione promozione della piazza economica_x000d_
Politica a favore delle PMI</vt:lpwstr>
  </property>
  <property fmtid="{D5CDD505-2E9C-101B-9397-08002B2CF9AE}" pid="52" name="FSC#EVDCFG@15.1400:SalutationEnglishUser">
    <vt:lpwstr/>
  </property>
  <property fmtid="{D5CDD505-2E9C-101B-9397-08002B2CF9AE}" pid="53" name="FSC#EVDCFG@15.1400:SalutationFrenchUser">
    <vt:lpwstr/>
  </property>
  <property fmtid="{D5CDD505-2E9C-101B-9397-08002B2CF9AE}" pid="54" name="FSC#EVDCFG@15.1400:SalutationGermanUser">
    <vt:lpwstr/>
  </property>
  <property fmtid="{D5CDD505-2E9C-101B-9397-08002B2CF9AE}" pid="55" name="FSC#EVDCFG@15.1400:SalutationItalianUser">
    <vt:lpwstr/>
  </property>
  <property fmtid="{D5CDD505-2E9C-101B-9397-08002B2CF9AE}" pid="56" name="FSC#EVDCFG@15.1400:FileRespOrgShortname">
    <vt:lpwstr>SECO-DSKU</vt:lpwstr>
  </property>
  <property fmtid="{D5CDD505-2E9C-101B-9397-08002B2CF9AE}" pid="57" name="FSC#EVDCFG@15.1400:ResponsibleEditorFirstname">
    <vt:lpwstr/>
  </property>
  <property fmtid="{D5CDD505-2E9C-101B-9397-08002B2CF9AE}" pid="58" name="FSC#EVDCFG@15.1400:ResponsibleEditorSurname">
    <vt:lpwstr/>
  </property>
  <property fmtid="{D5CDD505-2E9C-101B-9397-08002B2CF9AE}" pid="59" name="FSC#EVDCFG@15.1400:GroupTitle">
    <vt:lpwstr>KMU-Politik</vt:lpwstr>
  </property>
  <property fmtid="{D5CDD505-2E9C-101B-9397-08002B2CF9AE}" pid="60" name="FSC#COOELAK@1.1001:Subject">
    <vt:lpwstr/>
  </property>
  <property fmtid="{D5CDD505-2E9C-101B-9397-08002B2CF9AE}" pid="61" name="FSC#COOELAK@1.1001:FileReference">
    <vt:lpwstr>324.43-00002</vt:lpwstr>
  </property>
  <property fmtid="{D5CDD505-2E9C-101B-9397-08002B2CF9AE}" pid="62" name="FSC#COOELAK@1.1001:FileRefYear">
    <vt:lpwstr>2017</vt:lpwstr>
  </property>
  <property fmtid="{D5CDD505-2E9C-101B-9397-08002B2CF9AE}" pid="63" name="FSC#COOELAK@1.1001:FileRefOrdinal">
    <vt:lpwstr>2</vt:lpwstr>
  </property>
  <property fmtid="{D5CDD505-2E9C-101B-9397-08002B2CF9AE}" pid="64" name="FSC#COOELAK@1.1001:FileRefOU">
    <vt:lpwstr>ISCeco-Administration</vt:lpwstr>
  </property>
  <property fmtid="{D5CDD505-2E9C-101B-9397-08002B2CF9AE}" pid="65" name="FSC#COOELAK@1.1001:Organization">
    <vt:lpwstr/>
  </property>
  <property fmtid="{D5CDD505-2E9C-101B-9397-08002B2CF9AE}" pid="66" name="FSC#COOELAK@1.1001:Owner">
    <vt:lpwstr>Wyss Diobe, SECO </vt:lpwstr>
  </property>
  <property fmtid="{D5CDD505-2E9C-101B-9397-08002B2CF9AE}" pid="67" name="FSC#COOELAK@1.1001:OwnerExtension">
    <vt:lpwstr>+41 58 467 68 25</vt:lpwstr>
  </property>
  <property fmtid="{D5CDD505-2E9C-101B-9397-08002B2CF9AE}" pid="68" name="FSC#COOELAK@1.1001:OwnerFaxExtension">
    <vt:lpwstr/>
  </property>
  <property fmtid="{D5CDD505-2E9C-101B-9397-08002B2CF9AE}" pid="69" name="FSC#COOELAK@1.1001:DispatchedBy">
    <vt:lpwstr/>
  </property>
  <property fmtid="{D5CDD505-2E9C-101B-9397-08002B2CF9AE}" pid="70" name="FSC#COOELAK@1.1001:DispatchedAt">
    <vt:lpwstr/>
  </property>
  <property fmtid="{D5CDD505-2E9C-101B-9397-08002B2CF9AE}" pid="71" name="FSC#COOELAK@1.1001:ApprovedBy">
    <vt:lpwstr/>
  </property>
  <property fmtid="{D5CDD505-2E9C-101B-9397-08002B2CF9AE}" pid="72" name="FSC#COOELAK@1.1001:ApprovedAt">
    <vt:lpwstr/>
  </property>
  <property fmtid="{D5CDD505-2E9C-101B-9397-08002B2CF9AE}" pid="73" name="FSC#COOELAK@1.1001:Department">
    <vt:lpwstr>KMU-Politik (SECO-DSKU)</vt:lpwstr>
  </property>
  <property fmtid="{D5CDD505-2E9C-101B-9397-08002B2CF9AE}" pid="74" name="FSC#COOELAK@1.1001:CreatedAt">
    <vt:lpwstr>14.08.2019</vt:lpwstr>
  </property>
  <property fmtid="{D5CDD505-2E9C-101B-9397-08002B2CF9AE}" pid="75" name="FSC#COOELAK@1.1001:OU">
    <vt:lpwstr>KMU-Politik (SECO-DSKU)</vt:lpwstr>
  </property>
  <property fmtid="{D5CDD505-2E9C-101B-9397-08002B2CF9AE}" pid="76" name="FSC#COOELAK@1.1001:Priority">
    <vt:lpwstr> ()</vt:lpwstr>
  </property>
  <property fmtid="{D5CDD505-2E9C-101B-9397-08002B2CF9AE}" pid="77" name="FSC#COOELAK@1.1001:ObjBarCode">
    <vt:lpwstr>*COO.2101.104.7.3628382*</vt:lpwstr>
  </property>
  <property fmtid="{D5CDD505-2E9C-101B-9397-08002B2CF9AE}" pid="78" name="FSC#COOELAK@1.1001:RefBarCode">
    <vt:lpwstr>*COO.2101.104.3.3628382*</vt:lpwstr>
  </property>
  <property fmtid="{D5CDD505-2E9C-101B-9397-08002B2CF9AE}" pid="79" name="FSC#COOELAK@1.1001:FileRefBarCode">
    <vt:lpwstr>*324.43-00002*</vt:lpwstr>
  </property>
  <property fmtid="{D5CDD505-2E9C-101B-9397-08002B2CF9AE}" pid="80" name="FSC#COOELAK@1.1001:ExternalRef">
    <vt:lpwstr/>
  </property>
  <property fmtid="{D5CDD505-2E9C-101B-9397-08002B2CF9AE}" pid="81" name="FSC#COOELAK@1.1001:IncomingNumber">
    <vt:lpwstr/>
  </property>
  <property fmtid="{D5CDD505-2E9C-101B-9397-08002B2CF9AE}" pid="82" name="FSC#COOELAK@1.1001:IncomingSubject">
    <vt:lpwstr/>
  </property>
  <property fmtid="{D5CDD505-2E9C-101B-9397-08002B2CF9AE}" pid="83" name="FSC#COOELAK@1.1001:ProcessResponsible">
    <vt:lpwstr/>
  </property>
  <property fmtid="{D5CDD505-2E9C-101B-9397-08002B2CF9AE}" pid="84" name="FSC#COOELAK@1.1001:ProcessResponsiblePhone">
    <vt:lpwstr/>
  </property>
  <property fmtid="{D5CDD505-2E9C-101B-9397-08002B2CF9AE}" pid="85" name="FSC#COOELAK@1.1001:ProcessResponsibleMail">
    <vt:lpwstr/>
  </property>
  <property fmtid="{D5CDD505-2E9C-101B-9397-08002B2CF9AE}" pid="86" name="FSC#COOELAK@1.1001:ProcessResponsibleFax">
    <vt:lpwstr/>
  </property>
  <property fmtid="{D5CDD505-2E9C-101B-9397-08002B2CF9AE}" pid="87" name="FSC#COOELAK@1.1001:ApproverFirstName">
    <vt:lpwstr/>
  </property>
  <property fmtid="{D5CDD505-2E9C-101B-9397-08002B2CF9AE}" pid="88" name="FSC#COOELAK@1.1001:ApproverSurName">
    <vt:lpwstr/>
  </property>
  <property fmtid="{D5CDD505-2E9C-101B-9397-08002B2CF9AE}" pid="89" name="FSC#COOELAK@1.1001:ApproverTitle">
    <vt:lpwstr/>
  </property>
  <property fmtid="{D5CDD505-2E9C-101B-9397-08002B2CF9AE}" pid="90" name="FSC#COOELAK@1.1001:ExternalDate">
    <vt:lpwstr/>
  </property>
  <property fmtid="{D5CDD505-2E9C-101B-9397-08002B2CF9AE}" pid="91" name="FSC#COOELAK@1.1001:SettlementApprovedAt">
    <vt:lpwstr/>
  </property>
  <property fmtid="{D5CDD505-2E9C-101B-9397-08002B2CF9AE}" pid="92" name="FSC#COOELAK@1.1001:BaseNumber">
    <vt:lpwstr>324.43</vt:lpwstr>
  </property>
  <property fmtid="{D5CDD505-2E9C-101B-9397-08002B2CF9AE}" pid="93" name="FSC#COOELAK@1.1001:CurrentUserRolePos">
    <vt:lpwstr>Sachbearbeiter/in</vt:lpwstr>
  </property>
  <property fmtid="{D5CDD505-2E9C-101B-9397-08002B2CF9AE}" pid="94" name="FSC#COOELAK@1.1001:CurrentUserEmail">
    <vt:lpwstr>diobe.wyss@seco.admin.ch</vt:lpwstr>
  </property>
  <property fmtid="{D5CDD505-2E9C-101B-9397-08002B2CF9AE}" pid="95" name="FSC#ELAKGOV@1.1001:PersonalSubjGender">
    <vt:lpwstr/>
  </property>
  <property fmtid="{D5CDD505-2E9C-101B-9397-08002B2CF9AE}" pid="96" name="FSC#ELAKGOV@1.1001:PersonalSubjFirstName">
    <vt:lpwstr/>
  </property>
  <property fmtid="{D5CDD505-2E9C-101B-9397-08002B2CF9AE}" pid="97" name="FSC#ELAKGOV@1.1001:PersonalSubjSurName">
    <vt:lpwstr/>
  </property>
  <property fmtid="{D5CDD505-2E9C-101B-9397-08002B2CF9AE}" pid="98" name="FSC#ELAKGOV@1.1001:PersonalSubjSalutation">
    <vt:lpwstr/>
  </property>
  <property fmtid="{D5CDD505-2E9C-101B-9397-08002B2CF9AE}" pid="99" name="FSC#ELAKGOV@1.1001:PersonalSubjAddress">
    <vt:lpwstr/>
  </property>
  <property fmtid="{D5CDD505-2E9C-101B-9397-08002B2CF9AE}" pid="100" name="FSC#ATSTATECFG@1.1001:Office">
    <vt:lpwstr/>
  </property>
  <property fmtid="{D5CDD505-2E9C-101B-9397-08002B2CF9AE}" pid="101" name="FSC#ATSTATECFG@1.1001:Agent">
    <vt:lpwstr/>
  </property>
  <property fmtid="{D5CDD505-2E9C-101B-9397-08002B2CF9AE}" pid="102" name="FSC#ATSTATECFG@1.1001:AgentPhone">
    <vt:lpwstr/>
  </property>
  <property fmtid="{D5CDD505-2E9C-101B-9397-08002B2CF9AE}" pid="103" name="FSC#ATSTATECFG@1.1001:DepartmentFax">
    <vt:lpwstr/>
  </property>
  <property fmtid="{D5CDD505-2E9C-101B-9397-08002B2CF9AE}" pid="104" name="FSC#ATSTATECFG@1.1001:DepartmentEmail">
    <vt:lpwstr/>
  </property>
  <property fmtid="{D5CDD505-2E9C-101B-9397-08002B2CF9AE}" pid="105" name="FSC#ATSTATECFG@1.1001:SubfileDate">
    <vt:lpwstr/>
  </property>
  <property fmtid="{D5CDD505-2E9C-101B-9397-08002B2CF9AE}" pid="106" name="FSC#ATSTATECFG@1.1001:SubfileSubject">
    <vt:lpwstr>EasyGov_Standardpräsentation_MASTER_DE</vt:lpwstr>
  </property>
  <property fmtid="{D5CDD505-2E9C-101B-9397-08002B2CF9AE}" pid="107" name="FSC#ATSTATECFG@1.1001:DepartmentZipCode">
    <vt:lpwstr/>
  </property>
  <property fmtid="{D5CDD505-2E9C-101B-9397-08002B2CF9AE}" pid="108" name="FSC#ATSTATECFG@1.1001:DepartmentCountry">
    <vt:lpwstr/>
  </property>
  <property fmtid="{D5CDD505-2E9C-101B-9397-08002B2CF9AE}" pid="109" name="FSC#ATSTATECFG@1.1001:DepartmentCity">
    <vt:lpwstr/>
  </property>
  <property fmtid="{D5CDD505-2E9C-101B-9397-08002B2CF9AE}" pid="110" name="FSC#ATSTATECFG@1.1001:DepartmentStreet">
    <vt:lpwstr/>
  </property>
  <property fmtid="{D5CDD505-2E9C-101B-9397-08002B2CF9AE}" pid="111" name="FSC#ATSTATECFG@1.1001:DepartmentDVR">
    <vt:lpwstr/>
  </property>
  <property fmtid="{D5CDD505-2E9C-101B-9397-08002B2CF9AE}" pid="112" name="FSC#ATSTATECFG@1.1001:DepartmentUID">
    <vt:lpwstr/>
  </property>
  <property fmtid="{D5CDD505-2E9C-101B-9397-08002B2CF9AE}" pid="113" name="FSC#ATSTATECFG@1.1001:SubfileReference">
    <vt:lpwstr>324.43-00002/00002/00017</vt:lpwstr>
  </property>
  <property fmtid="{D5CDD505-2E9C-101B-9397-08002B2CF9AE}" pid="114" name="FSC#ATSTATECFG@1.1001:Clause">
    <vt:lpwstr/>
  </property>
  <property fmtid="{D5CDD505-2E9C-101B-9397-08002B2CF9AE}" pid="115" name="FSC#ATSTATECFG@1.1001:ApprovedSignature">
    <vt:lpwstr/>
  </property>
  <property fmtid="{D5CDD505-2E9C-101B-9397-08002B2CF9AE}" pid="116" name="FSC#ATSTATECFG@1.1001:BankAccount">
    <vt:lpwstr/>
  </property>
  <property fmtid="{D5CDD505-2E9C-101B-9397-08002B2CF9AE}" pid="117" name="FSC#ATSTATECFG@1.1001:BankAccountOwner">
    <vt:lpwstr/>
  </property>
  <property fmtid="{D5CDD505-2E9C-101B-9397-08002B2CF9AE}" pid="118" name="FSC#ATSTATECFG@1.1001:BankInstitute">
    <vt:lpwstr/>
  </property>
  <property fmtid="{D5CDD505-2E9C-101B-9397-08002B2CF9AE}" pid="119" name="FSC#ATSTATECFG@1.1001:BankAccountID">
    <vt:lpwstr/>
  </property>
  <property fmtid="{D5CDD505-2E9C-101B-9397-08002B2CF9AE}" pid="120" name="FSC#ATSTATECFG@1.1001:BankAccountIBAN">
    <vt:lpwstr/>
  </property>
  <property fmtid="{D5CDD505-2E9C-101B-9397-08002B2CF9AE}" pid="121" name="FSC#ATSTATECFG@1.1001:BankAccountBIC">
    <vt:lpwstr/>
  </property>
  <property fmtid="{D5CDD505-2E9C-101B-9397-08002B2CF9AE}" pid="122" name="FSC#ATSTATECFG@1.1001:BankName">
    <vt:lpwstr/>
  </property>
  <property fmtid="{D5CDD505-2E9C-101B-9397-08002B2CF9AE}" pid="123" name="FSC#COOSYSTEM@1.1:Container">
    <vt:lpwstr>COO.2101.104.7.3628382</vt:lpwstr>
  </property>
  <property fmtid="{D5CDD505-2E9C-101B-9397-08002B2CF9AE}" pid="124" name="FSC#FSCFOLIO@1.1001:docpropproject">
    <vt:lpwstr/>
  </property>
</Properties>
</file>