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323" r:id="rId3"/>
    <p:sldId id="325" r:id="rId4"/>
    <p:sldId id="273" r:id="rId5"/>
    <p:sldId id="317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94"/>
  </p:normalViewPr>
  <p:slideViewPr>
    <p:cSldViewPr snapToGrid="0" snapToObjects="1">
      <p:cViewPr varScale="1">
        <p:scale>
          <a:sx n="90" d="100"/>
          <a:sy n="90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F2DE0-E5F2-9743-91A1-4BBECBCEC209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66BB0-4EBF-194E-A878-5EA837EDB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70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345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B50568-035F-AB4D-B59A-3F9848E2C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DD1BC9-1CA9-D44C-AB9A-D448D407C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DC51A1-AC88-8B47-A49E-35E12DEA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B63-715E-FE42-B28B-677B04CE6AB3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26B1BF-05BB-4246-9D48-640B8816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955E72-D9C8-5844-B6DF-27FD1844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74D-193A-634E-9DDE-DDD17EBB6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74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57AEA-686C-2B40-9C8A-35FEFACF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4E43B6-CFBA-844C-927D-4126A418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AD7E59-38A8-5C41-B150-3F94AF3E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B63-715E-FE42-B28B-677B04CE6AB3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C5D685-BC56-364B-92FA-C2775546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2E89D0-7DA5-EA46-921A-4682831D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74D-193A-634E-9DDE-DDD17EBB6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86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05004B-A274-6845-8772-EAAA45364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9993FF-AD4D-F74A-8B07-E1E0CCEE3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92B388-7541-EC43-B3A4-0A6AB90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B63-715E-FE42-B28B-677B04CE6AB3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9FAB85-031C-D14D-9EAE-38F570FF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CC508F-2A63-6649-BC09-380FA2B9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74D-193A-634E-9DDE-DDD17EBB6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4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4FB86-F2BA-C946-96BD-B06A7B85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8557FB-1546-F941-A8C0-AB7034792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918880-6DB2-C940-ADD9-EA05911E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B63-715E-FE42-B28B-677B04CE6AB3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21D5FE-4C32-954D-86D0-306AFDF3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A5E74D-8C95-234F-9551-B870AE14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74D-193A-634E-9DDE-DDD17EBB6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2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06D410-F83D-E143-B5E5-D41B338A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C9D325-277A-3A46-B4BE-1F701392F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FA5601-0772-A84D-BDAA-C72F3861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B63-715E-FE42-B28B-677B04CE6AB3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17E69-467D-C241-B92F-6061BE4E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F34DF9-6183-4A47-A6E6-BE04A274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74D-193A-634E-9DDE-DDD17EBB6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97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9AEAA2-1E16-4E47-A9EB-8B6F72B4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F4F737-8CFA-AC44-9DCE-8FA359CF1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61995B-3C3F-F84A-98D0-4FDD9B934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80E486-3D14-8248-82B8-F52C63BD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B63-715E-FE42-B28B-677B04CE6AB3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0C3008-999E-8B42-8E73-C8A0637D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E78F2C-C633-7C4D-B8CD-58B52F69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74D-193A-634E-9DDE-DDD17EBB6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88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AF15C-13FF-5F4A-9E5E-D01053DA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A1E826-03F4-534C-AEC5-DF75D6031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6FC58C-DEF9-1349-BEEB-E594A316A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31E61C-DB09-204C-974D-6ED6B3103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6F5804-EA83-1641-925E-A92481F6E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D83AC8-5E0C-4D43-876C-6E38B7D9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B63-715E-FE42-B28B-677B04CE6AB3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E12C65-8650-5B4F-93B0-330A2CD11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060335C-30E6-8645-8B9C-FB2CEEC8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74D-193A-634E-9DDE-DDD17EBB6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82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B0B57-B643-F742-BDB8-8DA15611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429054-F3E9-534F-942D-19BFE29A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B63-715E-FE42-B28B-677B04CE6AB3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E9BD3A-D2CF-3D41-BAAB-D6A3C44B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BB7463-0D18-844B-9C8D-D9063269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74D-193A-634E-9DDE-DDD17EBB6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68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BD32D8-F2D9-0E4E-96FD-C1BF1959F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B63-715E-FE42-B28B-677B04CE6AB3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B1EC1C-FCB1-324D-AF4E-239D59DC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49F160-2B81-6541-B24C-E143C4DA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74D-193A-634E-9DDE-DDD17EBB6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44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D1C3E8-25B0-9141-BB5F-186EEADE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094042-B3C4-3146-A5F1-3C74090D7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4A8C2F-5C13-2140-96BC-E8989994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411949-D71C-AF40-9E4A-3F1B4589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B63-715E-FE42-B28B-677B04CE6AB3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3EAE54-C097-0D44-AAC9-0B5BEC62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5E476F-A82E-BB4E-B4E1-75EF8577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74D-193A-634E-9DDE-DDD17EBB6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70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DA53A-86AB-4E43-AAEA-151F9678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9FD966-208A-7442-8F5C-E2983B310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B70E6F-B4A6-F848-B2A4-CE418B0BE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073A5D-B9DD-5B4C-8FC4-B06AC95A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B63-715E-FE42-B28B-677B04CE6AB3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0799BA-A511-D245-B5C4-32447FF1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BE392F-360E-4A48-9BDC-FB4B97C8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74D-193A-634E-9DDE-DDD17EBB6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01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6167F0-ADE0-0E49-8DC0-374FADC4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4BED62-7639-F043-9EE6-560956E50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1F4233-3FD7-6E44-87C8-A312C01E0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6B63-715E-FE42-B28B-677B04CE6AB3}" type="datetimeFigureOut">
              <a:rPr lang="fr-FR" smtClean="0"/>
              <a:t>22/06/2021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50504F-237C-BD44-B90E-03E484950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0A77E3-7531-474B-B607-B9A0050F4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9F74D-193A-634E-9DDE-DDD17EBB6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20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3E2C999-B37B-7043-A7FA-5BA76784D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38"/>
          <a:stretch/>
        </p:blipFill>
        <p:spPr>
          <a:xfrm>
            <a:off x="577850" y="657225"/>
            <a:ext cx="11036300" cy="2286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9BF5FB9-E1F8-5D48-893C-725001CE6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850" y="2465400"/>
            <a:ext cx="11036300" cy="2387600"/>
          </a:xfrm>
        </p:spPr>
        <p:txBody>
          <a:bodyPr>
            <a:normAutofit/>
          </a:bodyPr>
          <a:lstStyle/>
          <a:p>
            <a:r>
              <a:rPr lang="fr-FR" dirty="0"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La Suisse, véritable cancre du numérique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09D0C4-F21B-D94E-B62D-6AB4008FA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5074"/>
            <a:ext cx="9144000" cy="769925"/>
          </a:xfrm>
        </p:spPr>
        <p:txBody>
          <a:bodyPr>
            <a:normAutofit/>
          </a:bodyPr>
          <a:lstStyle/>
          <a:p>
            <a:r>
              <a:rPr lang="fr-FR" dirty="0"/>
              <a:t>Catherine Pugin</a:t>
            </a:r>
            <a:br>
              <a:rPr lang="fr-FR" dirty="0"/>
            </a:br>
            <a:r>
              <a:rPr lang="fr-FR" dirty="0"/>
              <a:t>Déléguée au Numérique - Etat de Vaud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FD014998-64FB-9845-9C2D-EBE4AB642C81}"/>
              </a:ext>
            </a:extLst>
          </p:cNvPr>
          <p:cNvSpPr txBox="1">
            <a:spLocks/>
          </p:cNvSpPr>
          <p:nvPr/>
        </p:nvSpPr>
        <p:spPr>
          <a:xfrm>
            <a:off x="1524000" y="5714999"/>
            <a:ext cx="9144000" cy="652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JRAM – </a:t>
            </a:r>
            <a:r>
              <a:rPr lang="fr-FR" i="1" dirty="0" err="1"/>
              <a:t>Champéry</a:t>
            </a:r>
            <a:r>
              <a:rPr lang="fr-FR" i="1" dirty="0"/>
              <a:t> </a:t>
            </a:r>
            <a:br>
              <a:rPr lang="fr-FR" i="1" dirty="0"/>
            </a:br>
            <a:r>
              <a:rPr lang="fr-FR" i="1" dirty="0"/>
              <a:t>24 juin 2021</a:t>
            </a:r>
          </a:p>
        </p:txBody>
      </p:sp>
    </p:spTree>
    <p:extLst>
      <p:ext uri="{BB962C8B-B14F-4D97-AF65-F5344CB8AC3E}">
        <p14:creationId xmlns:p14="http://schemas.microsoft.com/office/powerpoint/2010/main" val="234835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6CD2E43-7742-A541-A543-B21AA860F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75" y="1027906"/>
            <a:ext cx="9067757" cy="416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9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30154-2D6D-5E49-9468-7EF152FD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z="4399" dirty="0"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Le numérique dans le secteur public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76947-B7A0-C342-8E55-9E7D523F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Segoe Condensed" panose="020B0606040200020203" pitchFamily="34" charset="0"/>
                <a:cs typeface="Segoe UI" panose="020B0502040204020203" pitchFamily="34" charset="0"/>
              </a:rPr>
              <a:t>Prise de conscience politique sur les enjeux du numérique</a:t>
            </a:r>
          </a:p>
          <a:p>
            <a:endParaRPr lang="fr-FR" sz="2000" b="1" dirty="0">
              <a:latin typeface="Segoe Condensed" panose="020B0606040200020203" pitchFamily="34" charset="0"/>
              <a:cs typeface="Segoe UI" panose="020B0502040204020203" pitchFamily="34" charset="0"/>
            </a:endParaRPr>
          </a:p>
          <a:p>
            <a:r>
              <a:rPr lang="fr-FR" sz="2000" dirty="0">
                <a:latin typeface="Segoe Condensed" panose="020B0606040200020203" pitchFamily="34" charset="0"/>
                <a:cs typeface="Segoe UI" panose="020B0502040204020203" pitchFamily="34" charset="0"/>
              </a:rPr>
              <a:t>Conférence latine des directeurs du numérique (CLDN)</a:t>
            </a:r>
          </a:p>
          <a:p>
            <a:r>
              <a:rPr lang="fr-FR" sz="2000" dirty="0">
                <a:latin typeface="Segoe Condensed" panose="020B0606040200020203" pitchFamily="34" charset="0"/>
                <a:cs typeface="Segoe UI" panose="020B0502040204020203" pitchFamily="34" charset="0"/>
              </a:rPr>
              <a:t>Administration numérique suisse (ANS/DVS)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1CCF11-F0E2-6E45-A125-96212C2C1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9909" r="-403" b="25187"/>
          <a:stretch/>
        </p:blipFill>
        <p:spPr>
          <a:xfrm>
            <a:off x="555624" y="5287963"/>
            <a:ext cx="11080751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1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F006B81-944B-FB49-BA8E-97FCCBA402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54BEE3E-D377-E148-BF91-B6CF5F24C3D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20001" y="2276873"/>
            <a:ext cx="1715534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67" i="1" dirty="0">
                <a:solidFill>
                  <a:schemeClr val="bg1"/>
                </a:solidFill>
              </a:rPr>
              <a:t>Adoptée en novembre 2018</a:t>
            </a:r>
          </a:p>
        </p:txBody>
      </p:sp>
    </p:spTree>
    <p:extLst>
      <p:ext uri="{BB962C8B-B14F-4D97-AF65-F5344CB8AC3E}">
        <p14:creationId xmlns:p14="http://schemas.microsoft.com/office/powerpoint/2010/main" val="137378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7" t="20866" r="30797" b="16243"/>
          <a:stretch/>
        </p:blipFill>
        <p:spPr>
          <a:xfrm>
            <a:off x="9742363" y="794"/>
            <a:ext cx="2447433" cy="68564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0" r="30712"/>
          <a:stretch/>
        </p:blipFill>
        <p:spPr>
          <a:xfrm>
            <a:off x="2436891" y="794"/>
            <a:ext cx="2429438" cy="6856413"/>
          </a:xfrm>
          <a:prstGeom prst="rect">
            <a:avLst/>
          </a:prstGeom>
        </p:spPr>
      </p:pic>
      <p:pic>
        <p:nvPicPr>
          <p:cNvPr id="23" name="Picture 2" descr="C:\Users\zsidms\Downloads\Documents\Design\dgnsi\dg\SDF\Links\father-son-walking-child-family-boy-1454189-pxhere.com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68" t="28740" r="42501" b="31260"/>
          <a:stretch/>
        </p:blipFill>
        <p:spPr bwMode="auto">
          <a:xfrm>
            <a:off x="4864679" y="3909"/>
            <a:ext cx="2429438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48" r="42403"/>
          <a:stretch/>
        </p:blipFill>
        <p:spPr>
          <a:xfrm>
            <a:off x="7294930" y="794"/>
            <a:ext cx="2447433" cy="68564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6" r="27511"/>
          <a:stretch/>
        </p:blipFill>
        <p:spPr>
          <a:xfrm>
            <a:off x="2211" y="794"/>
            <a:ext cx="2447433" cy="68564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12" y="350918"/>
            <a:ext cx="12186779" cy="685641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259" y="3779125"/>
            <a:ext cx="1547642" cy="1547642"/>
          </a:xfrm>
          <a:prstGeom prst="rect">
            <a:avLst/>
          </a:prstGeom>
          <a:effectLst>
            <a:outerShdw blurRad="254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10079664" y="5578709"/>
            <a:ext cx="1772832" cy="788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fr-CH" sz="2000" b="1" dirty="0">
                <a:cs typeface="Segoe UI" panose="020B0502040204020203" pitchFamily="34" charset="0"/>
              </a:rPr>
              <a:t>POLITIQUE</a:t>
            </a:r>
          </a:p>
          <a:p>
            <a:pPr algn="ctr">
              <a:lnSpc>
                <a:spcPts val="2799"/>
              </a:lnSpc>
            </a:pPr>
            <a:r>
              <a:rPr lang="fr-CH" sz="2000" b="1" dirty="0">
                <a:cs typeface="Segoe UI" panose="020B0502040204020203" pitchFamily="34" charset="0"/>
              </a:rPr>
              <a:t>DE LA DONNÉE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25" y="3779125"/>
            <a:ext cx="1547642" cy="1547642"/>
          </a:xfrm>
          <a:prstGeom prst="rect">
            <a:avLst/>
          </a:prstGeom>
          <a:effectLst>
            <a:outerShdw blurRad="254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7330007" y="5578709"/>
            <a:ext cx="2377281" cy="788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fr-CH" sz="2000" b="1" dirty="0">
                <a:cs typeface="Segoe UI" panose="020B0502040204020203" pitchFamily="34" charset="0"/>
              </a:rPr>
              <a:t>ACCOMPAGNEMENT</a:t>
            </a:r>
            <a:br>
              <a:rPr lang="fr-CH" sz="2000" b="1" dirty="0">
                <a:cs typeface="Segoe UI" panose="020B0502040204020203" pitchFamily="34" charset="0"/>
              </a:rPr>
            </a:br>
            <a:r>
              <a:rPr lang="fr-CH" sz="2000" b="1" dirty="0">
                <a:cs typeface="Segoe UI" panose="020B0502040204020203" pitchFamily="34" charset="0"/>
              </a:rPr>
              <a:t>DES ENTREPRISES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390" y="3779125"/>
            <a:ext cx="1547642" cy="1547642"/>
          </a:xfrm>
          <a:prstGeom prst="rect">
            <a:avLst/>
          </a:prstGeom>
          <a:effectLst>
            <a:outerShdw blurRad="254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ZoneTexte 15"/>
          <p:cNvSpPr txBox="1"/>
          <p:nvPr/>
        </p:nvSpPr>
        <p:spPr>
          <a:xfrm>
            <a:off x="4891577" y="5578709"/>
            <a:ext cx="2377281" cy="788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fr-CH" sz="2000" b="1" dirty="0">
                <a:cs typeface="Segoe UI" panose="020B0502040204020203" pitchFamily="34" charset="0"/>
              </a:rPr>
              <a:t>ACCOMPAGNEMENT</a:t>
            </a:r>
            <a:br>
              <a:rPr lang="fr-CH" sz="2000" b="1" dirty="0">
                <a:cs typeface="Segoe UI" panose="020B0502040204020203" pitchFamily="34" charset="0"/>
              </a:rPr>
            </a:br>
            <a:r>
              <a:rPr lang="fr-CH" sz="2000" b="1" dirty="0">
                <a:cs typeface="Segoe UI" panose="020B0502040204020203" pitchFamily="34" charset="0"/>
              </a:rPr>
              <a:t>DES PERSONNES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89" y="3779125"/>
            <a:ext cx="1547642" cy="1547642"/>
          </a:xfrm>
          <a:prstGeom prst="rect">
            <a:avLst/>
          </a:prstGeom>
          <a:effectLst>
            <a:outerShdw blurRad="254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ZoneTexte 17"/>
          <p:cNvSpPr txBox="1"/>
          <p:nvPr/>
        </p:nvSpPr>
        <p:spPr>
          <a:xfrm>
            <a:off x="2544293" y="5578710"/>
            <a:ext cx="2214645" cy="788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fr-CH" sz="2000" b="1" dirty="0">
                <a:cs typeface="Segoe UI" panose="020B0502040204020203" pitchFamily="34" charset="0"/>
              </a:rPr>
              <a:t>INFRASTRUCTURES</a:t>
            </a:r>
            <a:br>
              <a:rPr lang="fr-CH" sz="2000" b="1" dirty="0">
                <a:cs typeface="Segoe UI" panose="020B0502040204020203" pitchFamily="34" charset="0"/>
              </a:rPr>
            </a:br>
            <a:r>
              <a:rPr lang="fr-CH" sz="2000" b="1" dirty="0">
                <a:cs typeface="Segoe UI" panose="020B0502040204020203" pitchFamily="34" charset="0"/>
              </a:rPr>
              <a:t>ET SÉCURITÉ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0" y="3779125"/>
            <a:ext cx="1547642" cy="1547642"/>
          </a:xfrm>
          <a:prstGeom prst="rect">
            <a:avLst/>
          </a:prstGeom>
          <a:effectLst>
            <a:outerShdw blurRad="254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ZoneTexte 19"/>
          <p:cNvSpPr txBox="1"/>
          <p:nvPr/>
        </p:nvSpPr>
        <p:spPr>
          <a:xfrm>
            <a:off x="294637" y="5578713"/>
            <a:ext cx="1862580" cy="429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fr-CH" sz="2000" b="1" dirty="0">
                <a:cs typeface="Segoe UI" panose="020B0502040204020203" pitchFamily="34" charset="0"/>
              </a:rPr>
              <a:t>GOUVERNANCE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5101414" y="-5098803"/>
            <a:ext cx="1989174" cy="12186779"/>
          </a:xfrm>
          <a:prstGeom prst="rect">
            <a:avLst/>
          </a:prstGeom>
          <a:gradFill flip="none" rotWithShape="1">
            <a:gsLst>
              <a:gs pos="31000">
                <a:schemeClr val="bg1"/>
              </a:gs>
              <a:gs pos="5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ZoneTexte 20"/>
          <p:cNvSpPr txBox="1"/>
          <p:nvPr/>
        </p:nvSpPr>
        <p:spPr>
          <a:xfrm>
            <a:off x="362127" y="359917"/>
            <a:ext cx="11493186" cy="1271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99"/>
              </a:lnSpc>
            </a:pPr>
            <a:r>
              <a:rPr lang="fr-CH" sz="4399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 </a:t>
            </a:r>
            <a:r>
              <a:rPr lang="fr-CH" sz="4399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stratégie numérique,</a:t>
            </a:r>
            <a:r>
              <a:rPr lang="fr-CH" sz="4399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une vision globale </a:t>
            </a:r>
            <a:br>
              <a:rPr lang="fr-CH" sz="4399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fr-CH" sz="4399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	et cohérente de l’action de l’Etat</a:t>
            </a:r>
          </a:p>
        </p:txBody>
      </p:sp>
    </p:spTree>
    <p:extLst>
      <p:ext uri="{BB962C8B-B14F-4D97-AF65-F5344CB8AC3E}">
        <p14:creationId xmlns:p14="http://schemas.microsoft.com/office/powerpoint/2010/main" val="305859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ED4C47-FE5E-1C4D-B661-7826EA9FD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9908" r="-403" b="-747"/>
          <a:stretch/>
        </p:blipFill>
        <p:spPr>
          <a:xfrm>
            <a:off x="598487" y="3902076"/>
            <a:ext cx="11080751" cy="242728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97BFBAD-2CA6-9647-A945-66BC97F78A9C}"/>
              </a:ext>
            </a:extLst>
          </p:cNvPr>
          <p:cNvSpPr txBox="1">
            <a:spLocks/>
          </p:cNvSpPr>
          <p:nvPr/>
        </p:nvSpPr>
        <p:spPr>
          <a:xfrm>
            <a:off x="598486" y="2576513"/>
            <a:ext cx="11080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dirty="0"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Contact :</a:t>
            </a:r>
          </a:p>
          <a:p>
            <a:pPr algn="r"/>
            <a:r>
              <a:rPr lang="fr-FR" sz="2400" dirty="0" err="1"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catherine.pugin@vd.ch</a:t>
            </a:r>
            <a:endParaRPr lang="fr-FR" sz="2400" dirty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8E472E7-5618-344F-ADB2-9F2D19E689F7}"/>
              </a:ext>
            </a:extLst>
          </p:cNvPr>
          <p:cNvSpPr txBox="1">
            <a:spLocks/>
          </p:cNvSpPr>
          <p:nvPr/>
        </p:nvSpPr>
        <p:spPr>
          <a:xfrm>
            <a:off x="598485" y="25765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399" b="1" dirty="0"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20529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6911</TotalTime>
  <Words>108</Words>
  <Application>Microsoft Macintosh PowerPoint</Application>
  <PresentationFormat>Grand écran</PresentationFormat>
  <Paragraphs>20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Segoe Condensed</vt:lpstr>
      <vt:lpstr>Segoe UI</vt:lpstr>
      <vt:lpstr>Segoe UI Semibold</vt:lpstr>
      <vt:lpstr>Segoe UI Semilight</vt:lpstr>
      <vt:lpstr>Thème Office</vt:lpstr>
      <vt:lpstr>La Suisse, véritable cancre du numérique ?</vt:lpstr>
      <vt:lpstr>Présentation PowerPoint</vt:lpstr>
      <vt:lpstr>Le numérique dans le secteur public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Demain, la révolution  de l’open data ?</dc:title>
  <dc:creator>Catherine Pugin</dc:creator>
  <cp:lastModifiedBy>Catherine Pugin</cp:lastModifiedBy>
  <cp:revision>3</cp:revision>
  <dcterms:created xsi:type="dcterms:W3CDTF">2021-06-17T13:32:45Z</dcterms:created>
  <dcterms:modified xsi:type="dcterms:W3CDTF">2021-06-22T11:22:25Z</dcterms:modified>
</cp:coreProperties>
</file>