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1" r:id="rId2"/>
  </p:sldMasterIdLst>
  <p:notesMasterIdLst>
    <p:notesMasterId r:id="rId18"/>
  </p:notesMasterIdLst>
  <p:handoutMasterIdLst>
    <p:handoutMasterId r:id="rId19"/>
  </p:handoutMasterIdLst>
  <p:sldIdLst>
    <p:sldId id="295" r:id="rId3"/>
    <p:sldId id="364" r:id="rId4"/>
    <p:sldId id="371" r:id="rId5"/>
    <p:sldId id="380" r:id="rId6"/>
    <p:sldId id="367" r:id="rId7"/>
    <p:sldId id="369" r:id="rId8"/>
    <p:sldId id="373" r:id="rId9"/>
    <p:sldId id="376" r:id="rId10"/>
    <p:sldId id="375" r:id="rId11"/>
    <p:sldId id="374" r:id="rId12"/>
    <p:sldId id="379" r:id="rId13"/>
    <p:sldId id="377" r:id="rId14"/>
    <p:sldId id="381" r:id="rId15"/>
    <p:sldId id="378" r:id="rId16"/>
    <p:sldId id="365" r:id="rId17"/>
  </p:sldIdLst>
  <p:sldSz cx="9144000" cy="6858000" type="screen4x3"/>
  <p:notesSz cx="6808788" cy="9940925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0" autoAdjust="0"/>
    <p:restoredTop sz="94660"/>
  </p:normalViewPr>
  <p:slideViewPr>
    <p:cSldViewPr snapToGrid="0">
      <p:cViewPr varScale="1">
        <p:scale>
          <a:sx n="90" d="100"/>
          <a:sy n="90" d="100"/>
        </p:scale>
        <p:origin x="99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4" d="100"/>
          <a:sy n="74" d="100"/>
        </p:scale>
        <p:origin x="2844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6737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012768-92D3-47DD-8C7D-9B6192561261}" type="datetimeFigureOut">
              <a:rPr lang="de-CH" smtClean="0"/>
              <a:t>18.01.2019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6737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14D1F-1819-4B5E-913D-C1F0EBBDEB9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864555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0F659B-C368-40A4-BB76-715312871602}" type="datetimeFigureOut">
              <a:rPr lang="de-CH" smtClean="0"/>
              <a:t>18.01.2019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1243013"/>
            <a:ext cx="4471988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0879" y="4784070"/>
            <a:ext cx="5447030" cy="3914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6737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2777EA-4D1A-405E-B1B8-355A8122023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839898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  <a:endParaRPr lang="de-CH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96E792-D395-4228-9579-1E70DB99B1F9}" type="slidenum">
              <a:rPr lang="de-CH" altLang="de-DE"/>
              <a:pPr/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31912241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1800" y="7191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BD1192-8E11-4460-A223-832FE1A62EF8}" type="slidenum">
              <a:rPr lang="de-CH" altLang="de-DE"/>
              <a:pPr/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3354366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1C917F-5A4C-45EA-BAA7-A9D845C60CCB}" type="slidenum">
              <a:rPr lang="de-CH" altLang="de-DE"/>
              <a:pPr/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28290684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30071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10E5F-D52E-4B7E-9ECD-A597E2CF34F0}" type="datetimeFigureOut">
              <a:rPr lang="de-CH" smtClean="0"/>
              <a:t>18.01.2019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2F89-1D17-426F-B63F-85D5CD16590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859029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10E5F-D52E-4B7E-9ECD-A597E2CF34F0}" type="datetimeFigureOut">
              <a:rPr lang="de-CH" smtClean="0"/>
              <a:t>18.01.2019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2F89-1D17-426F-B63F-85D5CD16590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497025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10E5F-D52E-4B7E-9ECD-A597E2CF34F0}" type="datetimeFigureOut">
              <a:rPr lang="de-CH" smtClean="0"/>
              <a:t>18.01.2019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2F89-1D17-426F-B63F-85D5CD16590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345510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10E5F-D52E-4B7E-9ECD-A597E2CF34F0}" type="datetimeFigureOut">
              <a:rPr lang="de-CH" smtClean="0"/>
              <a:t>18.01.2019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2F89-1D17-426F-B63F-85D5CD16590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006773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10E5F-D52E-4B7E-9ECD-A597E2CF34F0}" type="datetimeFigureOut">
              <a:rPr lang="de-CH" smtClean="0"/>
              <a:t>18.01.2019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2F89-1D17-426F-B63F-85D5CD16590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379398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10E5F-D52E-4B7E-9ECD-A597E2CF34F0}" type="datetimeFigureOut">
              <a:rPr lang="de-CH" smtClean="0"/>
              <a:t>18.01.2019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2F89-1D17-426F-B63F-85D5CD16590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241357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10E5F-D52E-4B7E-9ECD-A597E2CF34F0}" type="datetimeFigureOut">
              <a:rPr lang="de-CH" smtClean="0"/>
              <a:t>18.01.2019</a:t>
            </a:fld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2F89-1D17-426F-B63F-85D5CD16590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5814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EC552A-7B3C-4F1B-A4CE-F97845553950}" type="slidenum">
              <a:rPr lang="de-CH" altLang="de-DE"/>
              <a:pPr/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20988592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10E5F-D52E-4B7E-9ECD-A597E2CF34F0}" type="datetimeFigureOut">
              <a:rPr lang="de-CH" smtClean="0"/>
              <a:t>18.01.2019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2F89-1D17-426F-B63F-85D5CD16590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408313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10E5F-D52E-4B7E-9ECD-A597E2CF34F0}" type="datetimeFigureOut">
              <a:rPr lang="de-CH" smtClean="0"/>
              <a:t>18.01.2019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2F89-1D17-426F-B63F-85D5CD16590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149991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10E5F-D52E-4B7E-9ECD-A597E2CF34F0}" type="datetimeFigureOut">
              <a:rPr lang="de-CH" smtClean="0"/>
              <a:t>18.01.2019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2F89-1D17-426F-B63F-85D5CD16590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594882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10E5F-D52E-4B7E-9ECD-A597E2CF34F0}" type="datetimeFigureOut">
              <a:rPr lang="de-CH" smtClean="0"/>
              <a:t>18.01.2019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2F89-1D17-426F-B63F-85D5CD16590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75196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FA2210-C7E1-45CA-A99F-D2D666A7713C}" type="slidenum">
              <a:rPr lang="de-CH" altLang="de-DE"/>
              <a:pPr/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1885804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E7A291-EBB1-43EA-935D-9242462DD6C3}" type="slidenum">
              <a:rPr lang="de-CH" altLang="de-DE"/>
              <a:pPr/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910398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4D9CB6-2EF7-410C-A78B-1D49EE0FBC8E}" type="slidenum">
              <a:rPr lang="de-CH" altLang="de-DE"/>
              <a:pPr/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1523286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06C56A-B7E0-436A-B7CB-A7685555A67E}" type="slidenum">
              <a:rPr lang="de-CH" altLang="de-DE"/>
              <a:pPr/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4266252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1520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A0D2D7-357F-4635-A765-5E27038B25D0}" type="slidenum">
              <a:rPr lang="de-CH" altLang="de-DE"/>
              <a:pPr/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1266466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de-CH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E9437A-DE8D-4763-9B2A-B8EF161D3C3C}" type="slidenum">
              <a:rPr lang="de-CH" altLang="de-DE"/>
              <a:pPr/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2458485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04025" y="6524625"/>
            <a:ext cx="2133600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600"/>
            </a:lvl1pPr>
          </a:lstStyle>
          <a:p>
            <a:fld id="{5ACFDE99-9850-4F9C-A057-DA948C90DFA9}" type="slidenum">
              <a:rPr lang="de-CH" altLang="de-DE"/>
              <a:pPr/>
              <a:t>‹Nr.›</a:t>
            </a:fld>
            <a:endParaRPr lang="de-CH" altLang="de-DE"/>
          </a:p>
        </p:txBody>
      </p:sp>
      <p:pic>
        <p:nvPicPr>
          <p:cNvPr id="1027" name="Picture 6" descr="log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"/>
            <a:ext cx="237172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Text Box 11"/>
          <p:cNvSpPr txBox="1">
            <a:spLocks noChangeArrowheads="1"/>
          </p:cNvSpPr>
          <p:nvPr/>
        </p:nvSpPr>
        <p:spPr bwMode="auto">
          <a:xfrm>
            <a:off x="3851276" y="88902"/>
            <a:ext cx="1444625" cy="207749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de-DE" altLang="de-DE" sz="750" b="1"/>
          </a:p>
        </p:txBody>
      </p:sp>
      <p:pic>
        <p:nvPicPr>
          <p:cNvPr id="1029" name="Picture 12" descr="log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"/>
            <a:ext cx="237172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Text Box 16"/>
          <p:cNvSpPr txBox="1">
            <a:spLocks noChangeArrowheads="1"/>
          </p:cNvSpPr>
          <p:nvPr/>
        </p:nvSpPr>
        <p:spPr bwMode="auto">
          <a:xfrm>
            <a:off x="3792539" y="63501"/>
            <a:ext cx="5343525" cy="43858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defRPr/>
            </a:pPr>
            <a:r>
              <a:rPr lang="de-CH" altLang="de-DE" sz="750">
                <a:solidFill>
                  <a:srgbClr val="000000"/>
                </a:solidFill>
                <a:cs typeface="Times New Roman" pitchFamily="18" charset="0"/>
              </a:rPr>
              <a:t>Eidgenössisches Departement für Verteidigung, </a:t>
            </a:r>
          </a:p>
          <a:p>
            <a:pPr algn="r" eaLnBrk="1" hangingPunct="1">
              <a:defRPr/>
            </a:pPr>
            <a:r>
              <a:rPr lang="de-CH" altLang="de-DE" sz="750">
                <a:solidFill>
                  <a:srgbClr val="000000"/>
                </a:solidFill>
                <a:cs typeface="Times New Roman" pitchFamily="18" charset="0"/>
              </a:rPr>
              <a:t>Bevölkerungsschutz und Sport VBS</a:t>
            </a:r>
            <a:endParaRPr lang="de-CH" altLang="de-DE" sz="750" b="1">
              <a:solidFill>
                <a:srgbClr val="000000"/>
              </a:solidFill>
              <a:cs typeface="Times New Roman" pitchFamily="18" charset="0"/>
            </a:endParaRPr>
          </a:p>
          <a:p>
            <a:pPr algn="r" eaLnBrk="1" hangingPunct="1">
              <a:defRPr/>
            </a:pPr>
            <a:r>
              <a:rPr lang="de-CH" altLang="de-DE" sz="750" b="1">
                <a:solidFill>
                  <a:srgbClr val="000000"/>
                </a:solidFill>
                <a:cs typeface="Times New Roman" pitchFamily="18" charset="0"/>
              </a:rPr>
              <a:t>Nachrichtendienst des Bundes</a:t>
            </a:r>
            <a:endParaRPr lang="de-CH" altLang="de-DE" sz="750">
              <a:solidFill>
                <a:srgbClr val="000000"/>
              </a:solidFill>
            </a:endParaRPr>
          </a:p>
        </p:txBody>
      </p:sp>
      <p:sp>
        <p:nvSpPr>
          <p:cNvPr id="1031" name="Text Box 17"/>
          <p:cNvSpPr txBox="1">
            <a:spLocks noChangeArrowheads="1"/>
          </p:cNvSpPr>
          <p:nvPr/>
        </p:nvSpPr>
        <p:spPr bwMode="auto">
          <a:xfrm>
            <a:off x="3851276" y="88902"/>
            <a:ext cx="1444625" cy="207749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de-DE" altLang="de-DE" sz="750" b="1"/>
          </a:p>
        </p:txBody>
      </p:sp>
    </p:spTree>
    <p:extLst>
      <p:ext uri="{BB962C8B-B14F-4D97-AF65-F5344CB8AC3E}">
        <p14:creationId xmlns:p14="http://schemas.microsoft.com/office/powerpoint/2010/main" val="2939806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1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200" b="1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200" b="1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200" b="1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200" b="1">
          <a:solidFill>
            <a:schemeClr val="bg1"/>
          </a:solidFill>
          <a:latin typeface="Arial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1200" b="1">
          <a:solidFill>
            <a:schemeClr val="bg1"/>
          </a:solidFill>
          <a:latin typeface="Arial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1200" b="1">
          <a:solidFill>
            <a:schemeClr val="bg1"/>
          </a:solidFill>
          <a:latin typeface="Arial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1200" b="1">
          <a:solidFill>
            <a:schemeClr val="bg1"/>
          </a:solidFill>
          <a:latin typeface="Arial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1200" b="1">
          <a:solidFill>
            <a:schemeClr val="bg1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defRPr sz="1500" b="1">
          <a:solidFill>
            <a:schemeClr val="tx1"/>
          </a:solidFill>
          <a:latin typeface="+mn-lt"/>
          <a:ea typeface="+mn-ea"/>
          <a:cs typeface="+mn-cs"/>
        </a:defRPr>
      </a:lvl1pPr>
      <a:lvl2pPr marL="334566" indent="-20002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500">
          <a:solidFill>
            <a:schemeClr val="tx1"/>
          </a:solidFill>
          <a:latin typeface="+mn-lt"/>
        </a:defRPr>
      </a:lvl2pPr>
      <a:lvl3pPr marL="863204" indent="-171450" algn="l" rtl="0" eaLnBrk="0" fontAlgn="base" hangingPunct="0">
        <a:spcBef>
          <a:spcPct val="20000"/>
        </a:spcBef>
        <a:spcAft>
          <a:spcPct val="0"/>
        </a:spcAft>
        <a:buChar char="•"/>
        <a:defRPr sz="15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10E5F-D52E-4B7E-9ECD-A597E2CF34F0}" type="datetimeFigureOut">
              <a:rPr lang="de-CH" smtClean="0"/>
              <a:t>18.01.2019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B62F89-1D17-426F-B63F-85D5CD16590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06707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ictswitzerland.ch/themen/cyber-security/check/" TargetMode="Externa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1399770" y="1381678"/>
            <a:ext cx="664695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4000" b="1" kern="0" dirty="0">
                <a:solidFill>
                  <a:srgbClr val="000066"/>
                </a:solidFill>
                <a:ea typeface="+mj-ea"/>
                <a:cs typeface="+mj-cs"/>
              </a:rPr>
              <a:t> Cyber: Crime or Security?</a:t>
            </a:r>
          </a:p>
          <a:p>
            <a:pPr lvl="0">
              <a:defRPr/>
            </a:pPr>
            <a:endParaRPr lang="fr-FR" sz="1600" b="1" kern="0" dirty="0">
              <a:solidFill>
                <a:srgbClr val="000066"/>
              </a:solidFill>
              <a:ea typeface="+mj-ea"/>
              <a:cs typeface="+mj-cs"/>
            </a:endParaRPr>
          </a:p>
          <a:p>
            <a:pPr marL="571500" lvl="0" indent="-571500">
              <a:buFontTx/>
              <a:buChar char="-"/>
              <a:defRPr/>
            </a:pPr>
            <a:r>
              <a:rPr lang="fr-FR" sz="2800" kern="0" dirty="0">
                <a:solidFill>
                  <a:srgbClr val="000066"/>
                </a:solidFill>
                <a:ea typeface="+mj-ea"/>
                <a:cs typeface="+mj-cs"/>
              </a:rPr>
              <a:t>ND-</a:t>
            </a:r>
            <a:r>
              <a:rPr lang="fr-FR" sz="2800" kern="0" dirty="0" err="1">
                <a:solidFill>
                  <a:srgbClr val="000066"/>
                </a:solidFill>
                <a:ea typeface="+mj-ea"/>
                <a:cs typeface="+mj-cs"/>
              </a:rPr>
              <a:t>Perspektive</a:t>
            </a:r>
            <a:r>
              <a:rPr lang="fr-FR" sz="2800" kern="0" dirty="0">
                <a:solidFill>
                  <a:srgbClr val="000066"/>
                </a:solidFill>
                <a:ea typeface="+mj-ea"/>
                <a:cs typeface="+mj-cs"/>
              </a:rPr>
              <a:t>!</a:t>
            </a:r>
          </a:p>
          <a:p>
            <a:pPr marL="571500" lvl="0" indent="-571500">
              <a:buFontTx/>
              <a:buChar char="-"/>
              <a:defRPr/>
            </a:pPr>
            <a:r>
              <a:rPr lang="fr-FR" sz="2800" kern="0" dirty="0" err="1">
                <a:solidFill>
                  <a:srgbClr val="000066"/>
                </a:solidFill>
                <a:ea typeface="+mj-ea"/>
                <a:cs typeface="+mj-cs"/>
              </a:rPr>
              <a:t>Wie</a:t>
            </a:r>
            <a:r>
              <a:rPr lang="fr-FR" sz="2800" kern="0" dirty="0">
                <a:solidFill>
                  <a:srgbClr val="000066"/>
                </a:solidFill>
                <a:ea typeface="+mj-ea"/>
                <a:cs typeface="+mj-cs"/>
              </a:rPr>
              <a:t> </a:t>
            </a:r>
            <a:r>
              <a:rPr lang="fr-FR" sz="2800" kern="0" dirty="0" err="1">
                <a:solidFill>
                  <a:srgbClr val="000066"/>
                </a:solidFill>
                <a:ea typeface="+mj-ea"/>
                <a:cs typeface="+mj-cs"/>
              </a:rPr>
              <a:t>sind</a:t>
            </a:r>
            <a:r>
              <a:rPr lang="fr-FR" sz="2800" kern="0" dirty="0">
                <a:solidFill>
                  <a:srgbClr val="000066"/>
                </a:solidFill>
                <a:ea typeface="+mj-ea"/>
                <a:cs typeface="+mj-cs"/>
              </a:rPr>
              <a:t> KMU </a:t>
            </a:r>
            <a:r>
              <a:rPr lang="fr-FR" sz="2800" kern="0" dirty="0" err="1">
                <a:solidFill>
                  <a:srgbClr val="000066"/>
                </a:solidFill>
                <a:ea typeface="+mj-ea"/>
                <a:cs typeface="+mj-cs"/>
              </a:rPr>
              <a:t>betroffen</a:t>
            </a:r>
            <a:r>
              <a:rPr lang="fr-FR" sz="2800" kern="0" dirty="0">
                <a:solidFill>
                  <a:srgbClr val="000066"/>
                </a:solidFill>
                <a:ea typeface="+mj-ea"/>
                <a:cs typeface="+mj-cs"/>
              </a:rPr>
              <a:t>?</a:t>
            </a:r>
          </a:p>
        </p:txBody>
      </p:sp>
      <p:sp>
        <p:nvSpPr>
          <p:cNvPr id="3" name="Untertitel 2"/>
          <p:cNvSpPr txBox="1">
            <a:spLocks/>
          </p:cNvSpPr>
          <p:nvPr/>
        </p:nvSpPr>
        <p:spPr bwMode="auto">
          <a:xfrm>
            <a:off x="1496291" y="4380807"/>
            <a:ext cx="6932814" cy="1764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37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6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6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6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6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600">
                <a:solidFill>
                  <a:schemeClr val="bg1"/>
                </a:solidFill>
                <a:latin typeface="+mn-lt"/>
              </a:defRPr>
            </a:lvl9pPr>
          </a:lstStyle>
          <a:p>
            <a:pPr eaLnBrk="1" hangingPunct="1">
              <a:lnSpc>
                <a:spcPct val="80000"/>
              </a:lnSpc>
              <a:defRPr/>
            </a:pPr>
            <a:r>
              <a:rPr lang="de-CH" altLang="de-DE" sz="2400" kern="0" dirty="0">
                <a:solidFill>
                  <a:srgbClr val="000000"/>
                </a:solidFill>
                <a:cs typeface="Arial" charset="0"/>
              </a:rPr>
              <a:t>70. Gewerbliche Winterkonferenz SGB / USAM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de-CH" altLang="de-DE" sz="2400" kern="0" dirty="0">
                <a:solidFill>
                  <a:srgbClr val="000000"/>
                </a:solidFill>
                <a:latin typeface="Arial"/>
                <a:cs typeface="Arial" charset="0"/>
              </a:rPr>
              <a:t>Klosters / 18.01.2019</a:t>
            </a:r>
          </a:p>
          <a:p>
            <a:pPr eaLnBrk="1" hangingPunct="1">
              <a:lnSpc>
                <a:spcPct val="80000"/>
              </a:lnSpc>
              <a:defRPr/>
            </a:pPr>
            <a:br>
              <a:rPr lang="de-CH" altLang="de-DE" sz="1200" kern="0" dirty="0">
                <a:solidFill>
                  <a:srgbClr val="000000"/>
                </a:solidFill>
                <a:latin typeface="Arial"/>
                <a:cs typeface="Arial" charset="0"/>
              </a:rPr>
            </a:br>
            <a:endParaRPr lang="de-CH" altLang="de-DE" sz="1200" kern="0" dirty="0">
              <a:solidFill>
                <a:srgbClr val="000000"/>
              </a:solidFill>
              <a:latin typeface="Arial"/>
              <a:cs typeface="Arial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de-CH" altLang="de-DE" sz="1600" kern="0" dirty="0">
                <a:solidFill>
                  <a:srgbClr val="000000"/>
                </a:solidFill>
                <a:latin typeface="Arial"/>
                <a:cs typeface="Arial" charset="0"/>
              </a:rPr>
              <a:t>Philipp Kronig, C NDBI</a:t>
            </a:r>
            <a:endParaRPr lang="de-CH" altLang="de-DE" sz="900" kern="0" dirty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4848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333235" y="401986"/>
            <a:ext cx="84360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dirty="0">
                <a:solidFill>
                  <a:srgbClr val="00B0F0"/>
                </a:solidFill>
              </a:rPr>
              <a:t>Erfolgsfaktor 4: </a:t>
            </a:r>
          </a:p>
          <a:p>
            <a:pPr algn="ctr"/>
            <a:r>
              <a:rPr lang="de-CH" sz="2800" dirty="0">
                <a:solidFill>
                  <a:srgbClr val="00B0F0"/>
                </a:solidFill>
              </a:rPr>
              <a:t>Internationale Zusammenarbeit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93962" y="1580943"/>
            <a:ext cx="7753004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400" dirty="0"/>
              <a:t>Jeder nennenswerter Cyberangriff weist internationale Bezüge (Infrastruktur, Täter, Opfer, Software, Geldflüsse) auf.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400" dirty="0"/>
              <a:t>Kein Staat verfügt selbst über alle wesentlichen Informationen.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400" dirty="0"/>
              <a:t>Gemeinsame Interessen, wechselnde Allianzen.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400" dirty="0"/>
              <a:t>Erfolgreiche internationale Übungen (EU, NATO, CERT).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400" dirty="0"/>
              <a:t>Auf diplomatischer / politischer Ebene ist kaum eine Bereitschaft für eine internationale Regelung spürbar.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sz="2400" dirty="0"/>
          </a:p>
        </p:txBody>
      </p:sp>
    </p:spTree>
    <p:extLst>
      <p:ext uri="{BB962C8B-B14F-4D97-AF65-F5344CB8AC3E}">
        <p14:creationId xmlns:p14="http://schemas.microsoft.com/office/powerpoint/2010/main" val="24560498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333235" y="611846"/>
            <a:ext cx="84360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dirty="0">
                <a:solidFill>
                  <a:srgbClr val="00B0F0"/>
                </a:solidFill>
              </a:rPr>
              <a:t>Erfolgsfaktor 5: </a:t>
            </a:r>
          </a:p>
          <a:p>
            <a:pPr algn="ctr"/>
            <a:r>
              <a:rPr lang="de-CH" sz="2800" dirty="0">
                <a:solidFill>
                  <a:srgbClr val="00B0F0"/>
                </a:solidFill>
              </a:rPr>
              <a:t>Integraler Ansatz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93962" y="1865753"/>
            <a:ext cx="7753004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400" dirty="0"/>
              <a:t>Eine Strategie zum Schutz vor Cyberrisiken darf sich nicht mehr auf den Schutz kritischer Infrastrukturen beschränken.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400" dirty="0"/>
              <a:t>Staat, Gesellschaft und Wirtschaft sind gemeinsam gefordert. Die Verantwortungen und Zuständigkeiten müssen klar definiert und von allen Beteiligten gelebt werden.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400" dirty="0" err="1"/>
              <a:t>Cyber</a:t>
            </a:r>
            <a:r>
              <a:rPr lang="de-CH" sz="2400" dirty="0"/>
              <a:t> Sicherheit aus einer Hand ist eine Illusion und trägt der zunehmenden Durchdringung aller Lebenslagen nicht Rechnung.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sz="2400" dirty="0"/>
          </a:p>
        </p:txBody>
      </p:sp>
    </p:spTree>
    <p:extLst>
      <p:ext uri="{BB962C8B-B14F-4D97-AF65-F5344CB8AC3E}">
        <p14:creationId xmlns:p14="http://schemas.microsoft.com/office/powerpoint/2010/main" val="31310606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333235" y="611846"/>
            <a:ext cx="84360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dirty="0">
                <a:solidFill>
                  <a:srgbClr val="00B0F0"/>
                </a:solidFill>
              </a:rPr>
              <a:t>Erfolgsfaktor 6: </a:t>
            </a:r>
          </a:p>
          <a:p>
            <a:pPr algn="ctr"/>
            <a:r>
              <a:rPr lang="de-CH" sz="2800" dirty="0">
                <a:solidFill>
                  <a:srgbClr val="00B0F0"/>
                </a:solidFill>
              </a:rPr>
              <a:t>Notwendige Ressourcen bereitstellen 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93962" y="1865753"/>
            <a:ext cx="775300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400" dirty="0"/>
              <a:t>Ausbildung von Experten zwingend notwendig (Cyber-RS, Masterlehrgänge).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400" dirty="0"/>
              <a:t>Investitionen in sichere Infrastrukturen (D: Agentur für Innovation in der Cybersicherheit mit 150 Millionen Euro Budget) und Personal (auch beim Bund).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sz="2400" dirty="0"/>
          </a:p>
        </p:txBody>
      </p:sp>
    </p:spTree>
    <p:extLst>
      <p:ext uri="{BB962C8B-B14F-4D97-AF65-F5344CB8AC3E}">
        <p14:creationId xmlns:p14="http://schemas.microsoft.com/office/powerpoint/2010/main" val="7050496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333235" y="611846"/>
            <a:ext cx="84360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dirty="0">
                <a:solidFill>
                  <a:srgbClr val="00B0F0"/>
                </a:solidFill>
              </a:rPr>
              <a:t>Erfolgsfaktor 7: </a:t>
            </a:r>
          </a:p>
          <a:p>
            <a:pPr algn="ctr"/>
            <a:r>
              <a:rPr lang="de-CH" sz="2800" dirty="0">
                <a:solidFill>
                  <a:srgbClr val="00B0F0"/>
                </a:solidFill>
              </a:rPr>
              <a:t>NDB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93962" y="1835773"/>
            <a:ext cx="775300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400" dirty="0"/>
              <a:t>Frühzeitiges Erkennen, Verhindern und Bekämpfen von sicherheitsrelevanten Angriffen gehören zum Kernbusiness des ND =&gt; </a:t>
            </a:r>
            <a:r>
              <a:rPr lang="de-CH" sz="2400" dirty="0" err="1"/>
              <a:t>first</a:t>
            </a:r>
            <a:r>
              <a:rPr lang="de-CH" sz="2400" dirty="0"/>
              <a:t> </a:t>
            </a:r>
            <a:r>
              <a:rPr lang="de-CH" sz="2400" dirty="0" err="1"/>
              <a:t>line</a:t>
            </a:r>
            <a:r>
              <a:rPr lang="de-CH" sz="2400" dirty="0"/>
              <a:t> </a:t>
            </a:r>
            <a:r>
              <a:rPr lang="de-CH" sz="2400" dirty="0" err="1"/>
              <a:t>of</a:t>
            </a:r>
            <a:r>
              <a:rPr lang="de-CH" sz="2400" dirty="0"/>
              <a:t> </a:t>
            </a:r>
            <a:r>
              <a:rPr lang="de-CH" sz="2400" dirty="0" err="1"/>
              <a:t>defence</a:t>
            </a:r>
            <a:r>
              <a:rPr lang="de-CH" sz="24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400" dirty="0"/>
              <a:t>Aussagen zur wahrscheinlichen Täterschaft (Attribution) ist eine Kernfähigkeit des ND.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400" dirty="0"/>
              <a:t>Gelebte internationale Vernetzung, originäre Quellen.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400" dirty="0"/>
              <a:t>Ermöglicht Massnahmen auf politischer und diplomatischer Ebene.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400" dirty="0"/>
              <a:t>In PPP-Modell MELANI eingebunden.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sz="2400" dirty="0"/>
          </a:p>
        </p:txBody>
      </p:sp>
    </p:spTree>
    <p:extLst>
      <p:ext uri="{BB962C8B-B14F-4D97-AF65-F5344CB8AC3E}">
        <p14:creationId xmlns:p14="http://schemas.microsoft.com/office/powerpoint/2010/main" val="24046296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309933" y="529400"/>
            <a:ext cx="8436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dirty="0">
                <a:solidFill>
                  <a:srgbClr val="00B0F0"/>
                </a:solidFill>
              </a:rPr>
              <a:t>Erfolgsfaktoren auf Stufe KMU: 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218900" y="1267241"/>
            <a:ext cx="775300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400" dirty="0"/>
              <a:t>Sensibilität der Angestellten für Cyberrisiken erhöhen (Umgang mit Mails, SMS, Soziale Medien).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400" dirty="0"/>
              <a:t>Konsequente Sicherung der geschäftsrelevanten Daten. Testen der Back-up Fähigkeit.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400" dirty="0"/>
              <a:t>Schutzsysteme für Hard- und Software aktuell halten.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400" dirty="0"/>
              <a:t>Password-Richtlinien durchsetzen.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400" dirty="0"/>
              <a:t>Sensible Daten und Prozesse besonders schützen (Verschlüsselung).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400" dirty="0"/>
              <a:t>Selbsttest: </a:t>
            </a:r>
            <a:r>
              <a:rPr lang="de-CH" u="sng" dirty="0">
                <a:hlinkClick r:id="rId2"/>
              </a:rPr>
              <a:t>https://ictswitzerland.ch/themen/cyber-security/check/</a:t>
            </a:r>
            <a:endParaRPr lang="de-CH" sz="2400" dirty="0"/>
          </a:p>
        </p:txBody>
      </p:sp>
    </p:spTree>
    <p:extLst>
      <p:ext uri="{BB962C8B-B14F-4D97-AF65-F5344CB8AC3E}">
        <p14:creationId xmlns:p14="http://schemas.microsoft.com/office/powerpoint/2010/main" val="25924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670" y="5345335"/>
            <a:ext cx="2834899" cy="1512665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04070">
            <a:off x="181075" y="1505816"/>
            <a:ext cx="5021816" cy="1589936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56328">
            <a:off x="4130085" y="4900523"/>
            <a:ext cx="4959561" cy="108326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59986">
            <a:off x="3040673" y="2080389"/>
            <a:ext cx="5613602" cy="2110714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2270279" y="29074"/>
            <a:ext cx="62179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CH" sz="3200" b="1" kern="0" dirty="0">
                <a:solidFill>
                  <a:srgbClr val="000066"/>
                </a:solidFill>
              </a:rPr>
              <a:t>… dann gibt es auch Erfolgsmeldungen…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99343">
            <a:off x="334925" y="4611490"/>
            <a:ext cx="4022205" cy="2017178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1195" y="3715066"/>
            <a:ext cx="3495675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877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078557" y="708477"/>
            <a:ext cx="6217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CH" sz="3200" b="1" kern="0" dirty="0">
                <a:solidFill>
                  <a:srgbClr val="000066"/>
                </a:solidFill>
                <a:latin typeface="Arial"/>
                <a:ea typeface="+mj-ea"/>
                <a:cs typeface="+mj-cs"/>
              </a:rPr>
              <a:t>Haben wir ein Problem ?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991842">
            <a:off x="216131" y="2280195"/>
            <a:ext cx="3358341" cy="886068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6371" y="2504936"/>
            <a:ext cx="2791345" cy="1453455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23056">
            <a:off x="1110760" y="3571102"/>
            <a:ext cx="3737869" cy="110490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76342">
            <a:off x="4387084" y="2143777"/>
            <a:ext cx="3857755" cy="89868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386645">
            <a:off x="2842483" y="3752348"/>
            <a:ext cx="5322397" cy="984514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7614" y="5229399"/>
            <a:ext cx="3766444" cy="139897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00799">
            <a:off x="636947" y="5095366"/>
            <a:ext cx="4147878" cy="1483065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39527" y="3892224"/>
            <a:ext cx="3054361" cy="142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015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 txBox="1">
            <a:spLocks noChangeArrowheads="1"/>
          </p:cNvSpPr>
          <p:nvPr/>
        </p:nvSpPr>
        <p:spPr bwMode="auto">
          <a:xfrm>
            <a:off x="652411" y="954087"/>
            <a:ext cx="7461250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Zur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Bedrohungslage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3" name="Rectangle 6"/>
          <p:cNvSpPr txBox="1">
            <a:spLocks noChangeArrowheads="1"/>
          </p:cNvSpPr>
          <p:nvPr/>
        </p:nvSpPr>
        <p:spPr bwMode="auto">
          <a:xfrm>
            <a:off x="641298" y="2079625"/>
            <a:ext cx="7472363" cy="477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Zunahme der Bedeutung der Informationstechnologie für Geschäftsprozesse und Finanztransaktionen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Zunahme der Teilnehmer an diesen Prozessen, zunehmende Vernetzung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Zugang zu immer mehr wertvoller Information wird möglich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Zunahme der Möglichkeiten für Betrug, Spionage, Erpressung, Sabotage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Auftreten neuer Akteure (z.B. Organisierte Kriminalität, Staaten)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Anpassung der Motive und Methoden bestehender Akteure: kommerzieller Gewinn, Know-how Transfer, politische Motive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6293F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6827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 bwMode="auto">
          <a:xfrm>
            <a:off x="892254" y="954087"/>
            <a:ext cx="7461250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3200" b="1" i="0" u="none" strike="noStrike" kern="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Die zwei Hauptentwicklungen mit Blick auf die Bedrohungslage</a:t>
            </a:r>
            <a:endParaRPr kumimoji="0" lang="de-CH" sz="3200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3" name="Inhaltsplatzhalter 2"/>
          <p:cNvSpPr txBox="1">
            <a:spLocks/>
          </p:cNvSpPr>
          <p:nvPr/>
        </p:nvSpPr>
        <p:spPr bwMode="auto">
          <a:xfrm>
            <a:off x="881141" y="2079625"/>
            <a:ext cx="7472363" cy="477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Tx/>
              <a:buFontTx/>
              <a:buChar char="•"/>
              <a:tabLst/>
              <a:defRPr/>
            </a:pPr>
            <a:endParaRPr kumimoji="0" lang="de-CH" sz="2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1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Der Tabubruch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Tx/>
              <a:buFontTx/>
              <a:buChar char="•"/>
              <a:tabLst/>
              <a:defRPr/>
            </a:pPr>
            <a:r>
              <a:rPr kumimoji="0" lang="de-CH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Die Vorfälle in der Ukraine Ende 2015 und 2016, sowie die gezielten Angriffe mit "</a:t>
            </a:r>
            <a:r>
              <a:rPr kumimoji="0" lang="de-CH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Ransomware</a:t>
            </a:r>
            <a:r>
              <a:rPr kumimoji="0" lang="de-CH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" auf Spitäler Mitte 2016 zeigen, dass staatliche und kriminelle Akteure bewusst physische Effekte und Menschenleben in Kauf nehmen.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CH" sz="2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"</a:t>
            </a:r>
            <a:r>
              <a:rPr kumimoji="0" lang="de-CH" sz="21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Collaterals</a:t>
            </a:r>
            <a:r>
              <a:rPr kumimoji="0" lang="de-CH" sz="21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CH" sz="21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are</a:t>
            </a:r>
            <a:r>
              <a:rPr kumimoji="0" lang="de-CH" sz="21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CH" sz="21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</a:t>
            </a:r>
            <a:r>
              <a:rPr kumimoji="0" lang="de-CH" sz="21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CH" sz="21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new</a:t>
            </a:r>
            <a:r>
              <a:rPr kumimoji="0" lang="de-CH" sz="21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Black"</a:t>
            </a:r>
          </a:p>
          <a:p>
            <a:pPr lvl="1">
              <a:buClr>
                <a:srgbClr val="808080"/>
              </a:buClr>
            </a:pPr>
            <a:r>
              <a:rPr lang="de-CH" kern="0" dirty="0">
                <a:solidFill>
                  <a:srgbClr val="000000"/>
                </a:solidFill>
              </a:rPr>
              <a:t>Die Schweiz läuft Gefahr zunehmend kollaterale Schäden durch Cyberangriffe zu erleiden und kommt im </a:t>
            </a:r>
            <a:r>
              <a:rPr lang="de-CH" kern="0" dirty="0" err="1">
                <a:solidFill>
                  <a:srgbClr val="000000"/>
                </a:solidFill>
              </a:rPr>
              <a:t>rauhen</a:t>
            </a:r>
            <a:r>
              <a:rPr lang="de-CH" kern="0" dirty="0">
                <a:solidFill>
                  <a:srgbClr val="000000"/>
                </a:solidFill>
              </a:rPr>
              <a:t> internationalen Klima vermehrt auch als Standort internationaler Organisationen unter Druck.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Tx/>
              <a:buFontTx/>
              <a:buChar char="•"/>
              <a:tabLst/>
              <a:defRPr/>
            </a:pPr>
            <a:endParaRPr kumimoji="0" lang="de-CH" sz="2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Tx/>
              <a:buFontTx/>
              <a:buChar char="•"/>
              <a:tabLst/>
              <a:defRPr/>
            </a:pPr>
            <a:endParaRPr kumimoji="0" lang="de-CH" sz="2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de-CH" sz="2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Tx/>
              <a:buFontTx/>
              <a:buChar char="•"/>
              <a:tabLst/>
              <a:defRPr/>
            </a:pPr>
            <a:endParaRPr kumimoji="0" lang="de-CH" sz="2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79713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475" y="1976445"/>
            <a:ext cx="6385958" cy="1381895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1546167" y="3798915"/>
            <a:ext cx="61347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b="1" dirty="0">
                <a:latin typeface="Century" panose="02040604050505020304" pitchFamily="18" charset="0"/>
              </a:rPr>
              <a:t>Handelsblatt: "Nach jedem großen Hackerangriff folgt die Debatte den immer gleichen Mustern. Auf den Schock folgen die Aufregung und schließlich ein Durcheinander an Forderungen."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838754" y="301634"/>
            <a:ext cx="5399493" cy="7199323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2279185" y="468585"/>
            <a:ext cx="6217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CH" sz="3200" b="1" kern="0" dirty="0">
                <a:solidFill>
                  <a:srgbClr val="000066"/>
                </a:solidFill>
                <a:latin typeface="Arial"/>
                <a:ea typeface="+mj-ea"/>
                <a:cs typeface="+mj-cs"/>
              </a:rPr>
              <a:t>Haben wir eine Lösung ?</a:t>
            </a:r>
          </a:p>
        </p:txBody>
      </p:sp>
    </p:spTree>
    <p:extLst>
      <p:ext uri="{BB962C8B-B14F-4D97-AF65-F5344CB8AC3E}">
        <p14:creationId xmlns:p14="http://schemas.microsoft.com/office/powerpoint/2010/main" val="3088034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1859461" y="816723"/>
            <a:ext cx="6217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CH" sz="3200" b="1" kern="0" dirty="0">
                <a:solidFill>
                  <a:srgbClr val="000066"/>
                </a:solidFill>
                <a:latin typeface="Arial"/>
                <a:ea typeface="+mj-ea"/>
                <a:cs typeface="+mj-cs"/>
              </a:rPr>
              <a:t>Haben wir eine Lösung ?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543098" y="2383514"/>
            <a:ext cx="77530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800" dirty="0"/>
              <a:t>Die schlechte Nachricht: es gibt keine Lösung.</a:t>
            </a:r>
          </a:p>
        </p:txBody>
      </p:sp>
      <p:sp>
        <p:nvSpPr>
          <p:cNvPr id="7" name="Rechteck 6"/>
          <p:cNvSpPr/>
          <p:nvPr/>
        </p:nvSpPr>
        <p:spPr>
          <a:xfrm>
            <a:off x="543097" y="3566542"/>
            <a:ext cx="705473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de-CH" sz="2800" dirty="0"/>
          </a:p>
          <a:p>
            <a:pPr lvl="0"/>
            <a:endParaRPr lang="de-CH" sz="2800" dirty="0"/>
          </a:p>
          <a:p>
            <a:pPr lvl="0"/>
            <a:r>
              <a:rPr lang="de-CH" sz="2800" dirty="0"/>
              <a:t>Die gute Nachricht: es gibt Erfolgsrezepte. 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991" y="4951537"/>
            <a:ext cx="1608945" cy="1608945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823" y="2943012"/>
            <a:ext cx="1498113" cy="149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698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333235" y="611846"/>
            <a:ext cx="84360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dirty="0">
                <a:solidFill>
                  <a:srgbClr val="00B0F0"/>
                </a:solidFill>
              </a:rPr>
              <a:t>Erfolgsfaktor 1: </a:t>
            </a:r>
          </a:p>
          <a:p>
            <a:pPr algn="ctr"/>
            <a:r>
              <a:rPr lang="de-CH" sz="2800" dirty="0">
                <a:solidFill>
                  <a:srgbClr val="00B0F0"/>
                </a:solidFill>
              </a:rPr>
              <a:t>risikobasiert und eigenverantwortlich agieren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93962" y="1865753"/>
            <a:ext cx="775300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400" dirty="0"/>
              <a:t>Welche Prozesse / Daten müssen unbedingt geschützt werden? Welches Risiko bin ich bereit zu tragen?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400" dirty="0"/>
              <a:t>Risikomanagement ist Chefsache. Verantwortung kann letztlich nicht delegiert werden.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400" dirty="0"/>
              <a:t>Plan B für geschäftskritische Prozesse vorsehen.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400" dirty="0"/>
              <a:t>Der Schwächste wird angegriffen.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sz="2400" dirty="0"/>
          </a:p>
        </p:txBody>
      </p:sp>
    </p:spTree>
    <p:extLst>
      <p:ext uri="{BB962C8B-B14F-4D97-AF65-F5344CB8AC3E}">
        <p14:creationId xmlns:p14="http://schemas.microsoft.com/office/powerpoint/2010/main" val="15421741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333235" y="611846"/>
            <a:ext cx="84360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dirty="0">
                <a:solidFill>
                  <a:srgbClr val="00B0F0"/>
                </a:solidFill>
              </a:rPr>
              <a:t>Erfolgsfaktor 2: </a:t>
            </a:r>
          </a:p>
          <a:p>
            <a:pPr algn="ctr"/>
            <a:r>
              <a:rPr lang="de-CH" sz="2800" dirty="0">
                <a:solidFill>
                  <a:srgbClr val="00B0F0"/>
                </a:solidFill>
              </a:rPr>
              <a:t>PPP / Staat nur subsidiär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93962" y="1865753"/>
            <a:ext cx="775300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400" dirty="0"/>
              <a:t>Schweiz hat breite Tradition der Zusammenarbeit Private / Staat in Sicherheitsfragen. Kleinheit fördert Vertrauen.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400" dirty="0"/>
              <a:t>Staat liefert originäre, vertrauenswürdige Informationen, Vernetzung der Konkurrenten , einheitliche Vorgaben.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sz="2400" dirty="0"/>
          </a:p>
        </p:txBody>
      </p:sp>
    </p:spTree>
    <p:extLst>
      <p:ext uri="{BB962C8B-B14F-4D97-AF65-F5344CB8AC3E}">
        <p14:creationId xmlns:p14="http://schemas.microsoft.com/office/powerpoint/2010/main" val="2663629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333235" y="611846"/>
            <a:ext cx="84360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dirty="0">
                <a:solidFill>
                  <a:srgbClr val="00B0F0"/>
                </a:solidFill>
              </a:rPr>
              <a:t>Erfolgsfaktor 3: </a:t>
            </a:r>
          </a:p>
          <a:p>
            <a:pPr algn="ctr"/>
            <a:r>
              <a:rPr lang="de-CH" sz="2800" dirty="0">
                <a:solidFill>
                  <a:srgbClr val="00B0F0"/>
                </a:solidFill>
              </a:rPr>
              <a:t>Kooperation statt Zentralisierung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60" y="3051349"/>
            <a:ext cx="2876366" cy="3008261"/>
          </a:xfrm>
          <a:prstGeom prst="rect">
            <a:avLst/>
          </a:prstGeom>
        </p:spPr>
      </p:pic>
      <p:sp>
        <p:nvSpPr>
          <p:cNvPr id="7" name="Textplatzhalter 3"/>
          <p:cNvSpPr txBox="1">
            <a:spLocks/>
          </p:cNvSpPr>
          <p:nvPr/>
        </p:nvSpPr>
        <p:spPr>
          <a:xfrm>
            <a:off x="3414708" y="3454691"/>
            <a:ext cx="5275571" cy="184867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43" marR="0" lvl="0" indent="-285743" algn="l" defTabSz="914378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CH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  <a:sym typeface="Arial"/>
              </a:rPr>
              <a:t>Cyber-Sicherheit: </a:t>
            </a:r>
            <a:r>
              <a:rPr kumimoji="0" lang="de-CH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  <a:sym typeface="Arial"/>
              </a:rPr>
              <a:t>Prävention, Vorfallbewältigung, </a:t>
            </a:r>
            <a:r>
              <a:rPr kumimoji="0" lang="de-CH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  <a:sym typeface="Arial"/>
              </a:rPr>
              <a:t>Resilienzmanagement</a:t>
            </a:r>
            <a:r>
              <a:rPr kumimoji="0" lang="de-CH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  <a:sym typeface="Arial"/>
              </a:rPr>
              <a:t>, Bildung und Forschung, internationale Zusammenarbeit</a:t>
            </a:r>
          </a:p>
          <a:p>
            <a:pPr marL="285743" marR="0" lvl="0" indent="-285743" algn="l" defTabSz="914378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CH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  <a:sym typeface="Arial"/>
              </a:rPr>
              <a:t>Cyber-</a:t>
            </a:r>
            <a:r>
              <a:rPr kumimoji="0" lang="de-CH" sz="1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  <a:sym typeface="Arial"/>
              </a:rPr>
              <a:t>Defence</a:t>
            </a:r>
            <a:r>
              <a:rPr kumimoji="0" lang="de-CH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  <a:sym typeface="Arial"/>
              </a:rPr>
              <a:t>: </a:t>
            </a:r>
            <a:r>
              <a:rPr kumimoji="0" lang="de-CH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  <a:sym typeface="Arial"/>
              </a:rPr>
              <a:t>nachrichtendienstliche und militärische Massnahmen zur Abwehr von Cyber-Angriffen </a:t>
            </a:r>
          </a:p>
          <a:p>
            <a:pPr marL="285743" marR="0" lvl="0" indent="-285743" algn="l" defTabSz="914378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CH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  <a:sym typeface="Arial"/>
              </a:rPr>
              <a:t>Cyber-Strafverfolgung: </a:t>
            </a:r>
            <a:r>
              <a:rPr kumimoji="0" lang="de-CH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  <a:sym typeface="Arial"/>
              </a:rPr>
              <a:t>Massnahen der Polizei und Staatsanwaltschaft im Kampf gegen Cyber-Kriminalität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Gleichschenkliges Dreieck 7"/>
          <p:cNvSpPr/>
          <p:nvPr/>
        </p:nvSpPr>
        <p:spPr>
          <a:xfrm>
            <a:off x="335807" y="2036438"/>
            <a:ext cx="3307043" cy="1028636"/>
          </a:xfrm>
          <a:prstGeom prst="triangl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bIns="81000"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/>
                <a:ea typeface="+mn-ea"/>
                <a:cs typeface="+mn-cs"/>
              </a:rPr>
              <a:t>Koordination</a:t>
            </a:r>
          </a:p>
        </p:txBody>
      </p:sp>
      <p:sp>
        <p:nvSpPr>
          <p:cNvPr id="9" name="Pfeil nach rechts 8"/>
          <p:cNvSpPr/>
          <p:nvPr/>
        </p:nvSpPr>
        <p:spPr>
          <a:xfrm>
            <a:off x="3419536" y="2446640"/>
            <a:ext cx="580494" cy="258959"/>
          </a:xfrm>
          <a:prstGeom prst="rightArrow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4158617" y="2143661"/>
            <a:ext cx="4610630" cy="934538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285743" marR="0" lvl="0" indent="-285743" defTabSz="914378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CH" sz="135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rPr>
              <a:t>Gemeinsames Lagebild</a:t>
            </a:r>
          </a:p>
          <a:p>
            <a:pPr marL="285743" marR="0" lvl="0" indent="-285743" defTabSz="914378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CH" sz="135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rPr>
              <a:t>Koordination bei Vorfällen / Krisenmanagement</a:t>
            </a:r>
          </a:p>
          <a:p>
            <a:pPr marL="285743" marR="0" lvl="0" indent="-285743" defTabSz="914378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CH" sz="135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rPr>
              <a:t>Zentrale Anlaufstelle für Dritte</a:t>
            </a:r>
          </a:p>
        </p:txBody>
      </p:sp>
    </p:spTree>
    <p:extLst>
      <p:ext uri="{BB962C8B-B14F-4D97-AF65-F5344CB8AC3E}">
        <p14:creationId xmlns:p14="http://schemas.microsoft.com/office/powerpoint/2010/main" val="1059204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670</Words>
  <Application>Microsoft Office PowerPoint</Application>
  <PresentationFormat>Bildschirmpräsentation (4:3)</PresentationFormat>
  <Paragraphs>114</Paragraphs>
  <Slides>15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Century</vt:lpstr>
      <vt:lpstr>Lato</vt:lpstr>
      <vt:lpstr>Standarddesign</vt:lpstr>
      <vt:lpstr>Benutzerdefiniertes 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FUB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Kronig Philipp NDB</dc:creator>
  <cp:lastModifiedBy>Loeb Stephan</cp:lastModifiedBy>
  <cp:revision>117</cp:revision>
  <cp:lastPrinted>2018-01-15T12:19:31Z</cp:lastPrinted>
  <dcterms:created xsi:type="dcterms:W3CDTF">2017-12-28T10:17:58Z</dcterms:created>
  <dcterms:modified xsi:type="dcterms:W3CDTF">2019-01-18T15:10:10Z</dcterms:modified>
</cp:coreProperties>
</file>