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2" r:id="rId3"/>
    <p:sldId id="381" r:id="rId4"/>
    <p:sldId id="380" r:id="rId5"/>
    <p:sldId id="382" r:id="rId6"/>
    <p:sldId id="383" r:id="rId7"/>
    <p:sldId id="384" r:id="rId8"/>
    <p:sldId id="259" r:id="rId9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90" d="100"/>
          <a:sy n="90" d="100"/>
        </p:scale>
        <p:origin x="11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A4A6F3-D82C-48AE-9326-8696E030389E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8172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DBAD3-54B5-4CA6-9192-285D0B7FBE5D}" type="datetimeFigureOut">
              <a:rPr lang="de-CH" smtClean="0"/>
              <a:t>18.01.2019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07468-F62B-4009-99F7-18EFAC767B5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269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AC55D-E349-4A68-944C-92BC4AA72A32}" type="slidenum">
              <a:rPr lang="de-CH" smtClean="0">
                <a:solidFill>
                  <a:prstClr val="black"/>
                </a:solidFill>
              </a:rPr>
              <a:pPr/>
              <a:t>2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57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AC55D-E349-4A68-944C-92BC4AA72A32}" type="slidenum">
              <a:rPr lang="de-CH" smtClean="0">
                <a:solidFill>
                  <a:prstClr val="black"/>
                </a:solidFill>
              </a:rPr>
              <a:pPr/>
              <a:t>3</a:t>
            </a:fld>
            <a:endParaRPr lang="de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43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900113" y="1268413"/>
            <a:ext cx="7270750" cy="3675062"/>
            <a:chOff x="567" y="799"/>
            <a:chExt cx="4580" cy="2315"/>
          </a:xfrm>
        </p:grpSpPr>
        <p:pic>
          <p:nvPicPr>
            <p:cNvPr id="3082" name="Picture 10" descr="Logo-SGV-neu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799"/>
              <a:ext cx="4535" cy="8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83" name="Text Box 11"/>
            <p:cNvSpPr txBox="1">
              <a:spLocks noChangeArrowheads="1"/>
            </p:cNvSpPr>
            <p:nvPr userDrawn="1"/>
          </p:nvSpPr>
          <p:spPr bwMode="auto">
            <a:xfrm>
              <a:off x="567" y="1979"/>
              <a:ext cx="4536" cy="1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CH" sz="2800"/>
                <a:t>Schweizerischer Gewerbeverband </a:t>
              </a:r>
              <a:r>
                <a:rPr lang="de-CH" sz="2800">
                  <a:solidFill>
                    <a:srgbClr val="E3302C"/>
                  </a:solidFill>
                </a:rPr>
                <a:t>sgv</a:t>
              </a:r>
            </a:p>
            <a:p>
              <a:pPr>
                <a:spcBef>
                  <a:spcPct val="50000"/>
                </a:spcBef>
              </a:pPr>
              <a:r>
                <a:rPr lang="de-CH" sz="2800"/>
                <a:t>Union suisse des arts et métiers </a:t>
              </a:r>
              <a:r>
                <a:rPr lang="de-CH" sz="2800">
                  <a:solidFill>
                    <a:srgbClr val="E3302C"/>
                  </a:solidFill>
                </a:rPr>
                <a:t>usam</a:t>
              </a:r>
            </a:p>
            <a:p>
              <a:pPr>
                <a:spcBef>
                  <a:spcPct val="50000"/>
                </a:spcBef>
              </a:pPr>
              <a:r>
                <a:rPr lang="de-CH" sz="2800"/>
                <a:t>Unione svizzera delle arti e mestieri </a:t>
              </a:r>
              <a:r>
                <a:rPr lang="de-CH" sz="2800">
                  <a:solidFill>
                    <a:srgbClr val="E3302C"/>
                  </a:solidFill>
                </a:rPr>
                <a:t>usam</a:t>
              </a:r>
            </a:p>
          </p:txBody>
        </p:sp>
      </p:grpSp>
      <p:sp>
        <p:nvSpPr>
          <p:cNvPr id="3084" name="Line 12"/>
          <p:cNvSpPr>
            <a:spLocks noChangeShapeType="1"/>
          </p:cNvSpPr>
          <p:nvPr/>
        </p:nvSpPr>
        <p:spPr bwMode="auto">
          <a:xfrm flipH="1">
            <a:off x="0" y="6237288"/>
            <a:ext cx="9144000" cy="0"/>
          </a:xfrm>
          <a:prstGeom prst="line">
            <a:avLst/>
          </a:prstGeom>
          <a:noFill/>
          <a:ln w="19050">
            <a:solidFill>
              <a:srgbClr val="E3302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07950" y="6218238"/>
            <a:ext cx="89281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CH" sz="1400" dirty="0"/>
              <a:t>Gewerbliche Winterkonferenz / Klosters / 18. Januar 2019</a:t>
            </a:r>
          </a:p>
        </p:txBody>
      </p:sp>
      <p:pic>
        <p:nvPicPr>
          <p:cNvPr id="3086" name="Picture 14" descr="Logo-SGV-ne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6808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632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765175"/>
            <a:ext cx="2160587" cy="536098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765175"/>
            <a:ext cx="6329363" cy="536098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066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795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6725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666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348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563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graphicFrame>
        <p:nvGraphicFramePr>
          <p:cNvPr id="5" name="Tabellenplatzhalter 3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567208404"/>
              </p:ext>
            </p:extLst>
          </p:nvPr>
        </p:nvGraphicFramePr>
        <p:xfrm>
          <a:off x="250823" y="1628799"/>
          <a:ext cx="8641656" cy="31749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0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15">
                <a:tc>
                  <a:txBody>
                    <a:bodyPr/>
                    <a:lstStyle/>
                    <a:p>
                      <a:r>
                        <a:rPr lang="de-CH" b="1" dirty="0">
                          <a:ln>
                            <a:solidFill>
                              <a:schemeClr val="accent5"/>
                            </a:solidFill>
                          </a:ln>
                        </a:rPr>
                        <a:t>Spalte 1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b="1" dirty="0">
                          <a:ln>
                            <a:solidFill>
                              <a:schemeClr val="accent5"/>
                            </a:solidFill>
                          </a:ln>
                        </a:rPr>
                        <a:t>Spalte 2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b="1" dirty="0">
                          <a:ln>
                            <a:solidFill>
                              <a:schemeClr val="accent5"/>
                            </a:solidFill>
                          </a:ln>
                        </a:rPr>
                        <a:t>Spalte</a:t>
                      </a:r>
                      <a:r>
                        <a:rPr lang="de-CH" b="1" baseline="0" dirty="0">
                          <a:ln>
                            <a:solidFill>
                              <a:schemeClr val="accent5"/>
                            </a:solidFill>
                          </a:ln>
                        </a:rPr>
                        <a:t> 3</a:t>
                      </a:r>
                      <a:endParaRPr lang="de-CH" b="1" dirty="0">
                        <a:ln>
                          <a:solidFill>
                            <a:schemeClr val="accent5"/>
                          </a:solidFill>
                        </a:ln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b="1" dirty="0">
                          <a:ln>
                            <a:solidFill>
                              <a:schemeClr val="accent5"/>
                            </a:solidFill>
                          </a:ln>
                        </a:rPr>
                        <a:t>Spalte 4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/>
                        <a:t>Text </a:t>
                      </a:r>
                      <a:r>
                        <a:rPr lang="de-CH" sz="1600" dirty="0" err="1"/>
                        <a:t>Text</a:t>
                      </a:r>
                      <a:r>
                        <a:rPr lang="de-CH" sz="1600" dirty="0"/>
                        <a:t> </a:t>
                      </a:r>
                      <a:r>
                        <a:rPr lang="de-CH" sz="1600" dirty="0" err="1"/>
                        <a:t>Text</a:t>
                      </a:r>
                      <a:r>
                        <a:rPr lang="de-CH" sz="1600" dirty="0"/>
                        <a:t> Test Text</a:t>
                      </a:r>
                      <a:r>
                        <a:rPr lang="de-CH" sz="1600" baseline="0" dirty="0"/>
                        <a:t> </a:t>
                      </a:r>
                      <a:r>
                        <a:rPr lang="de-CH" sz="1600" baseline="0" dirty="0" err="1"/>
                        <a:t>Text</a:t>
                      </a:r>
                      <a:r>
                        <a:rPr lang="de-CH" sz="1600" baseline="0" dirty="0"/>
                        <a:t> 1</a:t>
                      </a:r>
                      <a:endParaRPr lang="de-CH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19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14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5451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65175"/>
            <a:ext cx="86423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Textmasterformate durch Klicken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07950" y="6218238"/>
            <a:ext cx="89281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CH" sz="1400" dirty="0"/>
              <a:t>Gewerbliche Winterkonferenz / Klosters / 18. Januar 2019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H="1">
            <a:off x="0" y="6237288"/>
            <a:ext cx="9144000" cy="0"/>
          </a:xfrm>
          <a:prstGeom prst="line">
            <a:avLst/>
          </a:prstGeom>
          <a:noFill/>
          <a:ln w="19050">
            <a:solidFill>
              <a:srgbClr val="E3302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pic>
        <p:nvPicPr>
          <p:cNvPr id="1035" name="Picture 11" descr="Logo-SGV-neu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08725"/>
            <a:ext cx="1368425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07950" y="6508750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98B711DB-9837-4FCA-961A-0F56D42EB299}" type="slidenum">
              <a:rPr lang="de-DE" sz="1400"/>
              <a:pPr>
                <a:spcBef>
                  <a:spcPct val="50000"/>
                </a:spcBef>
              </a:pPr>
              <a:t>‹Nr.›</a:t>
            </a:fld>
            <a:endParaRPr lang="de-DE" sz="1400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107950" y="6508750"/>
            <a:ext cx="720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98B711DB-9837-4FCA-961A-0F56D42EB299}" type="slidenum">
              <a:rPr lang="de-DE" sz="1400"/>
              <a:pPr>
                <a:spcBef>
                  <a:spcPct val="50000"/>
                </a:spcBef>
              </a:pPr>
              <a:t>‹Nr.›</a:t>
            </a:fld>
            <a:endParaRPr lang="de-DE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3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74625" indent="-174625" algn="l" rtl="0" eaLnBrk="1" fontAlgn="base" hangingPunct="1">
        <a:spcBef>
          <a:spcPct val="20000"/>
        </a:spcBef>
        <a:spcAft>
          <a:spcPct val="0"/>
        </a:spcAft>
        <a:buSzPct val="11000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462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892175" indent="-173038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</a:defRPr>
      </a:lvl3pPr>
      <a:lvl4pPr marL="1252538" indent="-1746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∙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648"/>
            <a:ext cx="8642350" cy="1080120"/>
          </a:xfrm>
        </p:spPr>
        <p:txBody>
          <a:bodyPr/>
          <a:lstStyle/>
          <a:p>
            <a:r>
              <a:rPr lang="de-CH" dirty="0"/>
              <a:t>Unnötige Regulierungen abbauen – flexiblen Arbeitsmarkt stärken</a:t>
            </a:r>
          </a:p>
        </p:txBody>
      </p:sp>
    </p:spTree>
    <p:extLst>
      <p:ext uri="{BB962C8B-B14F-4D97-AF65-F5344CB8AC3E}">
        <p14:creationId xmlns:p14="http://schemas.microsoft.com/office/powerpoint/2010/main" val="62774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648"/>
            <a:ext cx="8642350" cy="1080120"/>
          </a:xfrm>
        </p:spPr>
        <p:txBody>
          <a:bodyPr/>
          <a:lstStyle/>
          <a:p>
            <a:r>
              <a:rPr lang="de-CH" dirty="0"/>
              <a:t>Unnötige Regulierungen abbauen – flexiblen Arbeitsmarkt stärken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FCEC6AE-533B-454B-992A-FB03E78B17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484313"/>
            <a:ext cx="8642350" cy="4641850"/>
          </a:xfrm>
        </p:spPr>
        <p:txBody>
          <a:bodyPr/>
          <a:lstStyle/>
          <a:p>
            <a:pPr marL="457200" indent="-457200">
              <a:spcAft>
                <a:spcPts val="1800"/>
              </a:spcAft>
              <a:buAutoNum type="arabicParenR"/>
            </a:pPr>
            <a:r>
              <a:rPr lang="de-CH" sz="2400" dirty="0"/>
              <a:t>Worum geht es?</a:t>
            </a:r>
          </a:p>
          <a:p>
            <a:pPr marL="457200" indent="-457200">
              <a:spcAft>
                <a:spcPts val="1800"/>
              </a:spcAft>
              <a:buAutoNum type="arabicParenR"/>
            </a:pPr>
            <a:r>
              <a:rPr lang="de-CH" sz="2400" dirty="0"/>
              <a:t>Zielsetzungen</a:t>
            </a:r>
          </a:p>
          <a:p>
            <a:pPr marL="457200" indent="-457200">
              <a:spcAft>
                <a:spcPts val="1800"/>
              </a:spcAft>
              <a:buAutoNum type="arabicParenR"/>
            </a:pPr>
            <a:r>
              <a:rPr lang="de-CH" sz="2400" dirty="0"/>
              <a:t>Aktueller Stand</a:t>
            </a:r>
          </a:p>
          <a:p>
            <a:pPr marL="457200" indent="-457200">
              <a:spcAft>
                <a:spcPts val="1800"/>
              </a:spcAft>
              <a:buAutoNum type="arabicParenR"/>
            </a:pPr>
            <a:r>
              <a:rPr lang="de-CH" sz="2400" dirty="0"/>
              <a:t>Bezug zum Institutionellen Abkommen </a:t>
            </a:r>
            <a:r>
              <a:rPr lang="de-CH" sz="2400" dirty="0" err="1"/>
              <a:t>InstA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272975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008" y="64964"/>
            <a:ext cx="8928992" cy="1152128"/>
          </a:xfrm>
        </p:spPr>
        <p:txBody>
          <a:bodyPr/>
          <a:lstStyle/>
          <a:p>
            <a:r>
              <a:rPr lang="de-CH" sz="2400" dirty="0">
                <a:solidFill>
                  <a:schemeClr val="tx1"/>
                </a:solidFill>
              </a:rPr>
              <a:t>Worum geht es?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427984" y="1535113"/>
            <a:ext cx="4707305" cy="639762"/>
          </a:xfrm>
        </p:spPr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215008" y="908720"/>
            <a:ext cx="892899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kern="0" dirty="0"/>
              <a:t>Strategie und politische Zielsetzungen 2018 – 2022: «D</a:t>
            </a:r>
            <a:r>
              <a:rPr lang="de-CH" sz="2000" b="0" dirty="0"/>
              <a:t>en flexiblen Arbeitsmarkt konsequent verteidigen sowie die arbeitsrechtlichen Vorschriften flexibilisieren und den künftigen Lebensumständen anpassen</a:t>
            </a:r>
            <a:r>
              <a:rPr lang="de-CH" sz="2000" b="0" kern="0" dirty="0"/>
              <a:t>»</a:t>
            </a:r>
            <a:br>
              <a:rPr lang="de-CH" sz="2000" b="0" kern="0" dirty="0"/>
            </a:b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Tiefe Arbeitslosigkeit, gute Perspektiven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Arbeitsgesetz entspringt dem industriellen Zeitalter</a:t>
            </a:r>
            <a:br>
              <a:rPr lang="de-DE" sz="2000" b="0" kern="0" dirty="0"/>
            </a:b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Heute sind 85% der Bevölkerung mobile Internetnutzerinnen und -nutzer</a:t>
            </a: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1400" b="0" i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16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64964"/>
            <a:ext cx="9144000" cy="987772"/>
          </a:xfrm>
        </p:spPr>
        <p:txBody>
          <a:bodyPr/>
          <a:lstStyle/>
          <a:p>
            <a:r>
              <a:rPr lang="de-CH" sz="2400" dirty="0">
                <a:solidFill>
                  <a:schemeClr val="tx1"/>
                </a:solidFill>
              </a:rPr>
              <a:t>Zielsetzungen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427984" y="1535113"/>
            <a:ext cx="4707305" cy="639762"/>
          </a:xfrm>
        </p:spPr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0" y="908720"/>
            <a:ext cx="914400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kern="0" dirty="0"/>
              <a:t>Keine zusätzliche Arbeitsmarktregulierung</a:t>
            </a:r>
            <a:br>
              <a:rPr lang="de-CH" sz="2000" b="0" kern="0" dirty="0"/>
            </a:b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Keine zusätzlichen flankierenden </a:t>
            </a:r>
            <a:r>
              <a:rPr lang="de-DE" sz="2000" b="0" kern="0" dirty="0" err="1"/>
              <a:t>Massnahmen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Flexibilisierungsbedarf bei der Arbeitszeit, der Arbeitszeiterfassung und bei den Ruhezeiten, Beispiel: Treuhandbranche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Flexibilisierungsbedarf bei der Nacht- und Sonntagsarbeit</a:t>
            </a:r>
            <a:br>
              <a:rPr lang="de-DE" sz="2000" b="0" kern="0" dirty="0"/>
            </a:br>
            <a:r>
              <a:rPr lang="de-DE" sz="2000" b="0" kern="0" dirty="0"/>
              <a:t>Beispiele: </a:t>
            </a:r>
            <a:r>
              <a:rPr lang="de-DE" sz="2000" b="0" kern="0" dirty="0" err="1"/>
              <a:t>Nationalstrassenbau</a:t>
            </a:r>
            <a:r>
              <a:rPr lang="de-DE" sz="2000" b="0" kern="0" dirty="0"/>
              <a:t>, Gartencenter, Kinderkrippen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Nicht mehr, sondern anders, flexibler, arbeiten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1400" b="0" i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5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008" y="64964"/>
            <a:ext cx="8928992" cy="1152128"/>
          </a:xfrm>
        </p:spPr>
        <p:txBody>
          <a:bodyPr/>
          <a:lstStyle/>
          <a:p>
            <a:r>
              <a:rPr lang="de-CH" sz="2400" dirty="0">
                <a:solidFill>
                  <a:schemeClr val="tx1"/>
                </a:solidFill>
              </a:rPr>
              <a:t>Aktueller Stand der Umsetzung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427984" y="1535113"/>
            <a:ext cx="4707305" cy="639762"/>
          </a:xfrm>
        </p:spPr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215008" y="908720"/>
            <a:ext cx="8245424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kern="0" dirty="0"/>
              <a:t>Parlamentarische Initiative 16.414: </a:t>
            </a:r>
            <a:r>
              <a:rPr lang="de-CH" sz="2000" b="0" dirty="0"/>
              <a:t>Teilflexibilisierung des Arbeitsgesetzes und Erhalt bewährter Arbeitszeitmodelle (</a:t>
            </a:r>
            <a:r>
              <a:rPr lang="de-CH" sz="2000" b="0" dirty="0" err="1"/>
              <a:t>Graber</a:t>
            </a:r>
            <a:r>
              <a:rPr lang="de-CH" sz="2000" b="0" dirty="0"/>
              <a:t>)</a:t>
            </a:r>
            <a:br>
              <a:rPr lang="de-CH" sz="2000" b="0" dirty="0"/>
            </a:br>
            <a:r>
              <a:rPr lang="de-CH" sz="2000" b="0" dirty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kern="0" dirty="0"/>
              <a:t>Parlamentarische Initiative 16.423</a:t>
            </a:r>
            <a:r>
              <a:rPr lang="de-CH" sz="2000" b="0" dirty="0"/>
              <a:t>: Ausnahme von der Arbeitszeiterfassung für leitende Angestellte und Fachspezialisten (Keller-Sutter)</a:t>
            </a:r>
            <a:br>
              <a:rPr lang="de-CH" sz="2000" b="0" dirty="0"/>
            </a:br>
            <a:endParaRPr lang="de-CH" sz="2000" b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dirty="0"/>
              <a:t>Branchenspezifische Sonderregelungen </a:t>
            </a:r>
            <a:br>
              <a:rPr lang="de-CH" sz="2000" b="0" dirty="0"/>
            </a:br>
            <a:endParaRPr lang="de-CH" sz="2000" b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b="0" dirty="0"/>
              <a:t>Sonderbestimmungen für </a:t>
            </a:r>
            <a:r>
              <a:rPr lang="de-CH" sz="2000" b="0" dirty="0" err="1"/>
              <a:t>Arbeitnehmende</a:t>
            </a:r>
            <a:r>
              <a:rPr lang="de-CH" sz="2000" b="0" dirty="0"/>
              <a:t> mit Aufgaben der Informations- und Kommunikationstechnik (Art. 32a, ArGV 2)</a:t>
            </a:r>
            <a:br>
              <a:rPr lang="de-CH" sz="2000" b="0" dirty="0"/>
            </a:br>
            <a:endParaRPr lang="de-CH" sz="2000" b="0" dirty="0"/>
          </a:p>
          <a:p>
            <a:pPr marL="342900" indent="-342900">
              <a:spcAft>
                <a:spcPts val="600"/>
              </a:spcAft>
            </a:pPr>
            <a:endParaRPr lang="de-CH" sz="2000" b="0" i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89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008" y="64964"/>
            <a:ext cx="8928992" cy="1152128"/>
          </a:xfrm>
        </p:spPr>
        <p:txBody>
          <a:bodyPr/>
          <a:lstStyle/>
          <a:p>
            <a:r>
              <a:rPr lang="de-CH" sz="2400" dirty="0">
                <a:solidFill>
                  <a:schemeClr val="tx1"/>
                </a:solidFill>
              </a:rPr>
              <a:t>Bezug zum Institutionellen Abkommen (</a:t>
            </a:r>
            <a:r>
              <a:rPr lang="de-CH" sz="2400" dirty="0" err="1">
                <a:solidFill>
                  <a:schemeClr val="tx1"/>
                </a:solidFill>
              </a:rPr>
              <a:t>InstA</a:t>
            </a:r>
            <a:r>
              <a:rPr lang="de-CH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427984" y="1535113"/>
            <a:ext cx="4707305" cy="639762"/>
          </a:xfrm>
        </p:spPr>
        <p:txBody>
          <a:bodyPr/>
          <a:lstStyle/>
          <a:p>
            <a:r>
              <a:rPr lang="de-CH" dirty="0"/>
              <a:t> </a:t>
            </a:r>
          </a:p>
        </p:txBody>
      </p:sp>
      <p:sp>
        <p:nvSpPr>
          <p:cNvPr id="5" name="Titel 1"/>
          <p:cNvSpPr txBox="1">
            <a:spLocks/>
          </p:cNvSpPr>
          <p:nvPr/>
        </p:nvSpPr>
        <p:spPr bwMode="auto">
          <a:xfrm>
            <a:off x="0" y="1268760"/>
            <a:ext cx="903649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Verhandlungen rund um das </a:t>
            </a:r>
            <a:r>
              <a:rPr lang="de-DE" sz="2000" b="0" kern="0" dirty="0" err="1"/>
              <a:t>InstA</a:t>
            </a:r>
            <a:r>
              <a:rPr lang="de-DE" sz="2000" b="0" kern="0" dirty="0"/>
              <a:t> dürfen nicht in einer Beeinträchtigung des flexiblen Arbeitsmarkts enden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000" b="0" kern="0" dirty="0"/>
              <a:t>Ziel des Lohnschutzes nicht in Frage stellen</a:t>
            </a:r>
            <a:br>
              <a:rPr lang="de-DE" sz="2000" b="0" kern="0" dirty="0"/>
            </a:br>
            <a:endParaRPr lang="de-DE" sz="2000" b="0" kern="0" dirty="0"/>
          </a:p>
          <a:p>
            <a:pPr marL="342900" indent="-342900">
              <a:spcAft>
                <a:spcPts val="600"/>
              </a:spcAft>
            </a:pPr>
            <a:endParaRPr lang="de-CH" sz="1400" b="0" i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972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823187"/>
      </p:ext>
    </p:extLst>
  </p:cSld>
  <p:clrMapOvr>
    <a:masterClrMapping/>
  </p:clrMapOvr>
</p:sld>
</file>

<file path=ppt/theme/theme1.xml><?xml version="1.0" encoding="utf-8"?>
<a:theme xmlns:a="http://schemas.openxmlformats.org/drawingml/2006/main" name="sgv">
  <a:themeElements>
    <a:clrScheme name="sgv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D8D8D8"/>
      </a:accent1>
      <a:accent2>
        <a:srgbClr val="A5A5A5"/>
      </a:accent2>
      <a:accent3>
        <a:srgbClr val="7B7B7B"/>
      </a:accent3>
      <a:accent4>
        <a:srgbClr val="FF9A9C"/>
      </a:accent4>
      <a:accent5>
        <a:srgbClr val="E22F2B"/>
      </a:accent5>
      <a:accent6>
        <a:srgbClr val="720002"/>
      </a:accent6>
      <a:hlink>
        <a:srgbClr val="3F3F3F"/>
      </a:hlink>
      <a:folHlink>
        <a:srgbClr val="262626"/>
      </a:folHlink>
    </a:clrScheme>
    <a:fontScheme name="sgv-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Haemer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gv-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gv-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gv-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gv-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gv-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gv-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gv-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sgv</Template>
  <TotalTime>0</TotalTime>
  <Words>104</Words>
  <Application>Microsoft Office PowerPoint</Application>
  <PresentationFormat>Bildschirmpräsentation (4:3)</PresentationFormat>
  <Paragraphs>32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sgv</vt:lpstr>
      <vt:lpstr>PowerPoint-Präsentation</vt:lpstr>
      <vt:lpstr>Unnötige Regulierungen abbauen – flexiblen Arbeitsmarkt stärken</vt:lpstr>
      <vt:lpstr>Unnötige Regulierungen abbauen – flexiblen Arbeitsmarkt stärken</vt:lpstr>
      <vt:lpstr>Worum geht es?</vt:lpstr>
      <vt:lpstr>Zielsetzungen</vt:lpstr>
      <vt:lpstr>Aktueller Stand der Umsetzung</vt:lpstr>
      <vt:lpstr>Bezug zum Institutionellen Abkommen (InstA)</vt:lpstr>
      <vt:lpstr>PowerPoint-Präsentation</vt:lpstr>
    </vt:vector>
  </TitlesOfParts>
  <Company>SGV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Schneider Henrique</dc:creator>
  <cp:lastModifiedBy>Loeb Stephan</cp:lastModifiedBy>
  <cp:revision>3</cp:revision>
  <dcterms:created xsi:type="dcterms:W3CDTF">2019-01-14T03:41:35Z</dcterms:created>
  <dcterms:modified xsi:type="dcterms:W3CDTF">2019-01-18T06:48:34Z</dcterms:modified>
</cp:coreProperties>
</file>