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61" r:id="rId3"/>
    <p:sldId id="271" r:id="rId4"/>
    <p:sldId id="268" r:id="rId5"/>
    <p:sldId id="269" r:id="rId6"/>
    <p:sldId id="270" r:id="rId7"/>
    <p:sldId id="284" r:id="rId8"/>
    <p:sldId id="272" r:id="rId9"/>
    <p:sldId id="283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1" r:id="rId18"/>
    <p:sldId id="280" r:id="rId19"/>
    <p:sldId id="282" r:id="rId20"/>
    <p:sldId id="285" r:id="rId21"/>
    <p:sldId id="260" r:id="rId22"/>
  </p:sldIdLst>
  <p:sldSz cx="9144000" cy="6858000" type="screen4x3"/>
  <p:notesSz cx="6858000" cy="9144000"/>
  <p:defaultTextStyle>
    <a:defPPr>
      <a:defRPr lang="de-DE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7729"/>
    <a:srgbClr val="FFAE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74" autoAdjust="0"/>
    <p:restoredTop sz="94604" autoAdjust="0"/>
  </p:normalViewPr>
  <p:slideViewPr>
    <p:cSldViewPr snapToGrid="0" snapToObjects="1">
      <p:cViewPr>
        <p:scale>
          <a:sx n="110" d="100"/>
          <a:sy n="110" d="100"/>
        </p:scale>
        <p:origin x="-450" y="16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110" d="100"/>
          <a:sy n="110" d="100"/>
        </p:scale>
        <p:origin x="-3280" y="-1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latin typeface="Avenir LT Std 45 Book"/>
                <a:cs typeface="Avenir LT Std 45 Book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latin typeface="Avenir LT Std 45 Book"/>
                <a:cs typeface="Avenir LT Std 45 Book"/>
              </a:defRPr>
            </a:lvl1pPr>
          </a:lstStyle>
          <a:p>
            <a:pPr>
              <a:defRPr/>
            </a:pPr>
            <a:fld id="{BDE7C3D4-568B-4C4D-B8D1-1689CC62C13F}" type="datetimeFigureOut">
              <a:rPr lang="de-CH"/>
              <a:pPr>
                <a:defRPr/>
              </a:pPr>
              <a:t>16.01.2019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dirty="0">
                <a:latin typeface="Avenir LT Std 45 Book"/>
                <a:cs typeface="Avenir LT Std 45 Book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latin typeface="Avenir LT Std 45 Book"/>
                <a:cs typeface="Avenir LT Std 45 Book"/>
              </a:defRPr>
            </a:lvl1pPr>
          </a:lstStyle>
          <a:p>
            <a:pPr>
              <a:defRPr/>
            </a:pPr>
            <a:fld id="{7FAED244-D0B4-4F5E-A3C4-B4953F639B3D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37257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dirty="0">
                <a:latin typeface="Avenir LT Std 45 Book"/>
                <a:cs typeface="Avenir LT Std 45 Book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latin typeface="Avenir LT Std 45 Book"/>
                <a:cs typeface="Avenir LT Std 45 Book"/>
              </a:defRPr>
            </a:lvl1pPr>
          </a:lstStyle>
          <a:p>
            <a:pPr>
              <a:defRPr/>
            </a:pPr>
            <a:fld id="{E4C8A492-3B98-4206-8DDB-E0E6F66F82DF}" type="datetimeFigureOut">
              <a:rPr lang="de-DE"/>
              <a:pPr>
                <a:defRPr/>
              </a:pPr>
              <a:t>16.01.2019</a:t>
            </a:fld>
            <a:endParaRPr lang="de-CH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CH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CH" noProof="0" dirty="0" smtClean="0"/>
              <a:t>Mastertextformat bearbeiten</a:t>
            </a:r>
          </a:p>
          <a:p>
            <a:pPr lvl="1"/>
            <a:r>
              <a:rPr lang="de-CH" noProof="0" dirty="0" smtClean="0"/>
              <a:t>Zweite Ebene</a:t>
            </a:r>
          </a:p>
          <a:p>
            <a:pPr lvl="2"/>
            <a:r>
              <a:rPr lang="de-CH" noProof="0" dirty="0" smtClean="0"/>
              <a:t>Dritte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latin typeface="Avenir LT Std 45 Book"/>
                <a:cs typeface="Avenir LT Std 45 Book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latin typeface="Avenir LT Std 45 Book"/>
                <a:cs typeface="Avenir LT Std 45 Book"/>
              </a:defRPr>
            </a:lvl1pPr>
          </a:lstStyle>
          <a:p>
            <a:pPr>
              <a:defRPr/>
            </a:pPr>
            <a:fld id="{07E34350-3112-414F-93B2-8F9255A5A6C2}" type="slidenum">
              <a:rPr lang="de-CH"/>
              <a:pPr>
                <a:defRPr/>
              </a:pPr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5964630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venir LT Std 45 Book"/>
        <a:ea typeface="Avenir LT Std 45 Book" pitchFamily="34" charset="0"/>
        <a:cs typeface="Avenir LT Std 45 Book"/>
      </a:defRPr>
    </a:lvl1pPr>
    <a:lvl2pPr marL="542925" indent="-85725" algn="l" defTabSz="457200" rtl="0" fontAlgn="base">
      <a:spcBef>
        <a:spcPct val="30000"/>
      </a:spcBef>
      <a:spcAft>
        <a:spcPct val="0"/>
      </a:spcAft>
      <a:buFont typeface="Arial" charset="0"/>
      <a:buChar char="•"/>
      <a:defRPr sz="1200" kern="1200">
        <a:solidFill>
          <a:schemeClr val="tx1"/>
        </a:solidFill>
        <a:latin typeface="Avenir LT Std 45 Book"/>
        <a:ea typeface="Avenir LT Std 45 Book" pitchFamily="34" charset="0"/>
        <a:cs typeface="Avenir LT Std 45 Book"/>
      </a:defRPr>
    </a:lvl2pPr>
    <a:lvl3pPr marL="1073150" indent="-158750" algn="l" defTabSz="457200" rtl="0" fontAlgn="base">
      <a:spcBef>
        <a:spcPct val="30000"/>
      </a:spcBef>
      <a:spcAft>
        <a:spcPct val="0"/>
      </a:spcAft>
      <a:buFont typeface="Courier New" pitchFamily="49" charset="0"/>
      <a:buChar char="o"/>
      <a:defRPr sz="1200" kern="1200">
        <a:solidFill>
          <a:schemeClr val="tx1"/>
        </a:solidFill>
        <a:latin typeface="Avenir LT Std 45 Book"/>
        <a:ea typeface="Avenir LT Std 45 Book" pitchFamily="34" charset="0"/>
        <a:cs typeface="Avenir LT Std 45 Book"/>
      </a:defRPr>
    </a:lvl3pPr>
    <a:lvl4pPr marL="1600200" indent="-228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Avenir LT Std 45 Book" pitchFamily="34" charset="0"/>
        <a:cs typeface="Avenir LT Std 45 Book" pitchFamily="34" charset="0"/>
      </a:defRPr>
    </a:lvl4pPr>
    <a:lvl5pPr marL="2057400" indent="-228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Avenir LT Std 45 Book" pitchFamily="34" charset="0"/>
        <a:cs typeface="Avenir LT Std 45 Book" pitchFamily="34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CH" smtClean="0">
              <a:latin typeface="Avenir LT Std 45 Book" pitchFamily="34" charset="0"/>
              <a:cs typeface="Avenir LT Std 45 Book" pitchFamily="34" charset="0"/>
            </a:endParaRPr>
          </a:p>
        </p:txBody>
      </p:sp>
      <p:sp>
        <p:nvSpPr>
          <p:cNvPr id="30724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1CA1B72-3F2D-449A-A1A9-D311835480A0}" type="slidenum">
              <a:rPr lang="de-CH">
                <a:latin typeface="Avenir LT Std 45 Book" pitchFamily="34" charset="0"/>
                <a:ea typeface="Avenir LT Std 45 Book" pitchFamily="34" charset="0"/>
                <a:cs typeface="Avenir LT Std 45 Book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de-CH">
              <a:latin typeface="Avenir LT Std 45 Book" pitchFamily="34" charset="0"/>
              <a:ea typeface="Avenir LT Std 45 Book" pitchFamily="34" charset="0"/>
              <a:cs typeface="Avenir LT Std 45 Book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de-CH" dirty="0" smtClean="0">
                <a:latin typeface="Avenir LT Std 45 Book" pitchFamily="34" charset="0"/>
                <a:cs typeface="Avenir LT Std 45 Book" pitchFamily="34" charset="0"/>
              </a:rPr>
              <a:t>- Platzierung: Vergleich mit Tabelle im Skirennen – sagt nichts über</a:t>
            </a:r>
            <a:r>
              <a:rPr lang="de-CH" baseline="0" dirty="0" smtClean="0">
                <a:latin typeface="Avenir LT Std 45 Book" pitchFamily="34" charset="0"/>
                <a:cs typeface="Avenir LT Std 45 Book" pitchFamily="34" charset="0"/>
              </a:rPr>
              <a:t> die Abstände zwischen den Fahrern aus</a:t>
            </a:r>
            <a:endParaRPr lang="de-CH" dirty="0" smtClean="0">
              <a:latin typeface="Avenir LT Std 45 Book" pitchFamily="34" charset="0"/>
              <a:cs typeface="Avenir LT Std 45 Book" pitchFamily="34" charset="0"/>
            </a:endParaRPr>
          </a:p>
        </p:txBody>
      </p:sp>
      <p:sp>
        <p:nvSpPr>
          <p:cNvPr id="31748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9489D88-067D-42AA-A65B-C4BD882D7CAE}" type="slidenum">
              <a:rPr lang="de-CH">
                <a:latin typeface="Avenir LT Std 45 Book" pitchFamily="34" charset="0"/>
                <a:ea typeface="Avenir LT Std 45 Book" pitchFamily="34" charset="0"/>
                <a:cs typeface="Avenir LT Std 45 Book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de-CH">
              <a:latin typeface="Avenir LT Std 45 Book" pitchFamily="34" charset="0"/>
              <a:ea typeface="Avenir LT Std 45 Book" pitchFamily="34" charset="0"/>
              <a:cs typeface="Avenir LT Std 45 Book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CH" smtClean="0">
              <a:latin typeface="Avenir LT Std 45 Book" pitchFamily="34" charset="0"/>
              <a:cs typeface="Avenir LT Std 45 Book" pitchFamily="34" charset="0"/>
            </a:endParaRPr>
          </a:p>
        </p:txBody>
      </p:sp>
      <p:sp>
        <p:nvSpPr>
          <p:cNvPr id="31748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9489D88-067D-42AA-A65B-C4BD882D7CAE}" type="slidenum">
              <a:rPr lang="de-CH">
                <a:latin typeface="Avenir LT Std 45 Book" pitchFamily="34" charset="0"/>
                <a:ea typeface="Avenir LT Std 45 Book" pitchFamily="34" charset="0"/>
                <a:cs typeface="Avenir LT Std 45 Book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de-CH">
              <a:latin typeface="Avenir LT Std 45 Book" pitchFamily="34" charset="0"/>
              <a:ea typeface="Avenir LT Std 45 Book" pitchFamily="34" charset="0"/>
              <a:cs typeface="Avenir LT Std 45 Book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CH" smtClean="0">
              <a:latin typeface="Avenir LT Std 45 Book" pitchFamily="34" charset="0"/>
              <a:cs typeface="Avenir LT Std 45 Book" pitchFamily="34" charset="0"/>
            </a:endParaRPr>
          </a:p>
        </p:txBody>
      </p:sp>
      <p:sp>
        <p:nvSpPr>
          <p:cNvPr id="31748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9489D88-067D-42AA-A65B-C4BD882D7CAE}" type="slidenum">
              <a:rPr lang="de-CH">
                <a:latin typeface="Avenir LT Std 45 Book" pitchFamily="34" charset="0"/>
                <a:ea typeface="Avenir LT Std 45 Book" pitchFamily="34" charset="0"/>
                <a:cs typeface="Avenir LT Std 45 Book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de-CH">
              <a:latin typeface="Avenir LT Std 45 Book" pitchFamily="34" charset="0"/>
              <a:ea typeface="Avenir LT Std 45 Book" pitchFamily="34" charset="0"/>
              <a:cs typeface="Avenir LT Std 45 Book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CH" smtClean="0">
              <a:latin typeface="Avenir LT Std 45 Book" pitchFamily="34" charset="0"/>
              <a:cs typeface="Avenir LT Std 45 Book" pitchFamily="34" charset="0"/>
            </a:endParaRPr>
          </a:p>
        </p:txBody>
      </p:sp>
      <p:sp>
        <p:nvSpPr>
          <p:cNvPr id="31748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9489D88-067D-42AA-A65B-C4BD882D7CAE}" type="slidenum">
              <a:rPr lang="de-CH">
                <a:latin typeface="Avenir LT Std 45 Book" pitchFamily="34" charset="0"/>
                <a:ea typeface="Avenir LT Std 45 Book" pitchFamily="34" charset="0"/>
                <a:cs typeface="Avenir LT Std 45 Book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de-CH">
              <a:latin typeface="Avenir LT Std 45 Book" pitchFamily="34" charset="0"/>
              <a:ea typeface="Avenir LT Std 45 Book" pitchFamily="34" charset="0"/>
              <a:cs typeface="Avenir LT Std 45 Book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de-CH" dirty="0" smtClean="0">
                <a:latin typeface="Avenir LT Std 45 Book" pitchFamily="34" charset="0"/>
                <a:cs typeface="Avenir LT Std 45 Book" pitchFamily="34" charset="0"/>
              </a:rPr>
              <a:t>- Darauf hinweisen, dass ein Wert von um die 35 immer noch 60% Übereinstimmung mit </a:t>
            </a:r>
            <a:r>
              <a:rPr lang="de-CH" dirty="0" err="1" smtClean="0">
                <a:latin typeface="Avenir LT Std 45 Book" pitchFamily="34" charset="0"/>
                <a:cs typeface="Avenir LT Std 45 Book" pitchFamily="34" charset="0"/>
              </a:rPr>
              <a:t>sgv</a:t>
            </a:r>
            <a:r>
              <a:rPr lang="de-CH" dirty="0" smtClean="0">
                <a:latin typeface="Avenir LT Std 45 Book" pitchFamily="34" charset="0"/>
                <a:cs typeface="Avenir LT Std 45 Book" pitchFamily="34" charset="0"/>
              </a:rPr>
              <a:t>-Positionen bedeutet</a:t>
            </a:r>
          </a:p>
        </p:txBody>
      </p:sp>
      <p:sp>
        <p:nvSpPr>
          <p:cNvPr id="31748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9489D88-067D-42AA-A65B-C4BD882D7CAE}" type="slidenum">
              <a:rPr lang="de-CH">
                <a:latin typeface="Avenir LT Std 45 Book" pitchFamily="34" charset="0"/>
                <a:ea typeface="Avenir LT Std 45 Book" pitchFamily="34" charset="0"/>
                <a:cs typeface="Avenir LT Std 45 Book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de-CH">
              <a:latin typeface="Avenir LT Std 45 Book" pitchFamily="34" charset="0"/>
              <a:ea typeface="Avenir LT Std 45 Book" pitchFamily="34" charset="0"/>
              <a:cs typeface="Avenir LT Std 45 Book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CH" smtClean="0">
              <a:latin typeface="Avenir LT Std 45 Book" pitchFamily="34" charset="0"/>
              <a:cs typeface="Avenir LT Std 45 Book" pitchFamily="34" charset="0"/>
            </a:endParaRPr>
          </a:p>
        </p:txBody>
      </p:sp>
      <p:sp>
        <p:nvSpPr>
          <p:cNvPr id="31748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9489D88-067D-42AA-A65B-C4BD882D7CAE}" type="slidenum">
              <a:rPr lang="de-CH">
                <a:latin typeface="Avenir LT Std 45 Book" pitchFamily="34" charset="0"/>
                <a:ea typeface="Avenir LT Std 45 Book" pitchFamily="34" charset="0"/>
                <a:cs typeface="Avenir LT Std 45 Book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de-CH">
              <a:latin typeface="Avenir LT Std 45 Book" pitchFamily="34" charset="0"/>
              <a:ea typeface="Avenir LT Std 45 Book" pitchFamily="34" charset="0"/>
              <a:cs typeface="Avenir LT Std 45 Book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CH" smtClean="0">
              <a:latin typeface="Avenir LT Std 45 Book" pitchFamily="34" charset="0"/>
              <a:cs typeface="Avenir LT Std 45 Book" pitchFamily="34" charset="0"/>
            </a:endParaRPr>
          </a:p>
        </p:txBody>
      </p:sp>
      <p:sp>
        <p:nvSpPr>
          <p:cNvPr id="31748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9489D88-067D-42AA-A65B-C4BD882D7CAE}" type="slidenum">
              <a:rPr lang="de-CH">
                <a:latin typeface="Avenir LT Std 45 Book" pitchFamily="34" charset="0"/>
                <a:ea typeface="Avenir LT Std 45 Book" pitchFamily="34" charset="0"/>
                <a:cs typeface="Avenir LT Std 45 Book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de-CH">
              <a:latin typeface="Avenir LT Std 45 Book" pitchFamily="34" charset="0"/>
              <a:ea typeface="Avenir LT Std 45 Book" pitchFamily="34" charset="0"/>
              <a:cs typeface="Avenir LT Std 45 Book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CH" smtClean="0">
              <a:latin typeface="Avenir LT Std 45 Book" pitchFamily="34" charset="0"/>
              <a:cs typeface="Avenir LT Std 45 Book" pitchFamily="34" charset="0"/>
            </a:endParaRPr>
          </a:p>
        </p:txBody>
      </p:sp>
      <p:sp>
        <p:nvSpPr>
          <p:cNvPr id="31748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9489D88-067D-42AA-A65B-C4BD882D7CAE}" type="slidenum">
              <a:rPr lang="de-CH">
                <a:latin typeface="Avenir LT Std 45 Book" pitchFamily="34" charset="0"/>
                <a:ea typeface="Avenir LT Std 45 Book" pitchFamily="34" charset="0"/>
                <a:cs typeface="Avenir LT Std 45 Book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de-CH">
              <a:latin typeface="Avenir LT Std 45 Book" pitchFamily="34" charset="0"/>
              <a:ea typeface="Avenir LT Std 45 Book" pitchFamily="34" charset="0"/>
              <a:cs typeface="Avenir LT Std 45 Book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CH" smtClean="0">
              <a:latin typeface="Avenir LT Std 45 Book" pitchFamily="34" charset="0"/>
              <a:cs typeface="Avenir LT Std 45 Book" pitchFamily="34" charset="0"/>
            </a:endParaRPr>
          </a:p>
        </p:txBody>
      </p:sp>
      <p:sp>
        <p:nvSpPr>
          <p:cNvPr id="31748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9489D88-067D-42AA-A65B-C4BD882D7CAE}" type="slidenum">
              <a:rPr lang="de-CH">
                <a:latin typeface="Avenir LT Std 45 Book" pitchFamily="34" charset="0"/>
                <a:ea typeface="Avenir LT Std 45 Book" pitchFamily="34" charset="0"/>
                <a:cs typeface="Avenir LT Std 45 Book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de-CH">
              <a:latin typeface="Avenir LT Std 45 Book" pitchFamily="34" charset="0"/>
              <a:ea typeface="Avenir LT Std 45 Book" pitchFamily="34" charset="0"/>
              <a:cs typeface="Avenir LT Std 45 Book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spcBef>
                <a:spcPct val="0"/>
              </a:spcBef>
              <a:buFontTx/>
              <a:buChar char="-"/>
            </a:pPr>
            <a:r>
              <a:rPr lang="de-CH" dirty="0" smtClean="0">
                <a:latin typeface="Avenir LT Std 45 Book" pitchFamily="34" charset="0"/>
                <a:cs typeface="Avenir LT Std 45 Book" pitchFamily="34" charset="0"/>
              </a:rPr>
              <a:t>Wer sich dafür interessiert: Kontakt via </a:t>
            </a:r>
            <a:r>
              <a:rPr lang="de-CH" dirty="0" err="1" smtClean="0">
                <a:latin typeface="Avenir LT Std 45 Book" pitchFamily="34" charset="0"/>
                <a:cs typeface="Avenir LT Std 45 Book" pitchFamily="34" charset="0"/>
              </a:rPr>
              <a:t>sgv</a:t>
            </a:r>
            <a:r>
              <a:rPr lang="de-CH" dirty="0" smtClean="0">
                <a:latin typeface="Avenir LT Std 45 Book" pitchFamily="34" charset="0"/>
                <a:cs typeface="Avenir LT Std 45 Book" pitchFamily="34" charset="0"/>
              </a:rPr>
              <a:t> (?) zu uns</a:t>
            </a:r>
          </a:p>
          <a:p>
            <a:pPr marL="171450" indent="-171450">
              <a:spcBef>
                <a:spcPct val="0"/>
              </a:spcBef>
              <a:buFontTx/>
              <a:buChar char="-"/>
            </a:pPr>
            <a:r>
              <a:rPr lang="de-CH" dirty="0" smtClean="0">
                <a:latin typeface="Avenir LT Std 45 Book" pitchFamily="34" charset="0"/>
                <a:cs typeface="Avenir LT Std 45 Book" pitchFamily="34" charset="0"/>
              </a:rPr>
              <a:t>Preislich nach Aufwand</a:t>
            </a:r>
            <a:r>
              <a:rPr lang="de-CH" baseline="0" dirty="0" smtClean="0">
                <a:latin typeface="Avenir LT Std 45 Book" pitchFamily="34" charset="0"/>
                <a:cs typeface="Avenir LT Std 45 Book" pitchFamily="34" charset="0"/>
              </a:rPr>
              <a:t> / Umfang: «ein paar hundert Franken»</a:t>
            </a:r>
            <a:endParaRPr lang="de-CH" dirty="0" smtClean="0">
              <a:latin typeface="Avenir LT Std 45 Book" pitchFamily="34" charset="0"/>
              <a:cs typeface="Avenir LT Std 45 Book" pitchFamily="34" charset="0"/>
            </a:endParaRPr>
          </a:p>
        </p:txBody>
      </p:sp>
      <p:sp>
        <p:nvSpPr>
          <p:cNvPr id="31748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9489D88-067D-42AA-A65B-C4BD882D7CAE}" type="slidenum">
              <a:rPr lang="de-CH">
                <a:latin typeface="Avenir LT Std 45 Book" pitchFamily="34" charset="0"/>
                <a:ea typeface="Avenir LT Std 45 Book" pitchFamily="34" charset="0"/>
                <a:cs typeface="Avenir LT Std 45 Book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de-CH">
              <a:latin typeface="Avenir LT Std 45 Book" pitchFamily="34" charset="0"/>
              <a:ea typeface="Avenir LT Std 45 Book" pitchFamily="34" charset="0"/>
              <a:cs typeface="Avenir LT Std 45 Book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CH" smtClean="0">
              <a:latin typeface="Avenir LT Std 45 Book" pitchFamily="34" charset="0"/>
              <a:cs typeface="Avenir LT Std 45 Book" pitchFamily="34" charset="0"/>
            </a:endParaRPr>
          </a:p>
        </p:txBody>
      </p:sp>
      <p:sp>
        <p:nvSpPr>
          <p:cNvPr id="31748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9489D88-067D-42AA-A65B-C4BD882D7CAE}" type="slidenum">
              <a:rPr lang="de-CH">
                <a:latin typeface="Avenir LT Std 45 Book" pitchFamily="34" charset="0"/>
                <a:ea typeface="Avenir LT Std 45 Book" pitchFamily="34" charset="0"/>
                <a:cs typeface="Avenir LT Std 45 Book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de-CH">
              <a:latin typeface="Avenir LT Std 45 Book" pitchFamily="34" charset="0"/>
              <a:ea typeface="Avenir LT Std 45 Book" pitchFamily="34" charset="0"/>
              <a:cs typeface="Avenir LT Std 45 Book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spcBef>
                <a:spcPct val="0"/>
              </a:spcBef>
              <a:buFontTx/>
              <a:buChar char="-"/>
            </a:pPr>
            <a:r>
              <a:rPr lang="de-CH" dirty="0" smtClean="0">
                <a:latin typeface="Avenir LT Std 45 Book" pitchFamily="34" charset="0"/>
                <a:cs typeface="Avenir LT Std 45 Book" pitchFamily="34" charset="0"/>
              </a:rPr>
              <a:t>Wer sich dafür interessiert: Kontakt via </a:t>
            </a:r>
            <a:r>
              <a:rPr lang="de-CH" dirty="0" err="1" smtClean="0">
                <a:latin typeface="Avenir LT Std 45 Book" pitchFamily="34" charset="0"/>
                <a:cs typeface="Avenir LT Std 45 Book" pitchFamily="34" charset="0"/>
              </a:rPr>
              <a:t>sgv</a:t>
            </a:r>
            <a:r>
              <a:rPr lang="de-CH" dirty="0" smtClean="0">
                <a:latin typeface="Avenir LT Std 45 Book" pitchFamily="34" charset="0"/>
                <a:cs typeface="Avenir LT Std 45 Book" pitchFamily="34" charset="0"/>
              </a:rPr>
              <a:t> (?) zu uns</a:t>
            </a:r>
          </a:p>
          <a:p>
            <a:pPr marL="171450" indent="-171450">
              <a:spcBef>
                <a:spcPct val="0"/>
              </a:spcBef>
              <a:buFontTx/>
              <a:buChar char="-"/>
            </a:pPr>
            <a:r>
              <a:rPr lang="de-CH" dirty="0" smtClean="0">
                <a:latin typeface="Avenir LT Std 45 Book" pitchFamily="34" charset="0"/>
                <a:cs typeface="Avenir LT Std 45 Book" pitchFamily="34" charset="0"/>
              </a:rPr>
              <a:t>Preislich nach Aufwand</a:t>
            </a:r>
            <a:r>
              <a:rPr lang="de-CH" baseline="0" dirty="0" smtClean="0">
                <a:latin typeface="Avenir LT Std 45 Book" pitchFamily="34" charset="0"/>
                <a:cs typeface="Avenir LT Std 45 Book" pitchFamily="34" charset="0"/>
              </a:rPr>
              <a:t> / Umfang: «ein paar hundert Franken»</a:t>
            </a:r>
            <a:endParaRPr lang="de-CH" dirty="0" smtClean="0">
              <a:latin typeface="Avenir LT Std 45 Book" pitchFamily="34" charset="0"/>
              <a:cs typeface="Avenir LT Std 45 Book" pitchFamily="34" charset="0"/>
            </a:endParaRPr>
          </a:p>
        </p:txBody>
      </p:sp>
      <p:sp>
        <p:nvSpPr>
          <p:cNvPr id="31748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9489D88-067D-42AA-A65B-C4BD882D7CAE}" type="slidenum">
              <a:rPr lang="de-CH">
                <a:latin typeface="Avenir LT Std 45 Book" pitchFamily="34" charset="0"/>
                <a:ea typeface="Avenir LT Std 45 Book" pitchFamily="34" charset="0"/>
                <a:cs typeface="Avenir LT Std 45 Book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de-CH">
              <a:latin typeface="Avenir LT Std 45 Book" pitchFamily="34" charset="0"/>
              <a:ea typeface="Avenir LT Std 45 Book" pitchFamily="34" charset="0"/>
              <a:cs typeface="Avenir LT Std 45 Book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CH" smtClean="0">
              <a:latin typeface="Avenir LT Std 45 Book" pitchFamily="34" charset="0"/>
              <a:cs typeface="Avenir LT Std 45 Book" pitchFamily="34" charset="0"/>
            </a:endParaRPr>
          </a:p>
        </p:txBody>
      </p:sp>
      <p:sp>
        <p:nvSpPr>
          <p:cNvPr id="43012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E12496F-2249-4ABD-8BDB-192894C19A1B}" type="slidenum">
              <a:rPr lang="de-CH">
                <a:latin typeface="Avenir LT Std 45 Book" pitchFamily="34" charset="0"/>
                <a:ea typeface="Avenir LT Std 45 Book" pitchFamily="34" charset="0"/>
                <a:cs typeface="Avenir LT Std 45 Book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de-CH">
              <a:latin typeface="Avenir LT Std 45 Book" pitchFamily="34" charset="0"/>
              <a:ea typeface="Avenir LT Std 45 Book" pitchFamily="34" charset="0"/>
              <a:cs typeface="Avenir LT Std 45 Book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CH" smtClean="0">
              <a:latin typeface="Avenir LT Std 45 Book" pitchFamily="34" charset="0"/>
              <a:cs typeface="Avenir LT Std 45 Book" pitchFamily="34" charset="0"/>
            </a:endParaRPr>
          </a:p>
        </p:txBody>
      </p:sp>
      <p:sp>
        <p:nvSpPr>
          <p:cNvPr id="31748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9489D88-067D-42AA-A65B-C4BD882D7CAE}" type="slidenum">
              <a:rPr lang="de-CH">
                <a:latin typeface="Avenir LT Std 45 Book" pitchFamily="34" charset="0"/>
                <a:ea typeface="Avenir LT Std 45 Book" pitchFamily="34" charset="0"/>
                <a:cs typeface="Avenir LT Std 45 Book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de-CH">
              <a:latin typeface="Avenir LT Std 45 Book" pitchFamily="34" charset="0"/>
              <a:ea typeface="Avenir LT Std 45 Book" pitchFamily="34" charset="0"/>
              <a:cs typeface="Avenir LT Std 45 Book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CH" smtClean="0">
              <a:latin typeface="Avenir LT Std 45 Book" pitchFamily="34" charset="0"/>
              <a:cs typeface="Avenir LT Std 45 Book" pitchFamily="34" charset="0"/>
            </a:endParaRPr>
          </a:p>
        </p:txBody>
      </p:sp>
      <p:sp>
        <p:nvSpPr>
          <p:cNvPr id="31748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9489D88-067D-42AA-A65B-C4BD882D7CAE}" type="slidenum">
              <a:rPr lang="de-CH">
                <a:latin typeface="Avenir LT Std 45 Book" pitchFamily="34" charset="0"/>
                <a:ea typeface="Avenir LT Std 45 Book" pitchFamily="34" charset="0"/>
                <a:cs typeface="Avenir LT Std 45 Book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de-CH">
              <a:latin typeface="Avenir LT Std 45 Book" pitchFamily="34" charset="0"/>
              <a:ea typeface="Avenir LT Std 45 Book" pitchFamily="34" charset="0"/>
              <a:cs typeface="Avenir LT Std 45 Book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CH" smtClean="0">
              <a:latin typeface="Avenir LT Std 45 Book" pitchFamily="34" charset="0"/>
              <a:cs typeface="Avenir LT Std 45 Book" pitchFamily="34" charset="0"/>
            </a:endParaRPr>
          </a:p>
        </p:txBody>
      </p:sp>
      <p:sp>
        <p:nvSpPr>
          <p:cNvPr id="31748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9489D88-067D-42AA-A65B-C4BD882D7CAE}" type="slidenum">
              <a:rPr lang="de-CH">
                <a:latin typeface="Avenir LT Std 45 Book" pitchFamily="34" charset="0"/>
                <a:ea typeface="Avenir LT Std 45 Book" pitchFamily="34" charset="0"/>
                <a:cs typeface="Avenir LT Std 45 Book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de-CH">
              <a:latin typeface="Avenir LT Std 45 Book" pitchFamily="34" charset="0"/>
              <a:ea typeface="Avenir LT Std 45 Book" pitchFamily="34" charset="0"/>
              <a:cs typeface="Avenir LT Std 45 Book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CH" smtClean="0">
              <a:latin typeface="Avenir LT Std 45 Book" pitchFamily="34" charset="0"/>
              <a:cs typeface="Avenir LT Std 45 Book" pitchFamily="34" charset="0"/>
            </a:endParaRPr>
          </a:p>
        </p:txBody>
      </p:sp>
      <p:sp>
        <p:nvSpPr>
          <p:cNvPr id="31748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9489D88-067D-42AA-A65B-C4BD882D7CAE}" type="slidenum">
              <a:rPr lang="de-CH">
                <a:latin typeface="Avenir LT Std 45 Book" pitchFamily="34" charset="0"/>
                <a:ea typeface="Avenir LT Std 45 Book" pitchFamily="34" charset="0"/>
                <a:cs typeface="Avenir LT Std 45 Book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de-CH">
              <a:latin typeface="Avenir LT Std 45 Book" pitchFamily="34" charset="0"/>
              <a:ea typeface="Avenir LT Std 45 Book" pitchFamily="34" charset="0"/>
              <a:cs typeface="Avenir LT Std 45 Book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CH" smtClean="0">
              <a:latin typeface="Avenir LT Std 45 Book" pitchFamily="34" charset="0"/>
              <a:cs typeface="Avenir LT Std 45 Book" pitchFamily="34" charset="0"/>
            </a:endParaRPr>
          </a:p>
        </p:txBody>
      </p:sp>
      <p:sp>
        <p:nvSpPr>
          <p:cNvPr id="31748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9489D88-067D-42AA-A65B-C4BD882D7CAE}" type="slidenum">
              <a:rPr lang="de-CH">
                <a:latin typeface="Avenir LT Std 45 Book" pitchFamily="34" charset="0"/>
                <a:ea typeface="Avenir LT Std 45 Book" pitchFamily="34" charset="0"/>
                <a:cs typeface="Avenir LT Std 45 Book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de-CH">
              <a:latin typeface="Avenir LT Std 45 Book" pitchFamily="34" charset="0"/>
              <a:ea typeface="Avenir LT Std 45 Book" pitchFamily="34" charset="0"/>
              <a:cs typeface="Avenir LT Std 45 Book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CH" smtClean="0">
              <a:latin typeface="Avenir LT Std 45 Book" pitchFamily="34" charset="0"/>
              <a:cs typeface="Avenir LT Std 45 Book" pitchFamily="34" charset="0"/>
            </a:endParaRPr>
          </a:p>
        </p:txBody>
      </p:sp>
      <p:sp>
        <p:nvSpPr>
          <p:cNvPr id="31748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9489D88-067D-42AA-A65B-C4BD882D7CAE}" type="slidenum">
              <a:rPr lang="de-CH">
                <a:latin typeface="Avenir LT Std 45 Book" pitchFamily="34" charset="0"/>
                <a:ea typeface="Avenir LT Std 45 Book" pitchFamily="34" charset="0"/>
                <a:cs typeface="Avenir LT Std 45 Book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de-CH">
              <a:latin typeface="Avenir LT Std 45 Book" pitchFamily="34" charset="0"/>
              <a:ea typeface="Avenir LT Std 45 Book" pitchFamily="34" charset="0"/>
              <a:cs typeface="Avenir LT Std 45 Book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CH" smtClean="0">
              <a:latin typeface="Avenir LT Std 45 Book" pitchFamily="34" charset="0"/>
              <a:cs typeface="Avenir LT Std 45 Book" pitchFamily="34" charset="0"/>
            </a:endParaRPr>
          </a:p>
        </p:txBody>
      </p:sp>
      <p:sp>
        <p:nvSpPr>
          <p:cNvPr id="31748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9489D88-067D-42AA-A65B-C4BD882D7CAE}" type="slidenum">
              <a:rPr lang="de-CH">
                <a:latin typeface="Avenir LT Std 45 Book" pitchFamily="34" charset="0"/>
                <a:ea typeface="Avenir LT Std 45 Book" pitchFamily="34" charset="0"/>
                <a:cs typeface="Avenir LT Std 45 Book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de-CH">
              <a:latin typeface="Avenir LT Std 45 Book" pitchFamily="34" charset="0"/>
              <a:ea typeface="Avenir LT Std 45 Book" pitchFamily="34" charset="0"/>
              <a:cs typeface="Avenir LT Std 45 Book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4725" y="409575"/>
            <a:ext cx="137160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605280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56616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1"/>
          </p:nvPr>
        </p:nvSpPr>
        <p:spPr>
          <a:xfrm>
            <a:off x="7132638" y="6356350"/>
            <a:ext cx="1279525" cy="1873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b="1" smtClean="0">
                <a:latin typeface="Avenir LT Std 45 Book"/>
                <a:cs typeface="Avenir LT Std 45 Book"/>
              </a:defRPr>
            </a:lvl1pPr>
          </a:lstStyle>
          <a:p>
            <a:pPr>
              <a:defRPr/>
            </a:pPr>
            <a:fld id="{01309EBC-00B7-484F-8D78-2398C7A0DE1E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519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tandard-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79520" y="388620"/>
            <a:ext cx="4907280" cy="556260"/>
          </a:xfrm>
        </p:spPr>
        <p:txBody>
          <a:bodyPr>
            <a:normAutofit/>
          </a:bodyPr>
          <a:lstStyle>
            <a:lvl1pPr>
              <a:defRPr sz="1600" baseline="0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04900"/>
            <a:ext cx="8229600" cy="5021263"/>
          </a:xfrm>
        </p:spPr>
        <p:txBody>
          <a:bodyPr/>
          <a:lstStyle>
            <a:lvl1pPr>
              <a:buNone/>
              <a:defRPr sz="1400"/>
            </a:lvl1pPr>
            <a:lvl2pPr marL="630238" indent="-173038">
              <a:defRPr sz="1400"/>
            </a:lvl2pPr>
            <a:lvl3pPr marL="1076325" indent="-161925">
              <a:defRPr sz="1200"/>
            </a:lvl3pPr>
            <a:lvl5pPr>
              <a:defRPr sz="140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132638" y="6356350"/>
            <a:ext cx="1279525" cy="1873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b="1" smtClean="0">
                <a:latin typeface="Avenir LT Std 45 Book"/>
                <a:cs typeface="Avenir LT Std 45 Book"/>
              </a:defRPr>
            </a:lvl1pPr>
          </a:lstStyle>
          <a:p>
            <a:pPr>
              <a:defRPr/>
            </a:pPr>
            <a:fld id="{C09F7D71-D141-4980-A000-27CCF5DE579E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368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egenüberstel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135380"/>
            <a:ext cx="4038600" cy="4990783"/>
          </a:xfrm>
        </p:spPr>
        <p:txBody>
          <a:bodyPr/>
          <a:lstStyle>
            <a:lvl1pPr>
              <a:buNone/>
              <a:defRPr sz="1400"/>
            </a:lvl1pPr>
            <a:lvl2pPr marL="630238" indent="-173038">
              <a:defRPr sz="1400"/>
            </a:lvl2pPr>
            <a:lvl3pPr marL="1076325" indent="-161925">
              <a:defRPr sz="12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709160" y="1135380"/>
            <a:ext cx="3977640" cy="4990783"/>
          </a:xfrm>
        </p:spPr>
        <p:txBody>
          <a:bodyPr/>
          <a:lstStyle>
            <a:lvl1pPr>
              <a:buNone/>
              <a:defRPr sz="1400"/>
            </a:lvl1pPr>
            <a:lvl2pPr marL="630238" indent="-173038">
              <a:defRPr sz="1400"/>
            </a:lvl2pPr>
            <a:lvl3pPr marL="1076325" indent="-161925">
              <a:defRPr sz="12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3779520" y="388620"/>
            <a:ext cx="4907280" cy="556260"/>
          </a:xfrm>
        </p:spPr>
        <p:txBody>
          <a:bodyPr>
            <a:normAutofit/>
          </a:bodyPr>
          <a:lstStyle>
            <a:lvl1pPr>
              <a:defRPr sz="1600" baseline="0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132638" y="6356350"/>
            <a:ext cx="1279525" cy="1873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b="1" smtClean="0">
                <a:latin typeface="Avenir LT Std 45 Book"/>
                <a:cs typeface="Avenir LT Std 45 Book"/>
              </a:defRPr>
            </a:lvl1pPr>
          </a:lstStyle>
          <a:p>
            <a:pPr>
              <a:defRPr/>
            </a:pPr>
            <a:fld id="{38420BEA-1EA1-4E2D-88D9-9E9708E81C0E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445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44513"/>
            <a:ext cx="1135063" cy="20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457200" y="1165860"/>
            <a:ext cx="4038600" cy="4770121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732020" y="1165860"/>
            <a:ext cx="3954780" cy="477012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630238" indent="-182563">
              <a:buFont typeface="Arial"/>
              <a:buChar char="•"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</p:txBody>
      </p:sp>
      <p:sp>
        <p:nvSpPr>
          <p:cNvPr id="10" name="Titel 1"/>
          <p:cNvSpPr>
            <a:spLocks noGrp="1"/>
          </p:cNvSpPr>
          <p:nvPr>
            <p:ph type="title"/>
          </p:nvPr>
        </p:nvSpPr>
        <p:spPr>
          <a:xfrm>
            <a:off x="3779520" y="388620"/>
            <a:ext cx="4907280" cy="556260"/>
          </a:xfrm>
        </p:spPr>
        <p:txBody>
          <a:bodyPr>
            <a:normAutofit/>
          </a:bodyPr>
          <a:lstStyle>
            <a:lvl1pPr>
              <a:defRPr sz="1600" baseline="0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1873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 b="1" smtClean="0">
                <a:latin typeface="Avenir LT Std 45 Book"/>
                <a:cs typeface="Avenir LT Std 45 Book"/>
              </a:defRPr>
            </a:lvl1pPr>
          </a:lstStyle>
          <a:p>
            <a:pPr>
              <a:defRPr/>
            </a:pPr>
            <a:fld id="{D812E4DA-7D16-4081-A42C-A261B3779447}" type="datetime1">
              <a:rPr lang="de-DE"/>
              <a:pPr>
                <a:defRPr/>
              </a:pPr>
              <a:t>16.01.2019</a:t>
            </a:fld>
            <a:endParaRPr lang="en-US" dirty="0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187325"/>
          </a:xfrm>
          <a:prstGeom prst="rect">
            <a:avLst/>
          </a:prstGeo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b="1" dirty="0" err="1" smtClean="0">
                <a:latin typeface="Avenir LT Std 45 Book"/>
                <a:cs typeface="Avenir LT Std 45 Book"/>
              </a:defRPr>
            </a:lvl1pPr>
          </a:lstStyle>
          <a:p>
            <a:pPr>
              <a:defRPr/>
            </a:pPr>
            <a:r>
              <a:rPr lang="en-US"/>
              <a:t>Präsentationstitel</a:t>
            </a:r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132638" y="6356350"/>
            <a:ext cx="1279525" cy="1873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b="1" smtClean="0">
                <a:latin typeface="Avenir LT Std 45 Book"/>
                <a:cs typeface="Avenir LT Std 45 Book"/>
              </a:defRPr>
            </a:lvl1pPr>
          </a:lstStyle>
          <a:p>
            <a:pPr>
              <a:defRPr/>
            </a:pPr>
            <a:fld id="{2C970318-B514-47BB-82CC-7004E6CF2D46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780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1181100"/>
            <a:ext cx="822960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CH" smtClean="0"/>
              <a:t>Mastertitelformat bearbeiten</a:t>
            </a:r>
            <a:endParaRPr lang="en-US" smtClean="0"/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2286000"/>
            <a:ext cx="8229600" cy="3840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en-US" smtClean="0"/>
          </a:p>
        </p:txBody>
      </p:sp>
      <p:cxnSp>
        <p:nvCxnSpPr>
          <p:cNvPr id="10" name="Gerade Verbindung 9"/>
          <p:cNvCxnSpPr/>
          <p:nvPr/>
        </p:nvCxnSpPr>
        <p:spPr>
          <a:xfrm flipV="1">
            <a:off x="457200" y="841375"/>
            <a:ext cx="8229600" cy="0"/>
          </a:xfrm>
          <a:prstGeom prst="line">
            <a:avLst/>
          </a:prstGeom>
          <a:ln w="19050">
            <a:solidFill>
              <a:srgbClr val="FF772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</p:sldLayoutIdLst>
  <p:timing>
    <p:tnLst>
      <p:par>
        <p:cTn id="1" dur="indefinite" restart="never" nodeType="tmRoot"/>
      </p:par>
    </p:tnLst>
  </p:timing>
  <p:hf hdr="0"/>
  <p:txStyles>
    <p:titleStyle>
      <a:lvl1pPr algn="r" defTabSz="457200" rtl="0" eaLnBrk="1" fontAlgn="base" hangingPunct="1">
        <a:spcBef>
          <a:spcPct val="0"/>
        </a:spcBef>
        <a:spcAft>
          <a:spcPct val="0"/>
        </a:spcAft>
        <a:defRPr sz="2400" b="1" kern="1200">
          <a:solidFill>
            <a:schemeClr val="tx1"/>
          </a:solidFill>
          <a:latin typeface="AvenirLTStd-Book"/>
          <a:ea typeface="AvenirLTStd-Book" pitchFamily="34" charset="0"/>
          <a:cs typeface="AvenirLTStd-Book"/>
        </a:defRPr>
      </a:lvl1pPr>
      <a:lvl2pPr algn="r" defTabSz="457200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venirLTStd-Book" pitchFamily="34" charset="0"/>
          <a:ea typeface="AvenirLTStd-Book" pitchFamily="34" charset="0"/>
          <a:cs typeface="AvenirLTStd-Book" pitchFamily="34" charset="0"/>
        </a:defRPr>
      </a:lvl2pPr>
      <a:lvl3pPr algn="r" defTabSz="457200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venirLTStd-Book" pitchFamily="34" charset="0"/>
          <a:ea typeface="AvenirLTStd-Book" pitchFamily="34" charset="0"/>
          <a:cs typeface="AvenirLTStd-Book" pitchFamily="34" charset="0"/>
        </a:defRPr>
      </a:lvl3pPr>
      <a:lvl4pPr algn="r" defTabSz="457200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venirLTStd-Book" pitchFamily="34" charset="0"/>
          <a:ea typeface="AvenirLTStd-Book" pitchFamily="34" charset="0"/>
          <a:cs typeface="AvenirLTStd-Book" pitchFamily="34" charset="0"/>
        </a:defRPr>
      </a:lvl4pPr>
      <a:lvl5pPr algn="r" defTabSz="457200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venirLTStd-Book" pitchFamily="34" charset="0"/>
          <a:ea typeface="AvenirLTStd-Book" pitchFamily="34" charset="0"/>
          <a:cs typeface="AvenirLTStd-Book" pitchFamily="34" charset="0"/>
        </a:defRPr>
      </a:lvl5pPr>
      <a:lvl6pPr marL="457200" algn="r" defTabSz="457200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venirLTStd-Book" pitchFamily="34" charset="0"/>
          <a:ea typeface="AvenirLTStd-Book" pitchFamily="34" charset="0"/>
          <a:cs typeface="AvenirLTStd-Book" pitchFamily="34" charset="0"/>
        </a:defRPr>
      </a:lvl6pPr>
      <a:lvl7pPr marL="914400" algn="r" defTabSz="457200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venirLTStd-Book" pitchFamily="34" charset="0"/>
          <a:ea typeface="AvenirLTStd-Book" pitchFamily="34" charset="0"/>
          <a:cs typeface="AvenirLTStd-Book" pitchFamily="34" charset="0"/>
        </a:defRPr>
      </a:lvl7pPr>
      <a:lvl8pPr marL="1371600" algn="r" defTabSz="457200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venirLTStd-Book" pitchFamily="34" charset="0"/>
          <a:ea typeface="AvenirLTStd-Book" pitchFamily="34" charset="0"/>
          <a:cs typeface="AvenirLTStd-Book" pitchFamily="34" charset="0"/>
        </a:defRPr>
      </a:lvl8pPr>
      <a:lvl9pPr marL="1828800" algn="r" defTabSz="457200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venirLTStd-Book" pitchFamily="34" charset="0"/>
          <a:ea typeface="AvenirLTStd-Book" pitchFamily="34" charset="0"/>
          <a:cs typeface="AvenirLTStd-Book" pitchFamily="34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400" kern="1200">
          <a:solidFill>
            <a:schemeClr val="tx1"/>
          </a:solidFill>
          <a:latin typeface="AvenirLTStd-Book"/>
          <a:ea typeface="AvenirLTStd-Book" pitchFamily="34" charset="0"/>
          <a:cs typeface="AvenirLTStd-Book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venirLTStd-Book"/>
          <a:ea typeface="AvenirLTStd-Book" pitchFamily="34" charset="0"/>
          <a:cs typeface="AvenirLTStd-Book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Courier New" pitchFamily="49" charset="0"/>
        <a:buChar char="o"/>
        <a:defRPr kern="1200">
          <a:solidFill>
            <a:schemeClr val="tx1"/>
          </a:solidFill>
          <a:latin typeface="AvenirLTStd-Book"/>
          <a:ea typeface="AvenirLTStd-Book" pitchFamily="34" charset="0"/>
          <a:cs typeface="AvenirLTStd-Book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AvenirLTStd-Book"/>
          <a:ea typeface="AvenirLTStd-Book" pitchFamily="34" charset="0"/>
          <a:cs typeface="AvenirLTStd-Book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400" kern="1200">
          <a:solidFill>
            <a:schemeClr val="tx1"/>
          </a:solidFill>
          <a:latin typeface="AvenirLTStd-Book"/>
          <a:ea typeface="AvenirLTStd-Book" pitchFamily="34" charset="0"/>
          <a:cs typeface="AvenirLTStd-Book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 1"/>
          <p:cNvSpPr>
            <a:spLocks noGrp="1"/>
          </p:cNvSpPr>
          <p:nvPr>
            <p:ph type="ctrTitle"/>
          </p:nvPr>
        </p:nvSpPr>
        <p:spPr>
          <a:xfrm>
            <a:off x="685800" y="1604963"/>
            <a:ext cx="7772400" cy="1891703"/>
          </a:xfrm>
        </p:spPr>
        <p:txBody>
          <a:bodyPr/>
          <a:lstStyle/>
          <a:p>
            <a:r>
              <a:rPr lang="de-CH" sz="4000" dirty="0" smtClean="0">
                <a:latin typeface="AvenirLTStd-Book" pitchFamily="34" charset="0"/>
                <a:cs typeface="AvenirLTStd-Book" pitchFamily="34" charset="0"/>
              </a:rPr>
              <a:t/>
            </a:r>
            <a:br>
              <a:rPr lang="de-CH" sz="4000" dirty="0" smtClean="0">
                <a:latin typeface="AvenirLTStd-Book" pitchFamily="34" charset="0"/>
                <a:cs typeface="AvenirLTStd-Book" pitchFamily="34" charset="0"/>
              </a:rPr>
            </a:br>
            <a:r>
              <a:rPr lang="de-CH" sz="4000" dirty="0" smtClean="0">
                <a:latin typeface="AvenirLTStd-Book" pitchFamily="34" charset="0"/>
                <a:cs typeface="AvenirLTStd-Book" pitchFamily="34" charset="0"/>
              </a:rPr>
              <a:t>KMU-Ranking 2015-18</a:t>
            </a:r>
            <a:br>
              <a:rPr lang="de-CH" sz="4000" dirty="0" smtClean="0">
                <a:latin typeface="AvenirLTStd-Book" pitchFamily="34" charset="0"/>
                <a:cs typeface="AvenirLTStd-Book" pitchFamily="34" charset="0"/>
              </a:rPr>
            </a:br>
            <a:r>
              <a:rPr lang="de-CH" sz="4000" dirty="0" smtClean="0">
                <a:latin typeface="AvenirLTStd-Book" pitchFamily="34" charset="0"/>
                <a:cs typeface="AvenirLTStd-Book" pitchFamily="34" charset="0"/>
              </a:rPr>
              <a:t>des </a:t>
            </a:r>
            <a:r>
              <a:rPr lang="de-CH" sz="4000" dirty="0" err="1" smtClean="0">
                <a:latin typeface="AvenirLTStd-Book" pitchFamily="34" charset="0"/>
                <a:cs typeface="AvenirLTStd-Book" pitchFamily="34" charset="0"/>
              </a:rPr>
              <a:t>sgv</a:t>
            </a:r>
            <a:endParaRPr lang="de-CH" sz="4000" dirty="0" smtClean="0">
              <a:latin typeface="AvenirLTStd-Book" pitchFamily="34" charset="0"/>
              <a:cs typeface="AvenirLTStd-Book" pitchFamily="34" charset="0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4206240"/>
            <a:ext cx="6400800" cy="197510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Wingdings" charset="2"/>
              <a:buNone/>
              <a:defRPr/>
            </a:pPr>
            <a:r>
              <a:rPr lang="de-CH" sz="2400" b="1" dirty="0" smtClean="0">
                <a:ea typeface="+mn-ea"/>
              </a:rPr>
              <a:t>Dr. Daniel Schwarz</a:t>
            </a:r>
          </a:p>
          <a:p>
            <a:pPr fontAlgn="auto">
              <a:spcAft>
                <a:spcPts val="0"/>
              </a:spcAft>
              <a:buFont typeface="Wingdings" charset="2"/>
              <a:buNone/>
              <a:defRPr/>
            </a:pPr>
            <a:endParaRPr lang="de-CH" b="1" dirty="0" smtClean="0">
              <a:ea typeface="+mn-ea"/>
            </a:endParaRPr>
          </a:p>
          <a:p>
            <a:pPr fontAlgn="auto">
              <a:spcAft>
                <a:spcPts val="0"/>
              </a:spcAft>
              <a:buFont typeface="Wingdings" charset="2"/>
              <a:buNone/>
              <a:defRPr/>
            </a:pPr>
            <a:endParaRPr lang="de-CH" b="1" dirty="0">
              <a:ea typeface="+mn-ea"/>
            </a:endParaRPr>
          </a:p>
          <a:p>
            <a:pPr fontAlgn="auto">
              <a:spcAft>
                <a:spcPts val="0"/>
              </a:spcAft>
              <a:buFont typeface="Wingdings" charset="2"/>
              <a:buNone/>
              <a:defRPr/>
            </a:pPr>
            <a:r>
              <a:rPr lang="de-CH" b="1" dirty="0" smtClean="0">
                <a:ea typeface="+mn-ea"/>
              </a:rPr>
              <a:t>70. Gewerbliche Winterkonferenz</a:t>
            </a:r>
          </a:p>
          <a:p>
            <a:pPr fontAlgn="auto">
              <a:spcAft>
                <a:spcPts val="0"/>
              </a:spcAft>
              <a:buFont typeface="Wingdings" charset="2"/>
              <a:buNone/>
              <a:defRPr/>
            </a:pPr>
            <a:r>
              <a:rPr lang="de-CH" b="1" dirty="0" smtClean="0">
                <a:ea typeface="+mn-ea"/>
              </a:rPr>
              <a:t>Klosters, 17. Januar 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/>
          <p:cNvSpPr>
            <a:spLocks noGrp="1"/>
          </p:cNvSpPr>
          <p:nvPr>
            <p:ph type="title"/>
          </p:nvPr>
        </p:nvSpPr>
        <p:spPr>
          <a:xfrm>
            <a:off x="3779838" y="388938"/>
            <a:ext cx="4906962" cy="555625"/>
          </a:xfrm>
        </p:spPr>
        <p:txBody>
          <a:bodyPr/>
          <a:lstStyle/>
          <a:p>
            <a:r>
              <a:rPr lang="de-CH" dirty="0" smtClean="0">
                <a:latin typeface="AvenirLTStd-Book" pitchFamily="34" charset="0"/>
                <a:cs typeface="AvenirLTStd-Book" pitchFamily="34" charset="0"/>
              </a:rPr>
              <a:t>Methode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04596" y="1104900"/>
            <a:ext cx="7582204" cy="5021263"/>
          </a:xfrm>
        </p:spPr>
        <p:txBody>
          <a:bodyPr rtlCol="0">
            <a:normAutofit lnSpcReduction="10000"/>
          </a:bodyPr>
          <a:lstStyle/>
          <a:p>
            <a:pPr marL="0" indent="0" fontAlgn="auto">
              <a:spcAft>
                <a:spcPts val="0"/>
              </a:spcAft>
              <a:defRPr/>
            </a:pPr>
            <a:endParaRPr lang="de-CH" sz="2000" dirty="0" smtClean="0">
              <a:ea typeface="+mn-ea"/>
            </a:endParaRPr>
          </a:p>
          <a:p>
            <a:pPr marL="0" indent="0" fontAlgn="auto">
              <a:spcAft>
                <a:spcPts val="0"/>
              </a:spcAft>
              <a:defRPr/>
            </a:pPr>
            <a:endParaRPr lang="de-CH" sz="2000" dirty="0" smtClean="0">
              <a:ea typeface="+mn-ea"/>
            </a:endParaRPr>
          </a:p>
          <a:p>
            <a:pPr marL="0" indent="0" fontAlgn="auto">
              <a:spcAft>
                <a:spcPts val="0"/>
              </a:spcAft>
              <a:defRPr/>
            </a:pPr>
            <a:r>
              <a:rPr lang="de-CH" sz="2400" b="1" dirty="0" smtClean="0">
                <a:ea typeface="+mn-ea"/>
              </a:rPr>
              <a:t>4.	Interpretation (</a:t>
            </a:r>
            <a:r>
              <a:rPr lang="de-CH" sz="2400" b="1" dirty="0">
                <a:ea typeface="+mn-ea"/>
              </a:rPr>
              <a:t>w</a:t>
            </a:r>
            <a:r>
              <a:rPr lang="de-CH" sz="2400" b="1" dirty="0" smtClean="0">
                <a:ea typeface="+mn-ea"/>
              </a:rPr>
              <a:t>ichtig!)</a:t>
            </a:r>
            <a:endParaRPr lang="de-CH" sz="2400" dirty="0" smtClean="0">
              <a:ea typeface="+mn-ea"/>
            </a:endParaRPr>
          </a:p>
          <a:p>
            <a:pPr marL="457200" indent="-457200" fontAlgn="auto">
              <a:spcAft>
                <a:spcPts val="0"/>
              </a:spcAft>
              <a:buAutoNum type="arabicPeriod"/>
              <a:defRPr/>
            </a:pPr>
            <a:endParaRPr lang="de-CH" sz="2400" dirty="0">
              <a:ea typeface="+mn-ea"/>
            </a:endParaRP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CH" sz="2000" dirty="0" smtClean="0">
                <a:ea typeface="+mn-ea"/>
              </a:rPr>
              <a:t>Nicht nur Platzierung, auch Rating-Wert beachten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de-CH" sz="2000" dirty="0">
              <a:ea typeface="+mn-ea"/>
            </a:endParaRP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CH" sz="2000" dirty="0" smtClean="0">
                <a:ea typeface="+mn-ea"/>
              </a:rPr>
              <a:t>Rating-Wert  </a:t>
            </a:r>
            <a:r>
              <a:rPr lang="de-CH" sz="2000" b="1" dirty="0" smtClean="0">
                <a:ea typeface="+mn-ea"/>
              </a:rPr>
              <a:t>≠</a:t>
            </a:r>
            <a:r>
              <a:rPr lang="de-CH" sz="2000" dirty="0" smtClean="0">
                <a:ea typeface="+mn-ea"/>
              </a:rPr>
              <a:t>  prozentuale Übereinstimmung in den</a:t>
            </a:r>
            <a:br>
              <a:rPr lang="de-CH" sz="2000" dirty="0" smtClean="0">
                <a:ea typeface="+mn-ea"/>
              </a:rPr>
            </a:br>
            <a:r>
              <a:rPr lang="de-CH" sz="2000" dirty="0" smtClean="0">
                <a:ea typeface="+mn-ea"/>
              </a:rPr>
              <a:t>				  Abstimmungen</a:t>
            </a:r>
          </a:p>
          <a:p>
            <a:pPr marL="914400" lvl="2" indent="0" fontAlgn="auto">
              <a:spcAft>
                <a:spcPts val="0"/>
              </a:spcAft>
              <a:buNone/>
              <a:defRPr/>
            </a:pPr>
            <a:endParaRPr lang="de-CH" sz="2000" dirty="0" smtClean="0">
              <a:ea typeface="+mn-ea"/>
            </a:endParaRPr>
          </a:p>
          <a:p>
            <a:pPr marL="914400" lvl="2" indent="0" fontAlgn="auto">
              <a:spcAft>
                <a:spcPts val="0"/>
              </a:spcAft>
              <a:buNone/>
              <a:defRPr/>
            </a:pPr>
            <a:r>
              <a:rPr lang="de-CH" sz="2000" dirty="0" smtClean="0">
                <a:ea typeface="+mn-ea"/>
                <a:sym typeface="Wingdings" panose="05000000000000000000" pitchFamily="2" charset="2"/>
              </a:rPr>
              <a:t>   </a:t>
            </a:r>
            <a:r>
              <a:rPr lang="de-CH" sz="2000" dirty="0" smtClean="0">
                <a:ea typeface="+mn-ea"/>
                <a:sym typeface="Wingdings" panose="05000000000000000000" pitchFamily="2" charset="2"/>
              </a:rPr>
              <a:t> </a:t>
            </a:r>
            <a:r>
              <a:rPr lang="de-CH" sz="2000" dirty="0" smtClean="0">
                <a:ea typeface="+mn-ea"/>
              </a:rPr>
              <a:t>z.B</a:t>
            </a:r>
            <a:r>
              <a:rPr lang="de-CH" sz="2000" dirty="0" smtClean="0">
                <a:ea typeface="+mn-ea"/>
              </a:rPr>
              <a:t>. Rating-Wert  von 45-50</a:t>
            </a:r>
            <a:br>
              <a:rPr lang="de-CH" sz="2000" dirty="0" smtClean="0">
                <a:ea typeface="+mn-ea"/>
              </a:rPr>
            </a:br>
            <a:r>
              <a:rPr lang="de-CH" sz="2000" dirty="0" smtClean="0">
                <a:ea typeface="+mn-ea"/>
              </a:rPr>
              <a:t>	</a:t>
            </a:r>
            <a:r>
              <a:rPr lang="de-CH" sz="2000" dirty="0" smtClean="0">
                <a:ea typeface="+mn-ea"/>
              </a:rPr>
              <a:t> =  </a:t>
            </a:r>
            <a:r>
              <a:rPr lang="de-CH" sz="2000" dirty="0" smtClean="0">
                <a:ea typeface="+mn-ea"/>
              </a:rPr>
              <a:t>Übereinstimmung in ca. 2/3 der Abstimmungen</a:t>
            </a:r>
            <a:endParaRPr lang="de-CH" sz="1800" dirty="0" smtClean="0">
              <a:ea typeface="+mn-ea"/>
            </a:endParaRP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de-CH" sz="2000" dirty="0" smtClean="0">
              <a:ea typeface="+mn-ea"/>
            </a:endParaRP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CH" sz="2000" dirty="0" smtClean="0">
                <a:ea typeface="+mn-ea"/>
              </a:rPr>
              <a:t>Keine Berücksichtigung von Kommissionsarbeit, strategischem Verhalten etc.</a:t>
            </a:r>
          </a:p>
        </p:txBody>
      </p:sp>
      <p:sp>
        <p:nvSpPr>
          <p:cNvPr id="7173" name="Fußzeilenplatzhalter 4"/>
          <p:cNvSpPr>
            <a:spLocks noGrp="1"/>
          </p:cNvSpPr>
          <p:nvPr>
            <p:ph type="ftr" sz="quarter" idx="4294967295"/>
          </p:nvPr>
        </p:nvSpPr>
        <p:spPr bwMode="auto">
          <a:xfrm>
            <a:off x="3124200" y="6356350"/>
            <a:ext cx="2895600" cy="187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Avenir LT Std 45 Book" pitchFamily="34" charset="0"/>
              <a:ea typeface="Avenir LT Std 45 Book" pitchFamily="34" charset="0"/>
              <a:cs typeface="Avenir LT Std 45 Book" pitchFamily="34" charset="0"/>
            </a:endParaRPr>
          </a:p>
        </p:txBody>
      </p:sp>
      <p:sp>
        <p:nvSpPr>
          <p:cNvPr id="7174" name="Foliennummernplatzhalter 5"/>
          <p:cNvSpPr>
            <a:spLocks noGrp="1"/>
          </p:cNvSpPr>
          <p:nvPr>
            <p:ph type="sldNum" sz="quarter" idx="12"/>
          </p:nvPr>
        </p:nvSpPr>
        <p:spPr bwMode="auto">
          <a:xfrm>
            <a:off x="7532688" y="6356350"/>
            <a:ext cx="1281112" cy="1873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8B25ABBD-58AB-4192-8FB0-A52E51ED0965}" type="slidenum">
              <a:rPr lang="en-US">
                <a:latin typeface="Avenir LT Std 45 Book" pitchFamily="34" charset="0"/>
                <a:ea typeface="Avenir LT Std 45 Book" pitchFamily="34" charset="0"/>
                <a:cs typeface="Avenir LT Std 45 Book" pitchFamily="34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>
              <a:latin typeface="Avenir LT Std 45 Book" pitchFamily="34" charset="0"/>
              <a:ea typeface="Avenir LT Std 45 Book" pitchFamily="34" charset="0"/>
              <a:cs typeface="Avenir LT Std 45 Boo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6000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/>
          <p:cNvSpPr>
            <a:spLocks noGrp="1"/>
          </p:cNvSpPr>
          <p:nvPr>
            <p:ph type="title"/>
          </p:nvPr>
        </p:nvSpPr>
        <p:spPr>
          <a:xfrm>
            <a:off x="3779838" y="388938"/>
            <a:ext cx="4906962" cy="555625"/>
          </a:xfrm>
        </p:spPr>
        <p:txBody>
          <a:bodyPr/>
          <a:lstStyle/>
          <a:p>
            <a:endParaRPr lang="de-CH" dirty="0" smtClean="0">
              <a:latin typeface="AvenirLTStd-Book" pitchFamily="34" charset="0"/>
              <a:cs typeface="AvenirLTStd-Book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04596" y="1104900"/>
            <a:ext cx="7582204" cy="5021263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defRPr/>
            </a:pPr>
            <a:endParaRPr lang="de-CH" sz="2000" dirty="0" smtClean="0">
              <a:ea typeface="+mn-ea"/>
            </a:endParaRPr>
          </a:p>
          <a:p>
            <a:pPr marL="0" indent="0" fontAlgn="auto">
              <a:spcAft>
                <a:spcPts val="0"/>
              </a:spcAft>
              <a:defRPr/>
            </a:pPr>
            <a:endParaRPr lang="de-CH" sz="2000" dirty="0" smtClean="0">
              <a:ea typeface="+mn-ea"/>
            </a:endParaRPr>
          </a:p>
          <a:p>
            <a:pPr marL="0" indent="0" algn="ctr" fontAlgn="auto">
              <a:spcAft>
                <a:spcPts val="0"/>
              </a:spcAft>
              <a:defRPr/>
            </a:pPr>
            <a:r>
              <a:rPr lang="de-CH" sz="5400" b="1" dirty="0" smtClean="0">
                <a:ea typeface="+mn-ea"/>
              </a:rPr>
              <a:t>Resultate</a:t>
            </a:r>
          </a:p>
          <a:p>
            <a:pPr marL="0" indent="0" algn="ctr" fontAlgn="auto">
              <a:spcAft>
                <a:spcPts val="0"/>
              </a:spcAft>
              <a:defRPr/>
            </a:pPr>
            <a:endParaRPr lang="de-CH" sz="3600" b="1" dirty="0">
              <a:ea typeface="+mn-ea"/>
            </a:endParaRPr>
          </a:p>
          <a:p>
            <a:pPr marL="0" indent="0" algn="ctr" fontAlgn="auto">
              <a:spcAft>
                <a:spcPts val="0"/>
              </a:spcAft>
              <a:defRPr/>
            </a:pPr>
            <a:r>
              <a:rPr lang="de-CH" sz="3200" b="1" dirty="0" smtClean="0">
                <a:ea typeface="+mn-ea"/>
              </a:rPr>
              <a:t>Wer stimmt am gewerbefreundlichsten ab?</a:t>
            </a:r>
            <a:endParaRPr lang="de-CH" sz="3200" dirty="0" smtClean="0">
              <a:ea typeface="+mn-ea"/>
            </a:endParaRPr>
          </a:p>
        </p:txBody>
      </p:sp>
      <p:sp>
        <p:nvSpPr>
          <p:cNvPr id="7173" name="Fußzeilenplatzhalter 4"/>
          <p:cNvSpPr>
            <a:spLocks noGrp="1"/>
          </p:cNvSpPr>
          <p:nvPr>
            <p:ph type="ftr" sz="quarter" idx="4294967295"/>
          </p:nvPr>
        </p:nvSpPr>
        <p:spPr bwMode="auto">
          <a:xfrm>
            <a:off x="3124200" y="6356350"/>
            <a:ext cx="2895600" cy="187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Avenir LT Std 45 Book" pitchFamily="34" charset="0"/>
              <a:ea typeface="Avenir LT Std 45 Book" pitchFamily="34" charset="0"/>
              <a:cs typeface="Avenir LT Std 45 Book" pitchFamily="34" charset="0"/>
            </a:endParaRPr>
          </a:p>
        </p:txBody>
      </p:sp>
      <p:sp>
        <p:nvSpPr>
          <p:cNvPr id="7174" name="Foliennummernplatzhalter 5"/>
          <p:cNvSpPr>
            <a:spLocks noGrp="1"/>
          </p:cNvSpPr>
          <p:nvPr>
            <p:ph type="sldNum" sz="quarter" idx="12"/>
          </p:nvPr>
        </p:nvSpPr>
        <p:spPr bwMode="auto">
          <a:xfrm>
            <a:off x="7532688" y="6356350"/>
            <a:ext cx="1281112" cy="1873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8B25ABBD-58AB-4192-8FB0-A52E51ED0965}" type="slidenum">
              <a:rPr lang="en-US">
                <a:latin typeface="Avenir LT Std 45 Book" pitchFamily="34" charset="0"/>
                <a:ea typeface="Avenir LT Std 45 Book" pitchFamily="34" charset="0"/>
                <a:cs typeface="Avenir LT Std 45 Book" pitchFamily="34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>
              <a:latin typeface="Avenir LT Std 45 Book" pitchFamily="34" charset="0"/>
              <a:ea typeface="Avenir LT Std 45 Book" pitchFamily="34" charset="0"/>
              <a:cs typeface="Avenir LT Std 45 Boo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5018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/>
          <p:cNvSpPr>
            <a:spLocks noGrp="1"/>
          </p:cNvSpPr>
          <p:nvPr>
            <p:ph type="title"/>
          </p:nvPr>
        </p:nvSpPr>
        <p:spPr>
          <a:xfrm>
            <a:off x="3779838" y="388938"/>
            <a:ext cx="4906962" cy="555625"/>
          </a:xfrm>
        </p:spPr>
        <p:txBody>
          <a:bodyPr/>
          <a:lstStyle/>
          <a:p>
            <a:r>
              <a:rPr lang="de-CH" dirty="0" smtClean="0">
                <a:latin typeface="AvenirLTStd-Book" pitchFamily="34" charset="0"/>
                <a:cs typeface="AvenirLTStd-Book" pitchFamily="34" charset="0"/>
              </a:rPr>
              <a:t>Resultate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04596" y="1104900"/>
            <a:ext cx="7582204" cy="5021263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defRPr/>
            </a:pPr>
            <a:r>
              <a:rPr lang="de-CH" sz="2400" b="1" dirty="0" smtClean="0">
                <a:ea typeface="+mn-ea"/>
              </a:rPr>
              <a:t>Top 10 im Nationalrat</a:t>
            </a:r>
            <a:endParaRPr lang="de-CH" sz="2400" dirty="0" smtClean="0">
              <a:ea typeface="+mn-ea"/>
            </a:endParaRPr>
          </a:p>
          <a:p>
            <a:pPr marL="457200" indent="-457200" fontAlgn="auto">
              <a:spcAft>
                <a:spcPts val="0"/>
              </a:spcAft>
              <a:buAutoNum type="arabicPeriod"/>
              <a:defRPr/>
            </a:pPr>
            <a:endParaRPr lang="de-CH" sz="2400" dirty="0" smtClean="0">
              <a:ea typeface="+mn-ea"/>
            </a:endParaRPr>
          </a:p>
          <a:p>
            <a:pPr marL="457200" indent="-457200" fontAlgn="auto">
              <a:spcAft>
                <a:spcPts val="0"/>
              </a:spcAft>
              <a:buAutoNum type="arabicPeriod"/>
              <a:defRPr/>
            </a:pPr>
            <a:endParaRPr lang="de-CH" sz="2400" dirty="0">
              <a:ea typeface="+mn-ea"/>
            </a:endParaRPr>
          </a:p>
        </p:txBody>
      </p:sp>
      <p:sp>
        <p:nvSpPr>
          <p:cNvPr id="7173" name="Fußzeilenplatzhalter 4"/>
          <p:cNvSpPr>
            <a:spLocks noGrp="1"/>
          </p:cNvSpPr>
          <p:nvPr>
            <p:ph type="ftr" sz="quarter" idx="4294967295"/>
          </p:nvPr>
        </p:nvSpPr>
        <p:spPr bwMode="auto">
          <a:xfrm>
            <a:off x="3124200" y="6356350"/>
            <a:ext cx="2895600" cy="187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Avenir LT Std 45 Book" pitchFamily="34" charset="0"/>
              <a:ea typeface="Avenir LT Std 45 Book" pitchFamily="34" charset="0"/>
              <a:cs typeface="Avenir LT Std 45 Book" pitchFamily="34" charset="0"/>
            </a:endParaRPr>
          </a:p>
        </p:txBody>
      </p:sp>
      <p:sp>
        <p:nvSpPr>
          <p:cNvPr id="7174" name="Foliennummernplatzhalter 5"/>
          <p:cNvSpPr>
            <a:spLocks noGrp="1"/>
          </p:cNvSpPr>
          <p:nvPr>
            <p:ph type="sldNum" sz="quarter" idx="12"/>
          </p:nvPr>
        </p:nvSpPr>
        <p:spPr bwMode="auto">
          <a:xfrm>
            <a:off x="7532688" y="6356350"/>
            <a:ext cx="1281112" cy="1873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8B25ABBD-58AB-4192-8FB0-A52E51ED0965}" type="slidenum">
              <a:rPr lang="en-US">
                <a:latin typeface="Avenir LT Std 45 Book" pitchFamily="34" charset="0"/>
                <a:ea typeface="Avenir LT Std 45 Book" pitchFamily="34" charset="0"/>
                <a:cs typeface="Avenir LT Std 45 Book" pitchFamily="34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>
              <a:latin typeface="Avenir LT Std 45 Book" pitchFamily="34" charset="0"/>
              <a:ea typeface="Avenir LT Std 45 Book" pitchFamily="34" charset="0"/>
              <a:cs typeface="Avenir LT Std 45 Book" pitchFamily="34" charset="0"/>
            </a:endParaRP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25" r="2444" b="48707"/>
          <a:stretch/>
        </p:blipFill>
        <p:spPr bwMode="auto">
          <a:xfrm>
            <a:off x="0" y="1724413"/>
            <a:ext cx="9144000" cy="4401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9935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/>
          <p:cNvSpPr>
            <a:spLocks noGrp="1"/>
          </p:cNvSpPr>
          <p:nvPr>
            <p:ph type="title"/>
          </p:nvPr>
        </p:nvSpPr>
        <p:spPr>
          <a:xfrm>
            <a:off x="3779838" y="388938"/>
            <a:ext cx="4906962" cy="555625"/>
          </a:xfrm>
        </p:spPr>
        <p:txBody>
          <a:bodyPr/>
          <a:lstStyle/>
          <a:p>
            <a:r>
              <a:rPr lang="de-CH" dirty="0" smtClean="0">
                <a:latin typeface="AvenirLTStd-Book" pitchFamily="34" charset="0"/>
                <a:cs typeface="AvenirLTStd-Book" pitchFamily="34" charset="0"/>
              </a:rPr>
              <a:t>Resultate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04596" y="1104900"/>
            <a:ext cx="7582204" cy="5021263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defRPr/>
            </a:pPr>
            <a:r>
              <a:rPr lang="de-CH" sz="2400" b="1" dirty="0" smtClean="0">
                <a:ea typeface="+mn-ea"/>
              </a:rPr>
              <a:t>Ränge 11-20 im Nationalrat</a:t>
            </a:r>
            <a:endParaRPr lang="de-CH" sz="2400" dirty="0" smtClean="0">
              <a:ea typeface="+mn-ea"/>
            </a:endParaRPr>
          </a:p>
          <a:p>
            <a:pPr marL="457200" indent="-457200" fontAlgn="auto">
              <a:spcAft>
                <a:spcPts val="0"/>
              </a:spcAft>
              <a:buAutoNum type="arabicPeriod"/>
              <a:defRPr/>
            </a:pPr>
            <a:endParaRPr lang="de-CH" sz="2400" dirty="0" smtClean="0">
              <a:ea typeface="+mn-ea"/>
            </a:endParaRPr>
          </a:p>
          <a:p>
            <a:pPr marL="457200" indent="-457200" fontAlgn="auto">
              <a:spcAft>
                <a:spcPts val="0"/>
              </a:spcAft>
              <a:buAutoNum type="arabicPeriod"/>
              <a:defRPr/>
            </a:pPr>
            <a:endParaRPr lang="de-CH" sz="2400" dirty="0">
              <a:ea typeface="+mn-ea"/>
            </a:endParaRPr>
          </a:p>
        </p:txBody>
      </p:sp>
      <p:sp>
        <p:nvSpPr>
          <p:cNvPr id="7173" name="Fußzeilenplatzhalter 4"/>
          <p:cNvSpPr>
            <a:spLocks noGrp="1"/>
          </p:cNvSpPr>
          <p:nvPr>
            <p:ph type="ftr" sz="quarter" idx="4294967295"/>
          </p:nvPr>
        </p:nvSpPr>
        <p:spPr bwMode="auto">
          <a:xfrm>
            <a:off x="3124200" y="6356350"/>
            <a:ext cx="2895600" cy="187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Avenir LT Std 45 Book" pitchFamily="34" charset="0"/>
              <a:ea typeface="Avenir LT Std 45 Book" pitchFamily="34" charset="0"/>
              <a:cs typeface="Avenir LT Std 45 Book" pitchFamily="34" charset="0"/>
            </a:endParaRPr>
          </a:p>
        </p:txBody>
      </p:sp>
      <p:sp>
        <p:nvSpPr>
          <p:cNvPr id="7174" name="Foliennummernplatzhalter 5"/>
          <p:cNvSpPr>
            <a:spLocks noGrp="1"/>
          </p:cNvSpPr>
          <p:nvPr>
            <p:ph type="sldNum" sz="quarter" idx="12"/>
          </p:nvPr>
        </p:nvSpPr>
        <p:spPr bwMode="auto">
          <a:xfrm>
            <a:off x="7532688" y="6356350"/>
            <a:ext cx="1281112" cy="1873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8B25ABBD-58AB-4192-8FB0-A52E51ED0965}" type="slidenum">
              <a:rPr lang="en-US">
                <a:latin typeface="Avenir LT Std 45 Book" pitchFamily="34" charset="0"/>
                <a:ea typeface="Avenir LT Std 45 Book" pitchFamily="34" charset="0"/>
                <a:cs typeface="Avenir LT Std 45 Book" pitchFamily="34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>
              <a:latin typeface="Avenir LT Std 45 Book" pitchFamily="34" charset="0"/>
              <a:ea typeface="Avenir LT Std 45 Book" pitchFamily="34" charset="0"/>
              <a:cs typeface="Avenir LT Std 45 Book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324" r="4888" b="4571"/>
          <a:stretch/>
        </p:blipFill>
        <p:spPr bwMode="auto">
          <a:xfrm>
            <a:off x="0" y="1940942"/>
            <a:ext cx="8954701" cy="42534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05181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/>
          <p:cNvSpPr>
            <a:spLocks noGrp="1"/>
          </p:cNvSpPr>
          <p:nvPr>
            <p:ph type="title"/>
          </p:nvPr>
        </p:nvSpPr>
        <p:spPr>
          <a:xfrm>
            <a:off x="3779838" y="388938"/>
            <a:ext cx="4906962" cy="555625"/>
          </a:xfrm>
        </p:spPr>
        <p:txBody>
          <a:bodyPr/>
          <a:lstStyle/>
          <a:p>
            <a:r>
              <a:rPr lang="de-CH" dirty="0" smtClean="0">
                <a:latin typeface="AvenirLTStd-Book" pitchFamily="34" charset="0"/>
                <a:cs typeface="AvenirLTStd-Book" pitchFamily="34" charset="0"/>
              </a:rPr>
              <a:t>Resultate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04596" y="1104900"/>
            <a:ext cx="7582204" cy="5021263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defRPr/>
            </a:pPr>
            <a:r>
              <a:rPr lang="de-CH" sz="2400" b="1" dirty="0" smtClean="0">
                <a:ea typeface="+mn-ea"/>
              </a:rPr>
              <a:t>Parteien im Nationalrat</a:t>
            </a:r>
            <a:endParaRPr lang="de-CH" sz="2400" dirty="0" smtClean="0">
              <a:ea typeface="+mn-ea"/>
            </a:endParaRPr>
          </a:p>
          <a:p>
            <a:pPr marL="457200" indent="-457200" fontAlgn="auto">
              <a:spcAft>
                <a:spcPts val="0"/>
              </a:spcAft>
              <a:buAutoNum type="arabicPeriod"/>
              <a:defRPr/>
            </a:pPr>
            <a:endParaRPr lang="de-CH" sz="2400" dirty="0" smtClean="0">
              <a:ea typeface="+mn-ea"/>
            </a:endParaRPr>
          </a:p>
          <a:p>
            <a:pPr marL="457200" indent="-457200" fontAlgn="auto">
              <a:spcAft>
                <a:spcPts val="0"/>
              </a:spcAft>
              <a:buAutoNum type="arabicPeriod"/>
              <a:defRPr/>
            </a:pPr>
            <a:endParaRPr lang="de-CH" sz="2400" dirty="0">
              <a:ea typeface="+mn-ea"/>
            </a:endParaRPr>
          </a:p>
        </p:txBody>
      </p:sp>
      <p:sp>
        <p:nvSpPr>
          <p:cNvPr id="7173" name="Fußzeilenplatzhalter 4"/>
          <p:cNvSpPr>
            <a:spLocks noGrp="1"/>
          </p:cNvSpPr>
          <p:nvPr>
            <p:ph type="ftr" sz="quarter" idx="4294967295"/>
          </p:nvPr>
        </p:nvSpPr>
        <p:spPr bwMode="auto">
          <a:xfrm>
            <a:off x="3124200" y="6356350"/>
            <a:ext cx="2895600" cy="187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Avenir LT Std 45 Book" pitchFamily="34" charset="0"/>
              <a:ea typeface="Avenir LT Std 45 Book" pitchFamily="34" charset="0"/>
              <a:cs typeface="Avenir LT Std 45 Book" pitchFamily="34" charset="0"/>
            </a:endParaRPr>
          </a:p>
        </p:txBody>
      </p:sp>
      <p:sp>
        <p:nvSpPr>
          <p:cNvPr id="7174" name="Foliennummernplatzhalter 5"/>
          <p:cNvSpPr>
            <a:spLocks noGrp="1"/>
          </p:cNvSpPr>
          <p:nvPr>
            <p:ph type="sldNum" sz="quarter" idx="12"/>
          </p:nvPr>
        </p:nvSpPr>
        <p:spPr bwMode="auto">
          <a:xfrm>
            <a:off x="7532688" y="6356350"/>
            <a:ext cx="1281112" cy="1873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8B25ABBD-58AB-4192-8FB0-A52E51ED0965}" type="slidenum">
              <a:rPr lang="en-US">
                <a:latin typeface="Avenir LT Std 45 Book" pitchFamily="34" charset="0"/>
                <a:ea typeface="Avenir LT Std 45 Book" pitchFamily="34" charset="0"/>
                <a:cs typeface="Avenir LT Std 45 Book" pitchFamily="34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>
              <a:latin typeface="Avenir LT Std 45 Book" pitchFamily="34" charset="0"/>
              <a:ea typeface="Avenir LT Std 45 Book" pitchFamily="34" charset="0"/>
              <a:cs typeface="Avenir LT Std 45 Book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1" t="11879" r="2076" b="1111"/>
          <a:stretch/>
        </p:blipFill>
        <p:spPr bwMode="auto">
          <a:xfrm>
            <a:off x="871267" y="1786028"/>
            <a:ext cx="6732558" cy="447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07057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/>
          <p:cNvSpPr>
            <a:spLocks noGrp="1"/>
          </p:cNvSpPr>
          <p:nvPr>
            <p:ph type="title"/>
          </p:nvPr>
        </p:nvSpPr>
        <p:spPr>
          <a:xfrm>
            <a:off x="3779838" y="388938"/>
            <a:ext cx="4906962" cy="555625"/>
          </a:xfrm>
        </p:spPr>
        <p:txBody>
          <a:bodyPr/>
          <a:lstStyle/>
          <a:p>
            <a:r>
              <a:rPr lang="de-CH" dirty="0" smtClean="0">
                <a:latin typeface="AvenirLTStd-Book" pitchFamily="34" charset="0"/>
                <a:cs typeface="AvenirLTStd-Book" pitchFamily="34" charset="0"/>
              </a:rPr>
              <a:t>Resultate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04596" y="1104900"/>
            <a:ext cx="7582204" cy="5021263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defRPr/>
            </a:pPr>
            <a:r>
              <a:rPr lang="de-CH" sz="2400" b="1" dirty="0" smtClean="0">
                <a:ea typeface="+mn-ea"/>
              </a:rPr>
              <a:t>Top 10 im Ständerat</a:t>
            </a:r>
            <a:endParaRPr lang="de-CH" sz="2400" dirty="0" smtClean="0">
              <a:ea typeface="+mn-ea"/>
            </a:endParaRPr>
          </a:p>
          <a:p>
            <a:pPr marL="457200" indent="-457200" fontAlgn="auto">
              <a:spcAft>
                <a:spcPts val="0"/>
              </a:spcAft>
              <a:buAutoNum type="arabicPeriod"/>
              <a:defRPr/>
            </a:pPr>
            <a:endParaRPr lang="de-CH" sz="2400" dirty="0" smtClean="0">
              <a:ea typeface="+mn-ea"/>
            </a:endParaRPr>
          </a:p>
          <a:p>
            <a:pPr marL="457200" indent="-457200" fontAlgn="auto">
              <a:spcAft>
                <a:spcPts val="0"/>
              </a:spcAft>
              <a:buAutoNum type="arabicPeriod"/>
              <a:defRPr/>
            </a:pPr>
            <a:endParaRPr lang="de-CH" sz="2400" dirty="0">
              <a:ea typeface="+mn-ea"/>
            </a:endParaRPr>
          </a:p>
        </p:txBody>
      </p:sp>
      <p:sp>
        <p:nvSpPr>
          <p:cNvPr id="7173" name="Fußzeilenplatzhalter 4"/>
          <p:cNvSpPr>
            <a:spLocks noGrp="1"/>
          </p:cNvSpPr>
          <p:nvPr>
            <p:ph type="ftr" sz="quarter" idx="4294967295"/>
          </p:nvPr>
        </p:nvSpPr>
        <p:spPr bwMode="auto">
          <a:xfrm>
            <a:off x="3124200" y="6356350"/>
            <a:ext cx="2895600" cy="187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Avenir LT Std 45 Book" pitchFamily="34" charset="0"/>
              <a:ea typeface="Avenir LT Std 45 Book" pitchFamily="34" charset="0"/>
              <a:cs typeface="Avenir LT Std 45 Book" pitchFamily="34" charset="0"/>
            </a:endParaRPr>
          </a:p>
        </p:txBody>
      </p:sp>
      <p:sp>
        <p:nvSpPr>
          <p:cNvPr id="7174" name="Foliennummernplatzhalter 5"/>
          <p:cNvSpPr>
            <a:spLocks noGrp="1"/>
          </p:cNvSpPr>
          <p:nvPr>
            <p:ph type="sldNum" sz="quarter" idx="12"/>
          </p:nvPr>
        </p:nvSpPr>
        <p:spPr bwMode="auto">
          <a:xfrm>
            <a:off x="7532688" y="6356350"/>
            <a:ext cx="1281112" cy="1873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8B25ABBD-58AB-4192-8FB0-A52E51ED0965}" type="slidenum">
              <a:rPr lang="en-US">
                <a:latin typeface="Avenir LT Std 45 Book" pitchFamily="34" charset="0"/>
                <a:ea typeface="Avenir LT Std 45 Book" pitchFamily="34" charset="0"/>
                <a:cs typeface="Avenir LT Std 45 Book" pitchFamily="34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>
              <a:latin typeface="Avenir LT Std 45 Book" pitchFamily="34" charset="0"/>
              <a:ea typeface="Avenir LT Std 45 Book" pitchFamily="34" charset="0"/>
              <a:cs typeface="Avenir LT Std 45 Book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20" r="14891" b="70740"/>
          <a:stretch/>
        </p:blipFill>
        <p:spPr bwMode="auto">
          <a:xfrm>
            <a:off x="0" y="2096814"/>
            <a:ext cx="9060935" cy="2601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45086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/>
          <p:cNvSpPr>
            <a:spLocks noGrp="1"/>
          </p:cNvSpPr>
          <p:nvPr>
            <p:ph type="title"/>
          </p:nvPr>
        </p:nvSpPr>
        <p:spPr>
          <a:xfrm>
            <a:off x="3779838" y="388938"/>
            <a:ext cx="4906962" cy="555625"/>
          </a:xfrm>
        </p:spPr>
        <p:txBody>
          <a:bodyPr/>
          <a:lstStyle/>
          <a:p>
            <a:r>
              <a:rPr lang="de-CH" dirty="0" smtClean="0">
                <a:latin typeface="AvenirLTStd-Book" pitchFamily="34" charset="0"/>
                <a:cs typeface="AvenirLTStd-Book" pitchFamily="34" charset="0"/>
              </a:rPr>
              <a:t>Resultate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04596" y="1104900"/>
            <a:ext cx="7582204" cy="5021263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defRPr/>
            </a:pPr>
            <a:r>
              <a:rPr lang="de-CH" sz="2400" b="1" dirty="0" smtClean="0">
                <a:ea typeface="+mn-ea"/>
              </a:rPr>
              <a:t>Parteien im Ständerat</a:t>
            </a:r>
            <a:endParaRPr lang="de-CH" sz="2400" dirty="0" smtClean="0">
              <a:ea typeface="+mn-ea"/>
            </a:endParaRPr>
          </a:p>
          <a:p>
            <a:pPr marL="457200" indent="-457200" fontAlgn="auto">
              <a:spcAft>
                <a:spcPts val="0"/>
              </a:spcAft>
              <a:buAutoNum type="arabicPeriod"/>
              <a:defRPr/>
            </a:pPr>
            <a:endParaRPr lang="de-CH" sz="2400" dirty="0" smtClean="0">
              <a:ea typeface="+mn-ea"/>
            </a:endParaRPr>
          </a:p>
          <a:p>
            <a:pPr marL="457200" indent="-457200" fontAlgn="auto">
              <a:spcAft>
                <a:spcPts val="0"/>
              </a:spcAft>
              <a:buAutoNum type="arabicPeriod"/>
              <a:defRPr/>
            </a:pPr>
            <a:endParaRPr lang="de-CH" sz="2400" dirty="0">
              <a:ea typeface="+mn-ea"/>
            </a:endParaRPr>
          </a:p>
        </p:txBody>
      </p:sp>
      <p:sp>
        <p:nvSpPr>
          <p:cNvPr id="7173" name="Fußzeilenplatzhalter 4"/>
          <p:cNvSpPr>
            <a:spLocks noGrp="1"/>
          </p:cNvSpPr>
          <p:nvPr>
            <p:ph type="ftr" sz="quarter" idx="4294967295"/>
          </p:nvPr>
        </p:nvSpPr>
        <p:spPr bwMode="auto">
          <a:xfrm>
            <a:off x="3124200" y="6356350"/>
            <a:ext cx="2895600" cy="187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Avenir LT Std 45 Book" pitchFamily="34" charset="0"/>
              <a:ea typeface="Avenir LT Std 45 Book" pitchFamily="34" charset="0"/>
              <a:cs typeface="Avenir LT Std 45 Book" pitchFamily="34" charset="0"/>
            </a:endParaRPr>
          </a:p>
        </p:txBody>
      </p:sp>
      <p:sp>
        <p:nvSpPr>
          <p:cNvPr id="7174" name="Foliennummernplatzhalter 5"/>
          <p:cNvSpPr>
            <a:spLocks noGrp="1"/>
          </p:cNvSpPr>
          <p:nvPr>
            <p:ph type="sldNum" sz="quarter" idx="12"/>
          </p:nvPr>
        </p:nvSpPr>
        <p:spPr bwMode="auto">
          <a:xfrm>
            <a:off x="7532688" y="6356350"/>
            <a:ext cx="1281112" cy="1873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8B25ABBD-58AB-4192-8FB0-A52E51ED0965}" type="slidenum">
              <a:rPr lang="en-US">
                <a:latin typeface="Avenir LT Std 45 Book" pitchFamily="34" charset="0"/>
                <a:ea typeface="Avenir LT Std 45 Book" pitchFamily="34" charset="0"/>
                <a:cs typeface="Avenir LT Std 45 Book" pitchFamily="34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>
              <a:latin typeface="Avenir LT Std 45 Book" pitchFamily="34" charset="0"/>
              <a:ea typeface="Avenir LT Std 45 Book" pitchFamily="34" charset="0"/>
              <a:cs typeface="Avenir LT Std 45 Book" pitchFamily="34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6" t="12336" r="22687" b="2370"/>
          <a:stretch/>
        </p:blipFill>
        <p:spPr bwMode="auto">
          <a:xfrm>
            <a:off x="1173192" y="1843726"/>
            <a:ext cx="5295778" cy="4393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25946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/>
          <p:cNvSpPr>
            <a:spLocks noGrp="1"/>
          </p:cNvSpPr>
          <p:nvPr>
            <p:ph type="title"/>
          </p:nvPr>
        </p:nvSpPr>
        <p:spPr>
          <a:xfrm>
            <a:off x="3779838" y="388938"/>
            <a:ext cx="4906962" cy="555625"/>
          </a:xfrm>
        </p:spPr>
        <p:txBody>
          <a:bodyPr/>
          <a:lstStyle/>
          <a:p>
            <a:r>
              <a:rPr lang="de-CH" dirty="0" smtClean="0">
                <a:latin typeface="AvenirLTStd-Book" pitchFamily="34" charset="0"/>
                <a:cs typeface="AvenirLTStd-Book" pitchFamily="34" charset="0"/>
              </a:rPr>
              <a:t>Resultate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04596" y="1104900"/>
            <a:ext cx="7582204" cy="5021263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defRPr/>
            </a:pPr>
            <a:endParaRPr lang="de-CH" sz="2400" b="1" dirty="0">
              <a:ea typeface="+mn-ea"/>
            </a:endParaRPr>
          </a:p>
          <a:p>
            <a:pPr marL="0" indent="0" fontAlgn="auto">
              <a:spcAft>
                <a:spcPts val="0"/>
              </a:spcAft>
              <a:defRPr/>
            </a:pPr>
            <a:r>
              <a:rPr lang="de-CH" sz="2400" b="1" dirty="0" smtClean="0">
                <a:ea typeface="+mn-ea"/>
              </a:rPr>
              <a:t>Alle Details im Rating-Bericht</a:t>
            </a:r>
          </a:p>
          <a:p>
            <a:pPr marL="0" indent="0" fontAlgn="auto">
              <a:spcAft>
                <a:spcPts val="0"/>
              </a:spcAft>
              <a:defRPr/>
            </a:pPr>
            <a:endParaRPr lang="de-CH" sz="2400" b="1" dirty="0">
              <a:ea typeface="+mn-ea"/>
            </a:endParaRPr>
          </a:p>
          <a:p>
            <a:pPr marL="0" indent="0" fontAlgn="auto">
              <a:spcAft>
                <a:spcPts val="0"/>
              </a:spcAft>
              <a:defRPr/>
            </a:pPr>
            <a:r>
              <a:rPr lang="de-CH" sz="2400" dirty="0" smtClean="0">
                <a:ea typeface="+mn-ea"/>
              </a:rPr>
              <a:t> www.sgv-usam.ch</a:t>
            </a:r>
          </a:p>
          <a:p>
            <a:pPr marL="457200" indent="-457200" fontAlgn="auto">
              <a:spcAft>
                <a:spcPts val="0"/>
              </a:spcAft>
              <a:buAutoNum type="arabicPeriod"/>
              <a:defRPr/>
            </a:pPr>
            <a:endParaRPr lang="de-CH" sz="2400" dirty="0" smtClean="0">
              <a:ea typeface="+mn-ea"/>
            </a:endParaRPr>
          </a:p>
          <a:p>
            <a:pPr marL="457200" indent="-457200" fontAlgn="auto">
              <a:spcAft>
                <a:spcPts val="0"/>
              </a:spcAft>
              <a:buAutoNum type="arabicPeriod"/>
              <a:defRPr/>
            </a:pPr>
            <a:endParaRPr lang="de-CH" sz="2400" dirty="0">
              <a:ea typeface="+mn-ea"/>
            </a:endParaRPr>
          </a:p>
        </p:txBody>
      </p:sp>
      <p:sp>
        <p:nvSpPr>
          <p:cNvPr id="7173" name="Fußzeilenplatzhalter 4"/>
          <p:cNvSpPr>
            <a:spLocks noGrp="1"/>
          </p:cNvSpPr>
          <p:nvPr>
            <p:ph type="ftr" sz="quarter" idx="4294967295"/>
          </p:nvPr>
        </p:nvSpPr>
        <p:spPr bwMode="auto">
          <a:xfrm>
            <a:off x="3124200" y="6356350"/>
            <a:ext cx="2895600" cy="187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Avenir LT Std 45 Book" pitchFamily="34" charset="0"/>
              <a:ea typeface="Avenir LT Std 45 Book" pitchFamily="34" charset="0"/>
              <a:cs typeface="Avenir LT Std 45 Book" pitchFamily="34" charset="0"/>
            </a:endParaRPr>
          </a:p>
        </p:txBody>
      </p:sp>
      <p:sp>
        <p:nvSpPr>
          <p:cNvPr id="7174" name="Foliennummernplatzhalter 5"/>
          <p:cNvSpPr>
            <a:spLocks noGrp="1"/>
          </p:cNvSpPr>
          <p:nvPr>
            <p:ph type="sldNum" sz="quarter" idx="12"/>
          </p:nvPr>
        </p:nvSpPr>
        <p:spPr bwMode="auto">
          <a:xfrm>
            <a:off x="7532688" y="6356350"/>
            <a:ext cx="1281112" cy="1873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8B25ABBD-58AB-4192-8FB0-A52E51ED0965}" type="slidenum">
              <a:rPr lang="en-US">
                <a:latin typeface="Avenir LT Std 45 Book" pitchFamily="34" charset="0"/>
                <a:ea typeface="Avenir LT Std 45 Book" pitchFamily="34" charset="0"/>
                <a:cs typeface="Avenir LT Std 45 Book" pitchFamily="34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>
              <a:latin typeface="Avenir LT Std 45 Book" pitchFamily="34" charset="0"/>
              <a:ea typeface="Avenir LT Std 45 Book" pitchFamily="34" charset="0"/>
              <a:cs typeface="Avenir LT Std 45 Book" pitchFamily="34" charset="0"/>
            </a:endParaRP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17858">
            <a:off x="3595488" y="2600831"/>
            <a:ext cx="3636212" cy="421549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844411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/>
          <p:cNvSpPr>
            <a:spLocks noGrp="1"/>
          </p:cNvSpPr>
          <p:nvPr>
            <p:ph type="title"/>
          </p:nvPr>
        </p:nvSpPr>
        <p:spPr>
          <a:xfrm>
            <a:off x="3779838" y="388938"/>
            <a:ext cx="4906962" cy="555625"/>
          </a:xfrm>
        </p:spPr>
        <p:txBody>
          <a:bodyPr/>
          <a:lstStyle/>
          <a:p>
            <a:endParaRPr lang="de-CH" dirty="0" smtClean="0">
              <a:latin typeface="AvenirLTStd-Book" pitchFamily="34" charset="0"/>
              <a:cs typeface="AvenirLTStd-Book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04596" y="1104900"/>
            <a:ext cx="7582204" cy="5021263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defRPr/>
            </a:pPr>
            <a:endParaRPr lang="de-CH" sz="2000" dirty="0" smtClean="0">
              <a:ea typeface="+mn-ea"/>
            </a:endParaRPr>
          </a:p>
          <a:p>
            <a:pPr marL="0" indent="0" fontAlgn="auto">
              <a:spcAft>
                <a:spcPts val="0"/>
              </a:spcAft>
              <a:defRPr/>
            </a:pPr>
            <a:endParaRPr lang="de-CH" sz="2000" dirty="0" smtClean="0">
              <a:ea typeface="+mn-ea"/>
            </a:endParaRPr>
          </a:p>
          <a:p>
            <a:pPr marL="0" indent="0" algn="ctr" fontAlgn="auto">
              <a:spcAft>
                <a:spcPts val="0"/>
              </a:spcAft>
              <a:defRPr/>
            </a:pPr>
            <a:r>
              <a:rPr lang="de-CH" sz="5400" b="1" dirty="0" smtClean="0">
                <a:ea typeface="+mn-ea"/>
              </a:rPr>
              <a:t>Einsatz</a:t>
            </a:r>
            <a:endParaRPr lang="de-CH" sz="3600" b="1" dirty="0">
              <a:ea typeface="+mn-ea"/>
            </a:endParaRPr>
          </a:p>
          <a:p>
            <a:pPr marL="0" indent="0" algn="ctr" fontAlgn="auto">
              <a:spcAft>
                <a:spcPts val="0"/>
              </a:spcAft>
              <a:defRPr/>
            </a:pPr>
            <a:r>
              <a:rPr lang="de-CH" sz="3200" b="1" dirty="0" smtClean="0">
                <a:ea typeface="+mn-ea"/>
              </a:rPr>
              <a:t>i</a:t>
            </a:r>
            <a:r>
              <a:rPr lang="de-CH" sz="3200" b="1" dirty="0">
                <a:ea typeface="+mn-ea"/>
              </a:rPr>
              <a:t>m</a:t>
            </a:r>
            <a:r>
              <a:rPr lang="de-CH" sz="3200" b="1" dirty="0" smtClean="0">
                <a:ea typeface="+mn-ea"/>
              </a:rPr>
              <a:t> </a:t>
            </a:r>
            <a:r>
              <a:rPr lang="de-CH" sz="3200" b="1" dirty="0" smtClean="0">
                <a:ea typeface="+mn-ea"/>
              </a:rPr>
              <a:t>kantonalen </a:t>
            </a:r>
            <a:r>
              <a:rPr lang="de-CH" sz="3200" b="1" dirty="0" smtClean="0">
                <a:ea typeface="+mn-ea"/>
              </a:rPr>
              <a:t>Kontext</a:t>
            </a:r>
            <a:endParaRPr lang="de-CH" sz="3200" b="1" dirty="0" smtClean="0">
              <a:ea typeface="+mn-ea"/>
            </a:endParaRPr>
          </a:p>
        </p:txBody>
      </p:sp>
      <p:sp>
        <p:nvSpPr>
          <p:cNvPr id="7173" name="Fußzeilenplatzhalter 4"/>
          <p:cNvSpPr>
            <a:spLocks noGrp="1"/>
          </p:cNvSpPr>
          <p:nvPr>
            <p:ph type="ftr" sz="quarter" idx="4294967295"/>
          </p:nvPr>
        </p:nvSpPr>
        <p:spPr bwMode="auto">
          <a:xfrm>
            <a:off x="3124200" y="6356350"/>
            <a:ext cx="2895600" cy="187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Avenir LT Std 45 Book" pitchFamily="34" charset="0"/>
              <a:ea typeface="Avenir LT Std 45 Book" pitchFamily="34" charset="0"/>
              <a:cs typeface="Avenir LT Std 45 Book" pitchFamily="34" charset="0"/>
            </a:endParaRPr>
          </a:p>
        </p:txBody>
      </p:sp>
      <p:sp>
        <p:nvSpPr>
          <p:cNvPr id="7174" name="Foliennummernplatzhalter 5"/>
          <p:cNvSpPr>
            <a:spLocks noGrp="1"/>
          </p:cNvSpPr>
          <p:nvPr>
            <p:ph type="sldNum" sz="quarter" idx="12"/>
          </p:nvPr>
        </p:nvSpPr>
        <p:spPr bwMode="auto">
          <a:xfrm>
            <a:off x="7532688" y="6356350"/>
            <a:ext cx="1281112" cy="1873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8B25ABBD-58AB-4192-8FB0-A52E51ED0965}" type="slidenum">
              <a:rPr lang="en-US">
                <a:latin typeface="Avenir LT Std 45 Book" pitchFamily="34" charset="0"/>
                <a:ea typeface="Avenir LT Std 45 Book" pitchFamily="34" charset="0"/>
                <a:cs typeface="Avenir LT Std 45 Book" pitchFamily="34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>
              <a:latin typeface="Avenir LT Std 45 Book" pitchFamily="34" charset="0"/>
              <a:ea typeface="Avenir LT Std 45 Book" pitchFamily="34" charset="0"/>
              <a:cs typeface="Avenir LT Std 45 Boo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3831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/>
          <p:cNvSpPr>
            <a:spLocks noGrp="1"/>
          </p:cNvSpPr>
          <p:nvPr>
            <p:ph type="title"/>
          </p:nvPr>
        </p:nvSpPr>
        <p:spPr>
          <a:xfrm>
            <a:off x="3779838" y="388938"/>
            <a:ext cx="4906962" cy="555625"/>
          </a:xfrm>
        </p:spPr>
        <p:txBody>
          <a:bodyPr/>
          <a:lstStyle/>
          <a:p>
            <a:r>
              <a:rPr lang="de-CH" dirty="0" smtClean="0">
                <a:latin typeface="AvenirLTStd-Book" pitchFamily="34" charset="0"/>
                <a:cs typeface="AvenirLTStd-Book" pitchFamily="34" charset="0"/>
              </a:rPr>
              <a:t>Einsatz kantonaler Kontext</a:t>
            </a:r>
            <a:endParaRPr lang="de-CH" dirty="0" smtClean="0">
              <a:latin typeface="AvenirLTStd-Book" pitchFamily="34" charset="0"/>
              <a:cs typeface="AvenirLTStd-Book" pitchFamily="34" charset="0"/>
            </a:endParaRPr>
          </a:p>
        </p:txBody>
      </p:sp>
      <p:sp>
        <p:nvSpPr>
          <p:cNvPr id="7173" name="Fußzeilenplatzhalter 4"/>
          <p:cNvSpPr>
            <a:spLocks noGrp="1"/>
          </p:cNvSpPr>
          <p:nvPr>
            <p:ph type="ftr" sz="quarter" idx="4294967295"/>
          </p:nvPr>
        </p:nvSpPr>
        <p:spPr bwMode="auto">
          <a:xfrm>
            <a:off x="3124200" y="6356350"/>
            <a:ext cx="2895600" cy="187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Avenir LT Std 45 Book" pitchFamily="34" charset="0"/>
              <a:ea typeface="Avenir LT Std 45 Book" pitchFamily="34" charset="0"/>
              <a:cs typeface="Avenir LT Std 45 Book" pitchFamily="34" charset="0"/>
            </a:endParaRPr>
          </a:p>
        </p:txBody>
      </p:sp>
      <p:sp>
        <p:nvSpPr>
          <p:cNvPr id="7174" name="Foliennummernplatzhalter 5"/>
          <p:cNvSpPr>
            <a:spLocks noGrp="1"/>
          </p:cNvSpPr>
          <p:nvPr>
            <p:ph type="sldNum" sz="quarter" idx="12"/>
          </p:nvPr>
        </p:nvSpPr>
        <p:spPr bwMode="auto">
          <a:xfrm>
            <a:off x="7532688" y="6356350"/>
            <a:ext cx="1281112" cy="1873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8B25ABBD-58AB-4192-8FB0-A52E51ED0965}" type="slidenum">
              <a:rPr lang="en-US">
                <a:latin typeface="Avenir LT Std 45 Book" pitchFamily="34" charset="0"/>
                <a:ea typeface="Avenir LT Std 45 Book" pitchFamily="34" charset="0"/>
                <a:cs typeface="Avenir LT Std 45 Book" pitchFamily="34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>
              <a:latin typeface="Avenir LT Std 45 Book" pitchFamily="34" charset="0"/>
              <a:ea typeface="Avenir LT Std 45 Book" pitchFamily="34" charset="0"/>
              <a:cs typeface="Avenir LT Std 45 Book" pitchFamily="34" charset="0"/>
            </a:endParaRPr>
          </a:p>
        </p:txBody>
      </p:sp>
      <p:sp>
        <p:nvSpPr>
          <p:cNvPr id="8" name="Inhaltsplatzhalter 2"/>
          <p:cNvSpPr txBox="1">
            <a:spLocks/>
          </p:cNvSpPr>
          <p:nvPr/>
        </p:nvSpPr>
        <p:spPr bwMode="auto">
          <a:xfrm>
            <a:off x="1104596" y="1104900"/>
            <a:ext cx="7582204" cy="502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None/>
              <a:defRPr sz="1400" kern="1200">
                <a:solidFill>
                  <a:schemeClr val="tx1"/>
                </a:solidFill>
                <a:latin typeface="AvenirLTStd-Book"/>
                <a:ea typeface="AvenirLTStd-Book" pitchFamily="34" charset="0"/>
                <a:cs typeface="AvenirLTStd-Book"/>
              </a:defRPr>
            </a:lvl1pPr>
            <a:lvl2pPr marL="630238" indent="-173038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400" kern="1200">
                <a:solidFill>
                  <a:schemeClr val="tx1"/>
                </a:solidFill>
                <a:latin typeface="AvenirLTStd-Book"/>
                <a:ea typeface="AvenirLTStd-Book" pitchFamily="34" charset="0"/>
                <a:cs typeface="AvenirLTStd-Book"/>
              </a:defRPr>
            </a:lvl2pPr>
            <a:lvl3pPr marL="1076325" indent="-161925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1200" kern="1200">
                <a:solidFill>
                  <a:schemeClr val="tx1"/>
                </a:solidFill>
                <a:latin typeface="AvenirLTStd-Book"/>
                <a:ea typeface="AvenirLTStd-Book" pitchFamily="34" charset="0"/>
                <a:cs typeface="AvenirLTStd-Book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venirLTStd-Book"/>
                <a:ea typeface="AvenirLTStd-Book" pitchFamily="34" charset="0"/>
                <a:cs typeface="AvenirLTStd-Book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 kern="1200">
                <a:solidFill>
                  <a:schemeClr val="tx1"/>
                </a:solidFill>
                <a:latin typeface="AvenirLTStd-Book"/>
                <a:ea typeface="AvenirLTStd-Book" pitchFamily="34" charset="0"/>
                <a:cs typeface="AvenirLTStd-Book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defRPr/>
            </a:pPr>
            <a:endParaRPr lang="de-CH" sz="2000" dirty="0" smtClean="0">
              <a:ea typeface="+mn-ea"/>
            </a:endParaRPr>
          </a:p>
          <a:p>
            <a:pPr marL="0" indent="0" fontAlgn="auto">
              <a:spcAft>
                <a:spcPts val="0"/>
              </a:spcAft>
              <a:defRPr/>
            </a:pPr>
            <a:endParaRPr lang="de-CH" sz="2000" dirty="0" smtClean="0">
              <a:ea typeface="+mn-ea"/>
            </a:endParaRPr>
          </a:p>
          <a:p>
            <a:pPr marL="0" indent="0" fontAlgn="auto">
              <a:spcAft>
                <a:spcPts val="0"/>
              </a:spcAft>
              <a:defRPr/>
            </a:pPr>
            <a:r>
              <a:rPr lang="de-CH" sz="2400" b="1" dirty="0" smtClean="0">
                <a:ea typeface="+mn-ea"/>
              </a:rPr>
              <a:t>Beispiel Berner KMU</a:t>
            </a:r>
            <a:endParaRPr lang="de-CH" sz="2400" dirty="0" smtClean="0">
              <a:ea typeface="+mn-ea"/>
            </a:endParaRPr>
          </a:p>
          <a:p>
            <a:pPr marL="457200" indent="-457200" fontAlgn="auto">
              <a:spcAft>
                <a:spcPts val="0"/>
              </a:spcAft>
              <a:buFont typeface="Wingdings" pitchFamily="2" charset="2"/>
              <a:buAutoNum type="arabicPeriod"/>
              <a:defRPr/>
            </a:pPr>
            <a:endParaRPr lang="de-CH" sz="2400" dirty="0" smtClean="0">
              <a:ea typeface="+mn-ea"/>
            </a:endParaRP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CH" sz="2000" dirty="0" smtClean="0">
                <a:ea typeface="+mn-ea"/>
              </a:rPr>
              <a:t>Kurzbericht mit Fokus auf eigenen Kanton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de-CH" sz="2000" dirty="0">
              <a:ea typeface="+mn-ea"/>
            </a:endParaRP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CH" sz="2000" dirty="0" smtClean="0">
                <a:ea typeface="+mn-ea"/>
              </a:rPr>
              <a:t>Wichtigste Tabellen und Grafiken (angepasst)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de-CH" sz="2000" dirty="0" smtClean="0">
              <a:ea typeface="+mn-ea"/>
            </a:endParaRP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CH" sz="2000" dirty="0" smtClean="0">
                <a:ea typeface="+mn-ea"/>
              </a:rPr>
              <a:t>Kommunikation regionale / lokale Medien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de-CH" sz="2000" dirty="0">
              <a:ea typeface="+mn-ea"/>
            </a:endParaRP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CH" sz="2000" dirty="0" smtClean="0">
                <a:ea typeface="+mn-ea"/>
              </a:rPr>
              <a:t>Kommunikation verbandsintern</a:t>
            </a:r>
          </a:p>
        </p:txBody>
      </p:sp>
    </p:spTree>
    <p:extLst>
      <p:ext uri="{BB962C8B-B14F-4D97-AF65-F5344CB8AC3E}">
        <p14:creationId xmlns:p14="http://schemas.microsoft.com/office/powerpoint/2010/main" val="890664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/>
          <p:cNvSpPr>
            <a:spLocks noGrp="1"/>
          </p:cNvSpPr>
          <p:nvPr>
            <p:ph type="title"/>
          </p:nvPr>
        </p:nvSpPr>
        <p:spPr>
          <a:xfrm>
            <a:off x="3779838" y="388938"/>
            <a:ext cx="4906962" cy="555625"/>
          </a:xfrm>
        </p:spPr>
        <p:txBody>
          <a:bodyPr/>
          <a:lstStyle/>
          <a:p>
            <a:r>
              <a:rPr lang="de-CH" dirty="0" smtClean="0">
                <a:latin typeface="AvenirLTStd-Book" pitchFamily="34" charset="0"/>
                <a:cs typeface="AvenirLTStd-Book" pitchFamily="34" charset="0"/>
              </a:rPr>
              <a:t>Inhalt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04596" y="1104900"/>
            <a:ext cx="7834578" cy="5021263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defRPr/>
            </a:pPr>
            <a:endParaRPr lang="de-CH" sz="2000" dirty="0" smtClean="0">
              <a:ea typeface="+mn-ea"/>
            </a:endParaRPr>
          </a:p>
          <a:p>
            <a:pPr marL="0" indent="0" fontAlgn="auto">
              <a:spcAft>
                <a:spcPts val="0"/>
              </a:spcAft>
              <a:defRPr/>
            </a:pPr>
            <a:endParaRPr lang="de-CH" sz="2000" dirty="0" smtClean="0">
              <a:ea typeface="+mn-ea"/>
            </a:endParaRPr>
          </a:p>
          <a:p>
            <a:pPr marL="0" indent="0" fontAlgn="auto">
              <a:spcAft>
                <a:spcPts val="0"/>
              </a:spcAft>
              <a:defRPr/>
            </a:pPr>
            <a:endParaRPr lang="de-CH" sz="2000" dirty="0" smtClean="0">
              <a:ea typeface="+mn-ea"/>
            </a:endParaRPr>
          </a:p>
          <a:p>
            <a:pPr marL="457200" indent="-457200" fontAlgn="auto">
              <a:spcAft>
                <a:spcPts val="0"/>
              </a:spcAft>
              <a:buAutoNum type="arabicPeriod"/>
              <a:defRPr/>
            </a:pPr>
            <a:r>
              <a:rPr lang="de-CH" sz="2400" b="1" dirty="0" smtClean="0">
                <a:ea typeface="+mn-ea"/>
              </a:rPr>
              <a:t>Methode</a:t>
            </a:r>
            <a:r>
              <a:rPr lang="de-CH" sz="2400" dirty="0" smtClean="0">
                <a:ea typeface="+mn-ea"/>
              </a:rPr>
              <a:t> – Wie ist das KMU-Rating entstanden?</a:t>
            </a:r>
          </a:p>
          <a:p>
            <a:pPr marL="457200" indent="-457200" fontAlgn="auto">
              <a:spcAft>
                <a:spcPts val="0"/>
              </a:spcAft>
              <a:buAutoNum type="arabicPeriod"/>
              <a:defRPr/>
            </a:pPr>
            <a:endParaRPr lang="de-CH" sz="2400" dirty="0">
              <a:ea typeface="+mn-ea"/>
            </a:endParaRPr>
          </a:p>
          <a:p>
            <a:pPr marL="457200" indent="-457200" fontAlgn="auto">
              <a:spcAft>
                <a:spcPts val="0"/>
              </a:spcAft>
              <a:buAutoNum type="arabicPeriod"/>
              <a:defRPr/>
            </a:pPr>
            <a:r>
              <a:rPr lang="de-CH" sz="2400" b="1" dirty="0" smtClean="0">
                <a:ea typeface="+mn-ea"/>
              </a:rPr>
              <a:t>Resultate</a:t>
            </a:r>
            <a:r>
              <a:rPr lang="de-CH" sz="2400" dirty="0" smtClean="0">
                <a:ea typeface="+mn-ea"/>
              </a:rPr>
              <a:t> – Wer stimmt am gewerbefreundlichsten?</a:t>
            </a:r>
          </a:p>
          <a:p>
            <a:pPr marL="457200" indent="-457200" fontAlgn="auto">
              <a:spcAft>
                <a:spcPts val="0"/>
              </a:spcAft>
              <a:buAutoNum type="arabicPeriod"/>
              <a:defRPr/>
            </a:pPr>
            <a:endParaRPr lang="de-CH" sz="2400" b="1" dirty="0">
              <a:ea typeface="+mn-ea"/>
            </a:endParaRPr>
          </a:p>
          <a:p>
            <a:pPr marL="457200" indent="-457200" fontAlgn="auto">
              <a:spcAft>
                <a:spcPts val="0"/>
              </a:spcAft>
              <a:buAutoNum type="arabicPeriod"/>
              <a:defRPr/>
            </a:pPr>
            <a:r>
              <a:rPr lang="de-CH" sz="2400" b="1" dirty="0" smtClean="0">
                <a:ea typeface="+mn-ea"/>
              </a:rPr>
              <a:t>Einsatzmöglichkeiten</a:t>
            </a:r>
            <a:r>
              <a:rPr lang="de-CH" sz="2400" dirty="0" smtClean="0">
                <a:ea typeface="+mn-ea"/>
              </a:rPr>
              <a:t> für kantonale Verbände</a:t>
            </a:r>
            <a:endParaRPr lang="de-CH" sz="2400" dirty="0">
              <a:ea typeface="+mn-ea"/>
            </a:endParaRPr>
          </a:p>
          <a:p>
            <a:pPr marL="0" indent="0" fontAlgn="auto">
              <a:spcAft>
                <a:spcPts val="0"/>
              </a:spcAft>
              <a:defRPr/>
            </a:pPr>
            <a:endParaRPr lang="de-CH" sz="2000" dirty="0" smtClean="0">
              <a:ea typeface="+mn-ea"/>
            </a:endParaRPr>
          </a:p>
          <a:p>
            <a:pPr marL="0" indent="0" fontAlgn="auto">
              <a:spcAft>
                <a:spcPts val="0"/>
              </a:spcAft>
              <a:defRPr/>
            </a:pPr>
            <a:endParaRPr lang="de-CH" sz="2000" dirty="0" smtClean="0">
              <a:ea typeface="+mn-ea"/>
            </a:endParaRPr>
          </a:p>
        </p:txBody>
      </p:sp>
      <p:sp>
        <p:nvSpPr>
          <p:cNvPr id="7173" name="Fußzeilenplatzhalter 4"/>
          <p:cNvSpPr>
            <a:spLocks noGrp="1"/>
          </p:cNvSpPr>
          <p:nvPr>
            <p:ph type="ftr" sz="quarter" idx="4294967295"/>
          </p:nvPr>
        </p:nvSpPr>
        <p:spPr bwMode="auto">
          <a:xfrm>
            <a:off x="3124200" y="6356350"/>
            <a:ext cx="2895600" cy="187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Avenir LT Std 45 Book" pitchFamily="34" charset="0"/>
              <a:ea typeface="Avenir LT Std 45 Book" pitchFamily="34" charset="0"/>
              <a:cs typeface="Avenir LT Std 45 Book" pitchFamily="34" charset="0"/>
            </a:endParaRPr>
          </a:p>
        </p:txBody>
      </p:sp>
      <p:sp>
        <p:nvSpPr>
          <p:cNvPr id="7174" name="Foliennummernplatzhalter 5"/>
          <p:cNvSpPr>
            <a:spLocks noGrp="1"/>
          </p:cNvSpPr>
          <p:nvPr>
            <p:ph type="sldNum" sz="quarter" idx="12"/>
          </p:nvPr>
        </p:nvSpPr>
        <p:spPr bwMode="auto">
          <a:xfrm>
            <a:off x="7532688" y="6356350"/>
            <a:ext cx="1281112" cy="1873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8B25ABBD-58AB-4192-8FB0-A52E51ED0965}" type="slidenum">
              <a:rPr lang="en-US">
                <a:latin typeface="Avenir LT Std 45 Book" pitchFamily="34" charset="0"/>
                <a:ea typeface="Avenir LT Std 45 Book" pitchFamily="34" charset="0"/>
                <a:cs typeface="Avenir LT Std 45 Book" pitchFamily="34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>
              <a:latin typeface="Avenir LT Std 45 Book" pitchFamily="34" charset="0"/>
              <a:ea typeface="Avenir LT Std 45 Book" pitchFamily="34" charset="0"/>
              <a:cs typeface="Avenir LT Std 45 Boo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/>
          <p:cNvSpPr>
            <a:spLocks noGrp="1"/>
          </p:cNvSpPr>
          <p:nvPr>
            <p:ph type="title"/>
          </p:nvPr>
        </p:nvSpPr>
        <p:spPr>
          <a:xfrm>
            <a:off x="3779838" y="388938"/>
            <a:ext cx="4906962" cy="555625"/>
          </a:xfrm>
        </p:spPr>
        <p:txBody>
          <a:bodyPr/>
          <a:lstStyle/>
          <a:p>
            <a:r>
              <a:rPr lang="de-CH" dirty="0" smtClean="0">
                <a:latin typeface="AvenirLTStd-Book" pitchFamily="34" charset="0"/>
                <a:cs typeface="AvenirLTStd-Book" pitchFamily="34" charset="0"/>
              </a:rPr>
              <a:t>Einsatz kantonaler Kontext</a:t>
            </a:r>
            <a:endParaRPr lang="de-CH" dirty="0" smtClean="0">
              <a:latin typeface="AvenirLTStd-Book" pitchFamily="34" charset="0"/>
              <a:cs typeface="AvenirLTStd-Book" pitchFamily="34" charset="0"/>
            </a:endParaRPr>
          </a:p>
        </p:txBody>
      </p:sp>
      <p:sp>
        <p:nvSpPr>
          <p:cNvPr id="7173" name="Fußzeilenplatzhalter 4"/>
          <p:cNvSpPr>
            <a:spLocks noGrp="1"/>
          </p:cNvSpPr>
          <p:nvPr>
            <p:ph type="ftr" sz="quarter" idx="4294967295"/>
          </p:nvPr>
        </p:nvSpPr>
        <p:spPr bwMode="auto">
          <a:xfrm>
            <a:off x="3124200" y="6356350"/>
            <a:ext cx="2895600" cy="187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Avenir LT Std 45 Book" pitchFamily="34" charset="0"/>
              <a:ea typeface="Avenir LT Std 45 Book" pitchFamily="34" charset="0"/>
              <a:cs typeface="Avenir LT Std 45 Book" pitchFamily="34" charset="0"/>
            </a:endParaRPr>
          </a:p>
        </p:txBody>
      </p:sp>
      <p:sp>
        <p:nvSpPr>
          <p:cNvPr id="7174" name="Foliennummernplatzhalter 5"/>
          <p:cNvSpPr>
            <a:spLocks noGrp="1"/>
          </p:cNvSpPr>
          <p:nvPr>
            <p:ph type="sldNum" sz="quarter" idx="12"/>
          </p:nvPr>
        </p:nvSpPr>
        <p:spPr bwMode="auto">
          <a:xfrm>
            <a:off x="7532688" y="6356350"/>
            <a:ext cx="1281112" cy="1873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8B25ABBD-58AB-4192-8FB0-A52E51ED0965}" type="slidenum">
              <a:rPr lang="en-US">
                <a:latin typeface="Avenir LT Std 45 Book" pitchFamily="34" charset="0"/>
                <a:ea typeface="Avenir LT Std 45 Book" pitchFamily="34" charset="0"/>
                <a:cs typeface="Avenir LT Std 45 Book" pitchFamily="34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>
              <a:latin typeface="Avenir LT Std 45 Book" pitchFamily="34" charset="0"/>
              <a:ea typeface="Avenir LT Std 45 Book" pitchFamily="34" charset="0"/>
              <a:cs typeface="Avenir LT Std 45 Book" pitchFamily="34" charset="0"/>
            </a:endParaRPr>
          </a:p>
        </p:txBody>
      </p:sp>
      <p:sp>
        <p:nvSpPr>
          <p:cNvPr id="8" name="Inhaltsplatzhalter 2"/>
          <p:cNvSpPr txBox="1">
            <a:spLocks/>
          </p:cNvSpPr>
          <p:nvPr/>
        </p:nvSpPr>
        <p:spPr bwMode="auto">
          <a:xfrm>
            <a:off x="1104596" y="1104900"/>
            <a:ext cx="7582204" cy="502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None/>
              <a:defRPr sz="1400" kern="1200">
                <a:solidFill>
                  <a:schemeClr val="tx1"/>
                </a:solidFill>
                <a:latin typeface="AvenirLTStd-Book"/>
                <a:ea typeface="AvenirLTStd-Book" pitchFamily="34" charset="0"/>
                <a:cs typeface="AvenirLTStd-Book"/>
              </a:defRPr>
            </a:lvl1pPr>
            <a:lvl2pPr marL="630238" indent="-173038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400" kern="1200">
                <a:solidFill>
                  <a:schemeClr val="tx1"/>
                </a:solidFill>
                <a:latin typeface="AvenirLTStd-Book"/>
                <a:ea typeface="AvenirLTStd-Book" pitchFamily="34" charset="0"/>
                <a:cs typeface="AvenirLTStd-Book"/>
              </a:defRPr>
            </a:lvl2pPr>
            <a:lvl3pPr marL="1076325" indent="-161925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1200" kern="1200">
                <a:solidFill>
                  <a:schemeClr val="tx1"/>
                </a:solidFill>
                <a:latin typeface="AvenirLTStd-Book"/>
                <a:ea typeface="AvenirLTStd-Book" pitchFamily="34" charset="0"/>
                <a:cs typeface="AvenirLTStd-Book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venirLTStd-Book"/>
                <a:ea typeface="AvenirLTStd-Book" pitchFamily="34" charset="0"/>
                <a:cs typeface="AvenirLTStd-Book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 kern="1200">
                <a:solidFill>
                  <a:schemeClr val="tx1"/>
                </a:solidFill>
                <a:latin typeface="AvenirLTStd-Book"/>
                <a:ea typeface="AvenirLTStd-Book" pitchFamily="34" charset="0"/>
                <a:cs typeface="AvenirLTStd-Book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defRPr/>
            </a:pPr>
            <a:r>
              <a:rPr lang="de-CH" sz="2400" b="1" dirty="0" smtClean="0">
                <a:ea typeface="+mn-ea"/>
              </a:rPr>
              <a:t>Beispiel Berner KMU</a:t>
            </a:r>
            <a:endParaRPr lang="de-CH" sz="2400" dirty="0" smtClean="0">
              <a:ea typeface="+mn-ea"/>
            </a:endParaRPr>
          </a:p>
          <a:p>
            <a:pPr marL="0" indent="0" fontAlgn="auto">
              <a:spcAft>
                <a:spcPts val="0"/>
              </a:spcAft>
              <a:defRPr/>
            </a:pPr>
            <a:endParaRPr lang="de-CH" sz="2400" dirty="0" smtClean="0">
              <a:ea typeface="+mn-ea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1414" y="1725283"/>
            <a:ext cx="3588567" cy="47244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76071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17538"/>
            <a:endParaRPr lang="en-US" dirty="0" smtClean="0">
              <a:latin typeface="AvenirLTStd-Book" pitchFamily="34" charset="0"/>
              <a:cs typeface="AvenirLTStd-Book" pitchFamily="34" charset="0"/>
            </a:endParaRPr>
          </a:p>
          <a:p>
            <a:pPr marL="617538"/>
            <a:endParaRPr lang="en-US" dirty="0" smtClean="0">
              <a:latin typeface="AvenirLTStd-Book" pitchFamily="34" charset="0"/>
              <a:cs typeface="AvenirLTStd-Book" pitchFamily="34" charset="0"/>
            </a:endParaRPr>
          </a:p>
          <a:p>
            <a:pPr marL="617538"/>
            <a:endParaRPr lang="en-US" dirty="0" smtClean="0">
              <a:latin typeface="AvenirLTStd-Book" pitchFamily="34" charset="0"/>
              <a:cs typeface="AvenirLTStd-Book" pitchFamily="34" charset="0"/>
            </a:endParaRPr>
          </a:p>
          <a:p>
            <a:pPr marL="617538"/>
            <a:endParaRPr lang="en-US" dirty="0" smtClean="0">
              <a:latin typeface="AvenirLTStd-Book" pitchFamily="34" charset="0"/>
              <a:cs typeface="AvenirLTStd-Book" pitchFamily="34" charset="0"/>
            </a:endParaRPr>
          </a:p>
          <a:p>
            <a:pPr marL="617538" algn="ctr"/>
            <a:r>
              <a:rPr lang="en-US" sz="4400" b="1" dirty="0" err="1" smtClean="0">
                <a:latin typeface="AvenirLTStd-Book" pitchFamily="34" charset="0"/>
                <a:cs typeface="AvenirLTStd-Book" pitchFamily="34" charset="0"/>
              </a:rPr>
              <a:t>Vielen</a:t>
            </a:r>
            <a:r>
              <a:rPr lang="en-US" sz="4400" b="1" dirty="0" smtClean="0">
                <a:latin typeface="AvenirLTStd-Book" pitchFamily="34" charset="0"/>
                <a:cs typeface="AvenirLTStd-Book" pitchFamily="34" charset="0"/>
              </a:rPr>
              <a:t> Dank </a:t>
            </a:r>
            <a:r>
              <a:rPr lang="en-US" sz="4400" b="1" dirty="0" err="1" smtClean="0">
                <a:latin typeface="AvenirLTStd-Book" pitchFamily="34" charset="0"/>
                <a:cs typeface="AvenirLTStd-Book" pitchFamily="34" charset="0"/>
              </a:rPr>
              <a:t>für</a:t>
            </a:r>
            <a:r>
              <a:rPr lang="en-US" sz="4400" b="1" dirty="0" smtClean="0">
                <a:latin typeface="AvenirLTStd-Book" pitchFamily="34" charset="0"/>
                <a:cs typeface="AvenirLTStd-Book" pitchFamily="34" charset="0"/>
              </a:rPr>
              <a:t> </a:t>
            </a:r>
            <a:r>
              <a:rPr lang="en-US" sz="4400" b="1" dirty="0" err="1" smtClean="0">
                <a:latin typeface="AvenirLTStd-Book" pitchFamily="34" charset="0"/>
                <a:cs typeface="AvenirLTStd-Book" pitchFamily="34" charset="0"/>
              </a:rPr>
              <a:t>Ihre</a:t>
            </a:r>
            <a:r>
              <a:rPr lang="en-US" sz="4400" b="1" dirty="0" smtClean="0">
                <a:latin typeface="AvenirLTStd-Book" pitchFamily="34" charset="0"/>
                <a:cs typeface="AvenirLTStd-Book" pitchFamily="34" charset="0"/>
              </a:rPr>
              <a:t> </a:t>
            </a:r>
            <a:r>
              <a:rPr lang="en-US" sz="4400" b="1" dirty="0" err="1" smtClean="0">
                <a:latin typeface="AvenirLTStd-Book" pitchFamily="34" charset="0"/>
                <a:cs typeface="AvenirLTStd-Book" pitchFamily="34" charset="0"/>
              </a:rPr>
              <a:t>Aufmerksamkeit</a:t>
            </a:r>
            <a:endParaRPr lang="en-US" sz="4400" b="1" dirty="0" smtClean="0">
              <a:latin typeface="AvenirLTStd-Book" pitchFamily="34" charset="0"/>
              <a:cs typeface="AvenirLTStd-Book" pitchFamily="34" charset="0"/>
            </a:endParaRPr>
          </a:p>
          <a:p>
            <a:pPr marL="617538"/>
            <a:endParaRPr lang="en-US" dirty="0">
              <a:latin typeface="AvenirLTStd-Book" pitchFamily="34" charset="0"/>
              <a:cs typeface="AvenirLTStd-Book" pitchFamily="34" charset="0"/>
            </a:endParaRPr>
          </a:p>
          <a:p>
            <a:pPr marL="617538"/>
            <a:endParaRPr lang="en-US" dirty="0">
              <a:latin typeface="AvenirLTStd-Book" pitchFamily="34" charset="0"/>
              <a:cs typeface="AvenirLTStd-Book" pitchFamily="34" charset="0"/>
            </a:endParaRPr>
          </a:p>
          <a:p>
            <a:pPr marL="617538"/>
            <a:endParaRPr lang="en-US" dirty="0" smtClean="0">
              <a:latin typeface="AvenirLTStd-Book" pitchFamily="34" charset="0"/>
              <a:cs typeface="AvenirLTStd-Book" pitchFamily="34" charset="0"/>
            </a:endParaRPr>
          </a:p>
          <a:p>
            <a:pPr marL="617538"/>
            <a:endParaRPr lang="en-US" dirty="0">
              <a:latin typeface="AvenirLTStd-Book" pitchFamily="34" charset="0"/>
              <a:cs typeface="AvenirLTStd-Book" pitchFamily="34" charset="0"/>
            </a:endParaRPr>
          </a:p>
          <a:p>
            <a:pPr marL="617538"/>
            <a:endParaRPr lang="en-US" dirty="0" smtClean="0">
              <a:latin typeface="AvenirLTStd-Book" pitchFamily="34" charset="0"/>
              <a:cs typeface="AvenirLTStd-Book" pitchFamily="34" charset="0"/>
            </a:endParaRPr>
          </a:p>
          <a:p>
            <a:pPr marL="617538"/>
            <a:r>
              <a:rPr lang="en-US" dirty="0" err="1" smtClean="0">
                <a:latin typeface="AvenirLTStd-Book" pitchFamily="34" charset="0"/>
                <a:cs typeface="AvenirLTStd-Book" pitchFamily="34" charset="0"/>
              </a:rPr>
              <a:t>Politools</a:t>
            </a:r>
            <a:r>
              <a:rPr lang="en-US" dirty="0" smtClean="0">
                <a:latin typeface="AvenirLTStd-Book" pitchFamily="34" charset="0"/>
                <a:cs typeface="AvenirLTStd-Book" pitchFamily="34" charset="0"/>
              </a:rPr>
              <a:t> – Political Research Network				</a:t>
            </a:r>
          </a:p>
          <a:p>
            <a:pPr marL="617538"/>
            <a:r>
              <a:rPr lang="en-US" dirty="0" smtClean="0">
                <a:latin typeface="AvenirLTStd-Book" pitchFamily="34" charset="0"/>
                <a:cs typeface="AvenirLTStd-Book" pitchFamily="34" charset="0"/>
              </a:rPr>
              <a:t>CH-3000 Bern</a:t>
            </a:r>
          </a:p>
          <a:p>
            <a:pPr marL="617538"/>
            <a:endParaRPr lang="en-US" sz="600" dirty="0" smtClean="0">
              <a:latin typeface="AvenirLTStd-Book" pitchFamily="34" charset="0"/>
              <a:cs typeface="AvenirLTStd-Book" pitchFamily="34" charset="0"/>
            </a:endParaRPr>
          </a:p>
          <a:p>
            <a:pPr marL="617538"/>
            <a:r>
              <a:rPr lang="de-CH" dirty="0" smtClean="0">
                <a:latin typeface="AvenirLTStd-Book" pitchFamily="34" charset="0"/>
                <a:cs typeface="AvenirLTStd-Book" pitchFamily="34" charset="0"/>
              </a:rPr>
              <a:t>+41 (0)33 534 99 15</a:t>
            </a:r>
          </a:p>
          <a:p>
            <a:pPr marL="617538"/>
            <a:r>
              <a:rPr lang="de-CH" dirty="0" smtClean="0">
                <a:latin typeface="AvenirLTStd-Book" pitchFamily="34" charset="0"/>
                <a:cs typeface="AvenirLTStd-Book" pitchFamily="34" charset="0"/>
              </a:rPr>
              <a:t>daniel.schwarz@politools.net</a:t>
            </a:r>
          </a:p>
          <a:p>
            <a:pPr marL="617538"/>
            <a:endParaRPr lang="de-CH" dirty="0" smtClean="0">
              <a:solidFill>
                <a:srgbClr val="0000FF"/>
              </a:solidFill>
              <a:latin typeface="AvenirLTStd-Book" pitchFamily="34" charset="0"/>
              <a:cs typeface="AvenirLTStd-Book" pitchFamily="34" charset="0"/>
            </a:endParaRPr>
          </a:p>
        </p:txBody>
      </p:sp>
      <p:sp>
        <p:nvSpPr>
          <p:cNvPr id="28677" name="Fußzeilenplatzhalter 4"/>
          <p:cNvSpPr>
            <a:spLocks noGrp="1"/>
          </p:cNvSpPr>
          <p:nvPr>
            <p:ph type="ftr" sz="quarter" idx="4294967295"/>
          </p:nvPr>
        </p:nvSpPr>
        <p:spPr bwMode="auto">
          <a:xfrm>
            <a:off x="3124200" y="6356350"/>
            <a:ext cx="2895600" cy="187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Avenir LT Std 45 Book" pitchFamily="34" charset="0"/>
              <a:ea typeface="Avenir LT Std 45 Book" pitchFamily="34" charset="0"/>
              <a:cs typeface="Avenir LT Std 45 Book" pitchFamily="34" charset="0"/>
            </a:endParaRPr>
          </a:p>
        </p:txBody>
      </p:sp>
      <p:sp>
        <p:nvSpPr>
          <p:cNvPr id="28678" name="Foliennummernplatzhalter 5"/>
          <p:cNvSpPr>
            <a:spLocks noGrp="1"/>
          </p:cNvSpPr>
          <p:nvPr>
            <p:ph type="sldNum" sz="quarter" idx="12"/>
          </p:nvPr>
        </p:nvSpPr>
        <p:spPr bwMode="auto">
          <a:xfrm>
            <a:off x="7532688" y="6356350"/>
            <a:ext cx="1281112" cy="1873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9FCE7959-F06A-431E-A572-BD25590090F9}" type="slidenum">
              <a:rPr lang="en-US">
                <a:latin typeface="Avenir LT Std 45 Book" pitchFamily="34" charset="0"/>
                <a:ea typeface="Avenir LT Std 45 Book" pitchFamily="34" charset="0"/>
                <a:cs typeface="Avenir LT Std 45 Book" pitchFamily="34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en-US">
              <a:latin typeface="Avenir LT Std 45 Book" pitchFamily="34" charset="0"/>
              <a:ea typeface="Avenir LT Std 45 Book" pitchFamily="34" charset="0"/>
              <a:cs typeface="Avenir LT Std 45 Book" pitchFamily="34" charset="0"/>
            </a:endParaRPr>
          </a:p>
        </p:txBody>
      </p:sp>
      <p:pic>
        <p:nvPicPr>
          <p:cNvPr id="7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388938"/>
            <a:ext cx="137160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/>
          <p:cNvSpPr>
            <a:spLocks noGrp="1"/>
          </p:cNvSpPr>
          <p:nvPr>
            <p:ph type="title"/>
          </p:nvPr>
        </p:nvSpPr>
        <p:spPr>
          <a:xfrm>
            <a:off x="3779838" y="388938"/>
            <a:ext cx="4906962" cy="555625"/>
          </a:xfrm>
        </p:spPr>
        <p:txBody>
          <a:bodyPr/>
          <a:lstStyle/>
          <a:p>
            <a:endParaRPr lang="de-CH" dirty="0" smtClean="0">
              <a:latin typeface="AvenirLTStd-Book" pitchFamily="34" charset="0"/>
              <a:cs typeface="AvenirLTStd-Book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04596" y="1104900"/>
            <a:ext cx="7582204" cy="5021263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defRPr/>
            </a:pPr>
            <a:endParaRPr lang="de-CH" sz="2000" dirty="0" smtClean="0">
              <a:ea typeface="+mn-ea"/>
            </a:endParaRPr>
          </a:p>
          <a:p>
            <a:pPr marL="0" indent="0" fontAlgn="auto">
              <a:spcAft>
                <a:spcPts val="0"/>
              </a:spcAft>
              <a:defRPr/>
            </a:pPr>
            <a:endParaRPr lang="de-CH" sz="2000" dirty="0" smtClean="0">
              <a:ea typeface="+mn-ea"/>
            </a:endParaRPr>
          </a:p>
          <a:p>
            <a:pPr marL="0" indent="0" algn="ctr" fontAlgn="auto">
              <a:spcAft>
                <a:spcPts val="0"/>
              </a:spcAft>
              <a:defRPr/>
            </a:pPr>
            <a:r>
              <a:rPr lang="de-CH" sz="5400" b="1" dirty="0" smtClean="0">
                <a:ea typeface="+mn-ea"/>
              </a:rPr>
              <a:t>Methode</a:t>
            </a:r>
          </a:p>
          <a:p>
            <a:pPr marL="0" indent="0" algn="ctr" fontAlgn="auto">
              <a:spcAft>
                <a:spcPts val="0"/>
              </a:spcAft>
              <a:defRPr/>
            </a:pPr>
            <a:endParaRPr lang="de-CH" sz="3600" b="1" dirty="0">
              <a:ea typeface="+mn-ea"/>
            </a:endParaRPr>
          </a:p>
          <a:p>
            <a:pPr marL="0" indent="0" algn="ctr" fontAlgn="auto">
              <a:spcAft>
                <a:spcPts val="0"/>
              </a:spcAft>
              <a:defRPr/>
            </a:pPr>
            <a:r>
              <a:rPr lang="de-CH" sz="3200" b="1" dirty="0" smtClean="0">
                <a:ea typeface="+mn-ea"/>
              </a:rPr>
              <a:t>Wie ist das KMU-Rating entstanden?</a:t>
            </a:r>
            <a:endParaRPr lang="de-CH" sz="3200" dirty="0" smtClean="0">
              <a:ea typeface="+mn-ea"/>
            </a:endParaRPr>
          </a:p>
        </p:txBody>
      </p:sp>
      <p:sp>
        <p:nvSpPr>
          <p:cNvPr id="7173" name="Fußzeilenplatzhalter 4"/>
          <p:cNvSpPr>
            <a:spLocks noGrp="1"/>
          </p:cNvSpPr>
          <p:nvPr>
            <p:ph type="ftr" sz="quarter" idx="4294967295"/>
          </p:nvPr>
        </p:nvSpPr>
        <p:spPr bwMode="auto">
          <a:xfrm>
            <a:off x="3124200" y="6356350"/>
            <a:ext cx="2895600" cy="187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Avenir LT Std 45 Book" pitchFamily="34" charset="0"/>
              <a:ea typeface="Avenir LT Std 45 Book" pitchFamily="34" charset="0"/>
              <a:cs typeface="Avenir LT Std 45 Book" pitchFamily="34" charset="0"/>
            </a:endParaRPr>
          </a:p>
        </p:txBody>
      </p:sp>
      <p:sp>
        <p:nvSpPr>
          <p:cNvPr id="7174" name="Foliennummernplatzhalter 5"/>
          <p:cNvSpPr>
            <a:spLocks noGrp="1"/>
          </p:cNvSpPr>
          <p:nvPr>
            <p:ph type="sldNum" sz="quarter" idx="12"/>
          </p:nvPr>
        </p:nvSpPr>
        <p:spPr bwMode="auto">
          <a:xfrm>
            <a:off x="7532688" y="6356350"/>
            <a:ext cx="1281112" cy="1873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8B25ABBD-58AB-4192-8FB0-A52E51ED0965}" type="slidenum">
              <a:rPr lang="en-US">
                <a:latin typeface="Avenir LT Std 45 Book" pitchFamily="34" charset="0"/>
                <a:ea typeface="Avenir LT Std 45 Book" pitchFamily="34" charset="0"/>
                <a:cs typeface="Avenir LT Std 45 Book" pitchFamily="34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>
              <a:latin typeface="Avenir LT Std 45 Book" pitchFamily="34" charset="0"/>
              <a:ea typeface="Avenir LT Std 45 Book" pitchFamily="34" charset="0"/>
              <a:cs typeface="Avenir LT Std 45 Boo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5128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/>
          <p:cNvSpPr>
            <a:spLocks noGrp="1"/>
          </p:cNvSpPr>
          <p:nvPr>
            <p:ph type="title"/>
          </p:nvPr>
        </p:nvSpPr>
        <p:spPr>
          <a:xfrm>
            <a:off x="3779838" y="388938"/>
            <a:ext cx="4906962" cy="555625"/>
          </a:xfrm>
        </p:spPr>
        <p:txBody>
          <a:bodyPr/>
          <a:lstStyle/>
          <a:p>
            <a:r>
              <a:rPr lang="de-CH" dirty="0" smtClean="0">
                <a:latin typeface="AvenirLTStd-Book" pitchFamily="34" charset="0"/>
                <a:cs typeface="AvenirLTStd-Book" pitchFamily="34" charset="0"/>
              </a:rPr>
              <a:t>Methode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04596" y="1104900"/>
            <a:ext cx="7582204" cy="5021263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defRPr/>
            </a:pPr>
            <a:endParaRPr lang="de-CH" sz="2000" dirty="0" smtClean="0">
              <a:ea typeface="+mn-ea"/>
            </a:endParaRPr>
          </a:p>
          <a:p>
            <a:pPr marL="0" indent="0" fontAlgn="auto">
              <a:spcAft>
                <a:spcPts val="0"/>
              </a:spcAft>
              <a:defRPr/>
            </a:pPr>
            <a:endParaRPr lang="de-CH" sz="2000" dirty="0" smtClean="0">
              <a:ea typeface="+mn-ea"/>
            </a:endParaRPr>
          </a:p>
          <a:p>
            <a:pPr marL="0" indent="0" fontAlgn="auto">
              <a:spcAft>
                <a:spcPts val="0"/>
              </a:spcAft>
              <a:defRPr/>
            </a:pPr>
            <a:r>
              <a:rPr lang="de-CH" sz="2400" b="1" dirty="0" smtClean="0">
                <a:ea typeface="+mn-ea"/>
              </a:rPr>
              <a:t>1.	Auswahl KMU-relevanter Abstimmungen</a:t>
            </a:r>
            <a:endParaRPr lang="de-CH" sz="2400" dirty="0" smtClean="0">
              <a:ea typeface="+mn-ea"/>
            </a:endParaRPr>
          </a:p>
          <a:p>
            <a:pPr marL="457200" indent="-457200" fontAlgn="auto">
              <a:spcAft>
                <a:spcPts val="0"/>
              </a:spcAft>
              <a:buAutoNum type="arabicPeriod"/>
              <a:defRPr/>
            </a:pPr>
            <a:endParaRPr lang="de-CH" sz="2400" dirty="0">
              <a:ea typeface="+mn-ea"/>
            </a:endParaRP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CH" sz="2000" dirty="0" smtClean="0">
                <a:ea typeface="+mn-ea"/>
              </a:rPr>
              <a:t>Basis:	</a:t>
            </a:r>
            <a:r>
              <a:rPr lang="de-CH" sz="2000" dirty="0" err="1" smtClean="0">
                <a:ea typeface="+mn-ea"/>
              </a:rPr>
              <a:t>sgv-Sessionsbilanzen</a:t>
            </a:r>
            <a:endParaRPr lang="de-CH" sz="2000" dirty="0" smtClean="0">
              <a:ea typeface="+mn-ea"/>
            </a:endParaRP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de-CH" sz="2000" dirty="0" smtClean="0">
              <a:ea typeface="+mn-ea"/>
            </a:endParaRP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CH" sz="2000" dirty="0" smtClean="0">
                <a:ea typeface="+mn-ea"/>
              </a:rPr>
              <a:t>Zeitraum: Winter 2015 – Winter 2018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de-CH" sz="2000" dirty="0" smtClean="0">
              <a:ea typeface="+mn-ea"/>
            </a:endParaRP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CH" sz="2000" dirty="0" smtClean="0">
                <a:ea typeface="+mn-ea"/>
              </a:rPr>
              <a:t>262 NR-Abstimmungen  /  60 SR-Abstimmungen</a:t>
            </a:r>
          </a:p>
          <a:p>
            <a:pPr marL="0" indent="0" fontAlgn="auto">
              <a:spcAft>
                <a:spcPts val="0"/>
              </a:spcAft>
              <a:defRPr/>
            </a:pPr>
            <a:endParaRPr lang="de-CH" sz="2000" dirty="0" smtClean="0">
              <a:ea typeface="+mn-ea"/>
            </a:endParaRPr>
          </a:p>
        </p:txBody>
      </p:sp>
      <p:sp>
        <p:nvSpPr>
          <p:cNvPr id="7173" name="Fußzeilenplatzhalter 4"/>
          <p:cNvSpPr>
            <a:spLocks noGrp="1"/>
          </p:cNvSpPr>
          <p:nvPr>
            <p:ph type="ftr" sz="quarter" idx="4294967295"/>
          </p:nvPr>
        </p:nvSpPr>
        <p:spPr bwMode="auto">
          <a:xfrm>
            <a:off x="3124200" y="6356350"/>
            <a:ext cx="2895600" cy="187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Avenir LT Std 45 Book" pitchFamily="34" charset="0"/>
              <a:ea typeface="Avenir LT Std 45 Book" pitchFamily="34" charset="0"/>
              <a:cs typeface="Avenir LT Std 45 Book" pitchFamily="34" charset="0"/>
            </a:endParaRPr>
          </a:p>
        </p:txBody>
      </p:sp>
      <p:sp>
        <p:nvSpPr>
          <p:cNvPr id="7174" name="Foliennummernplatzhalter 5"/>
          <p:cNvSpPr>
            <a:spLocks noGrp="1"/>
          </p:cNvSpPr>
          <p:nvPr>
            <p:ph type="sldNum" sz="quarter" idx="12"/>
          </p:nvPr>
        </p:nvSpPr>
        <p:spPr bwMode="auto">
          <a:xfrm>
            <a:off x="7532688" y="6356350"/>
            <a:ext cx="1281112" cy="1873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8B25ABBD-58AB-4192-8FB0-A52E51ED0965}" type="slidenum">
              <a:rPr lang="en-US">
                <a:latin typeface="Avenir LT Std 45 Book" pitchFamily="34" charset="0"/>
                <a:ea typeface="Avenir LT Std 45 Book" pitchFamily="34" charset="0"/>
                <a:cs typeface="Avenir LT Std 45 Book" pitchFamily="34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>
              <a:latin typeface="Avenir LT Std 45 Book" pitchFamily="34" charset="0"/>
              <a:ea typeface="Avenir LT Std 45 Book" pitchFamily="34" charset="0"/>
              <a:cs typeface="Avenir LT Std 45 Boo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2892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/>
          <p:cNvSpPr>
            <a:spLocks noGrp="1"/>
          </p:cNvSpPr>
          <p:nvPr>
            <p:ph type="title"/>
          </p:nvPr>
        </p:nvSpPr>
        <p:spPr>
          <a:xfrm>
            <a:off x="3779838" y="388938"/>
            <a:ext cx="4906962" cy="555625"/>
          </a:xfrm>
        </p:spPr>
        <p:txBody>
          <a:bodyPr/>
          <a:lstStyle/>
          <a:p>
            <a:r>
              <a:rPr lang="de-CH" dirty="0" smtClean="0">
                <a:latin typeface="AvenirLTStd-Book" pitchFamily="34" charset="0"/>
                <a:cs typeface="AvenirLTStd-Book" pitchFamily="34" charset="0"/>
              </a:rPr>
              <a:t>Methode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04596" y="1104900"/>
            <a:ext cx="7582204" cy="5021263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defRPr/>
            </a:pPr>
            <a:endParaRPr lang="de-CH" sz="2000" dirty="0" smtClean="0">
              <a:ea typeface="+mn-ea"/>
            </a:endParaRPr>
          </a:p>
          <a:p>
            <a:pPr marL="0" indent="0" fontAlgn="auto">
              <a:spcAft>
                <a:spcPts val="0"/>
              </a:spcAft>
              <a:defRPr/>
            </a:pPr>
            <a:endParaRPr lang="de-CH" sz="2000" dirty="0" smtClean="0">
              <a:ea typeface="+mn-ea"/>
            </a:endParaRPr>
          </a:p>
          <a:p>
            <a:pPr marL="0" indent="0" fontAlgn="auto">
              <a:spcAft>
                <a:spcPts val="0"/>
              </a:spcAft>
              <a:defRPr/>
            </a:pPr>
            <a:r>
              <a:rPr lang="de-CH" sz="2400" b="1" dirty="0" smtClean="0">
                <a:ea typeface="+mn-ea"/>
              </a:rPr>
              <a:t>1.	Auswahl KMU-relevanter Abstimmungen</a:t>
            </a:r>
            <a:endParaRPr lang="de-CH" sz="2400" dirty="0" smtClean="0">
              <a:ea typeface="+mn-ea"/>
            </a:endParaRPr>
          </a:p>
          <a:p>
            <a:pPr marL="457200" indent="-457200" fontAlgn="auto">
              <a:spcAft>
                <a:spcPts val="0"/>
              </a:spcAft>
              <a:buAutoNum type="arabicPeriod"/>
              <a:defRPr/>
            </a:pPr>
            <a:endParaRPr lang="de-CH" sz="2400" dirty="0">
              <a:ea typeface="+mn-ea"/>
            </a:endParaRP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CH" sz="2000" dirty="0" smtClean="0">
                <a:ea typeface="+mn-ea"/>
              </a:rPr>
              <a:t>Warum nicht alle Geschäfte enthalten?</a:t>
            </a:r>
          </a:p>
          <a:p>
            <a:pPr marL="457200" lvl="1" indent="0" fontAlgn="auto">
              <a:spcAft>
                <a:spcPts val="0"/>
              </a:spcAft>
              <a:buNone/>
              <a:defRPr/>
            </a:pPr>
            <a:endParaRPr lang="de-CH" sz="2000" dirty="0">
              <a:ea typeface="+mn-ea"/>
            </a:endParaRPr>
          </a:p>
          <a:p>
            <a:pPr marL="457200" lvl="1" indent="0" fontAlgn="auto">
              <a:spcAft>
                <a:spcPts val="0"/>
              </a:spcAft>
              <a:buNone/>
              <a:defRPr/>
            </a:pPr>
            <a:r>
              <a:rPr lang="de-CH" sz="2000" dirty="0" smtClean="0">
                <a:ea typeface="+mn-ea"/>
              </a:rPr>
              <a:t>	</a:t>
            </a:r>
            <a:r>
              <a:rPr lang="de-CH" sz="2000" b="1" dirty="0" smtClean="0">
                <a:ea typeface="+mn-ea"/>
              </a:rPr>
              <a:t>Ständerat:</a:t>
            </a:r>
            <a:r>
              <a:rPr lang="de-CH" sz="2000" dirty="0" smtClean="0">
                <a:ea typeface="+mn-ea"/>
              </a:rPr>
              <a:t>  		- nur Gesamt- &amp; Schlussabstimmungen</a:t>
            </a:r>
          </a:p>
          <a:p>
            <a:pPr marL="457200" lvl="1" indent="0" fontAlgn="auto">
              <a:spcAft>
                <a:spcPts val="0"/>
              </a:spcAft>
              <a:buNone/>
              <a:defRPr/>
            </a:pPr>
            <a:r>
              <a:rPr lang="de-CH" sz="2000" dirty="0">
                <a:ea typeface="+mn-ea"/>
              </a:rPr>
              <a:t>	</a:t>
            </a:r>
            <a:r>
              <a:rPr lang="de-CH" sz="2000" dirty="0" smtClean="0">
                <a:ea typeface="+mn-ea"/>
              </a:rPr>
              <a:t>				- keine einstimmigen Beschlüsse</a:t>
            </a:r>
          </a:p>
          <a:p>
            <a:pPr marL="457200" lvl="1" indent="0" fontAlgn="auto">
              <a:spcAft>
                <a:spcPts val="0"/>
              </a:spcAft>
              <a:buNone/>
              <a:defRPr/>
            </a:pPr>
            <a:endParaRPr lang="de-CH" sz="2000" dirty="0">
              <a:ea typeface="+mn-ea"/>
            </a:endParaRPr>
          </a:p>
          <a:p>
            <a:pPr marL="457200" lvl="1" indent="0" fontAlgn="auto">
              <a:spcAft>
                <a:spcPts val="0"/>
              </a:spcAft>
              <a:buNone/>
              <a:defRPr/>
            </a:pPr>
            <a:r>
              <a:rPr lang="de-CH" sz="2000" dirty="0" smtClean="0">
                <a:ea typeface="+mn-ea"/>
              </a:rPr>
              <a:t>	</a:t>
            </a:r>
            <a:r>
              <a:rPr lang="de-CH" sz="2000" b="1" dirty="0" smtClean="0">
                <a:ea typeface="+mn-ea"/>
              </a:rPr>
              <a:t>Nationalrat:</a:t>
            </a:r>
            <a:r>
              <a:rPr lang="de-CH" sz="2000" dirty="0" smtClean="0">
                <a:ea typeface="+mn-ea"/>
              </a:rPr>
              <a:t>	- z.T. keine formelle Abstimmung bei</a:t>
            </a:r>
          </a:p>
          <a:p>
            <a:pPr marL="457200" lvl="1" indent="0" fontAlgn="auto">
              <a:spcAft>
                <a:spcPts val="0"/>
              </a:spcAft>
              <a:buNone/>
              <a:defRPr/>
            </a:pPr>
            <a:r>
              <a:rPr lang="de-CH" sz="2000" dirty="0">
                <a:ea typeface="+mn-ea"/>
              </a:rPr>
              <a:t>	</a:t>
            </a:r>
            <a:r>
              <a:rPr lang="de-CH" sz="2000" dirty="0" smtClean="0">
                <a:ea typeface="+mn-ea"/>
              </a:rPr>
              <a:t>				</a:t>
            </a:r>
            <a:r>
              <a:rPr lang="de-CH" sz="2000" dirty="0">
                <a:ea typeface="+mn-ea"/>
              </a:rPr>
              <a:t> </a:t>
            </a:r>
            <a:r>
              <a:rPr lang="de-CH" sz="2000" dirty="0" smtClean="0">
                <a:ea typeface="+mn-ea"/>
              </a:rPr>
              <a:t>  </a:t>
            </a:r>
            <a:r>
              <a:rPr lang="de-CH" sz="2000" dirty="0" err="1" smtClean="0">
                <a:ea typeface="+mn-ea"/>
              </a:rPr>
              <a:t>Motionen</a:t>
            </a:r>
            <a:r>
              <a:rPr lang="de-CH" sz="2000" dirty="0" smtClean="0">
                <a:ea typeface="+mn-ea"/>
              </a:rPr>
              <a:t>, Postulate, </a:t>
            </a:r>
            <a:r>
              <a:rPr lang="de-CH" sz="2000" dirty="0" err="1" smtClean="0">
                <a:ea typeface="+mn-ea"/>
              </a:rPr>
              <a:t>Detailabst</a:t>
            </a:r>
            <a:r>
              <a:rPr lang="de-CH" sz="2000" dirty="0" smtClean="0">
                <a:ea typeface="+mn-ea"/>
              </a:rPr>
              <a:t>.</a:t>
            </a:r>
          </a:p>
          <a:p>
            <a:pPr marL="457200" lvl="1" indent="0" fontAlgn="auto">
              <a:spcAft>
                <a:spcPts val="0"/>
              </a:spcAft>
              <a:buNone/>
              <a:defRPr/>
            </a:pPr>
            <a:r>
              <a:rPr lang="de-CH" sz="2000" dirty="0" smtClean="0">
                <a:ea typeface="+mn-ea"/>
              </a:rPr>
              <a:t>					- keine einstimmigen Beschlüsse</a:t>
            </a:r>
          </a:p>
          <a:p>
            <a:pPr marL="0" indent="0" fontAlgn="auto">
              <a:spcAft>
                <a:spcPts val="0"/>
              </a:spcAft>
              <a:defRPr/>
            </a:pPr>
            <a:endParaRPr lang="de-CH" sz="2000" dirty="0" smtClean="0">
              <a:ea typeface="+mn-ea"/>
            </a:endParaRPr>
          </a:p>
        </p:txBody>
      </p:sp>
      <p:sp>
        <p:nvSpPr>
          <p:cNvPr id="7173" name="Fußzeilenplatzhalter 4"/>
          <p:cNvSpPr>
            <a:spLocks noGrp="1"/>
          </p:cNvSpPr>
          <p:nvPr>
            <p:ph type="ftr" sz="quarter" idx="4294967295"/>
          </p:nvPr>
        </p:nvSpPr>
        <p:spPr bwMode="auto">
          <a:xfrm>
            <a:off x="3124200" y="6356350"/>
            <a:ext cx="2895600" cy="187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Avenir LT Std 45 Book" pitchFamily="34" charset="0"/>
              <a:ea typeface="Avenir LT Std 45 Book" pitchFamily="34" charset="0"/>
              <a:cs typeface="Avenir LT Std 45 Book" pitchFamily="34" charset="0"/>
            </a:endParaRPr>
          </a:p>
        </p:txBody>
      </p:sp>
      <p:sp>
        <p:nvSpPr>
          <p:cNvPr id="7174" name="Foliennummernplatzhalter 5"/>
          <p:cNvSpPr>
            <a:spLocks noGrp="1"/>
          </p:cNvSpPr>
          <p:nvPr>
            <p:ph type="sldNum" sz="quarter" idx="12"/>
          </p:nvPr>
        </p:nvSpPr>
        <p:spPr bwMode="auto">
          <a:xfrm>
            <a:off x="7532688" y="6356350"/>
            <a:ext cx="1281112" cy="1873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8B25ABBD-58AB-4192-8FB0-A52E51ED0965}" type="slidenum">
              <a:rPr lang="en-US">
                <a:latin typeface="Avenir LT Std 45 Book" pitchFamily="34" charset="0"/>
                <a:ea typeface="Avenir LT Std 45 Book" pitchFamily="34" charset="0"/>
                <a:cs typeface="Avenir LT Std 45 Book" pitchFamily="34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>
              <a:latin typeface="Avenir LT Std 45 Book" pitchFamily="34" charset="0"/>
              <a:ea typeface="Avenir LT Std 45 Book" pitchFamily="34" charset="0"/>
              <a:cs typeface="Avenir LT Std 45 Boo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8426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/>
          <p:cNvSpPr>
            <a:spLocks noGrp="1"/>
          </p:cNvSpPr>
          <p:nvPr>
            <p:ph type="title"/>
          </p:nvPr>
        </p:nvSpPr>
        <p:spPr>
          <a:xfrm>
            <a:off x="3779838" y="388938"/>
            <a:ext cx="4906962" cy="555625"/>
          </a:xfrm>
        </p:spPr>
        <p:txBody>
          <a:bodyPr/>
          <a:lstStyle/>
          <a:p>
            <a:r>
              <a:rPr lang="de-CH" dirty="0" smtClean="0">
                <a:latin typeface="AvenirLTStd-Book" pitchFamily="34" charset="0"/>
                <a:cs typeface="AvenirLTStd-Book" pitchFamily="34" charset="0"/>
              </a:rPr>
              <a:t>Methode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04596" y="1104900"/>
            <a:ext cx="7582204" cy="5021263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defRPr/>
            </a:pPr>
            <a:endParaRPr lang="de-CH" sz="2000" dirty="0" smtClean="0">
              <a:ea typeface="+mn-ea"/>
            </a:endParaRPr>
          </a:p>
          <a:p>
            <a:pPr marL="0" indent="0" fontAlgn="auto">
              <a:spcAft>
                <a:spcPts val="0"/>
              </a:spcAft>
              <a:defRPr/>
            </a:pPr>
            <a:endParaRPr lang="de-CH" sz="2000" dirty="0" smtClean="0">
              <a:ea typeface="+mn-ea"/>
            </a:endParaRPr>
          </a:p>
          <a:p>
            <a:pPr marL="0" indent="0" fontAlgn="auto">
              <a:spcAft>
                <a:spcPts val="0"/>
              </a:spcAft>
              <a:defRPr/>
            </a:pPr>
            <a:r>
              <a:rPr lang="de-CH" sz="2400" b="1" dirty="0" smtClean="0">
                <a:ea typeface="+mn-ea"/>
              </a:rPr>
              <a:t>2.	Gewichtung der Abstimmungen</a:t>
            </a:r>
            <a:endParaRPr lang="de-CH" sz="2400" dirty="0" smtClean="0">
              <a:ea typeface="+mn-ea"/>
            </a:endParaRPr>
          </a:p>
          <a:p>
            <a:pPr marL="457200" indent="-457200" fontAlgn="auto">
              <a:spcAft>
                <a:spcPts val="0"/>
              </a:spcAft>
              <a:buAutoNum type="arabicPeriod"/>
              <a:defRPr/>
            </a:pPr>
            <a:endParaRPr lang="de-CH" sz="2400" dirty="0">
              <a:ea typeface="+mn-ea"/>
            </a:endParaRP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CH" sz="2000" dirty="0" smtClean="0">
                <a:ea typeface="+mn-ea"/>
              </a:rPr>
              <a:t>Nicht alle Geschäfte sind gleich bedeutend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de-CH" sz="2000" dirty="0" smtClean="0">
              <a:ea typeface="+mn-ea"/>
            </a:endParaRP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CH" sz="2000" dirty="0" smtClean="0">
                <a:ea typeface="+mn-ea"/>
              </a:rPr>
              <a:t>Zuteilung durch </a:t>
            </a:r>
            <a:r>
              <a:rPr lang="de-CH" sz="2000" dirty="0" err="1" smtClean="0">
                <a:ea typeface="+mn-ea"/>
              </a:rPr>
              <a:t>sgv</a:t>
            </a:r>
            <a:r>
              <a:rPr lang="de-CH" sz="2000" dirty="0" smtClean="0">
                <a:ea typeface="+mn-ea"/>
              </a:rPr>
              <a:t>-Verantwortliche</a:t>
            </a:r>
            <a:endParaRPr lang="de-CH" sz="2000" dirty="0">
              <a:ea typeface="+mn-ea"/>
            </a:endParaRP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de-CH" sz="2000" dirty="0" smtClean="0">
              <a:ea typeface="+mn-ea"/>
            </a:endParaRPr>
          </a:p>
        </p:txBody>
      </p:sp>
      <p:sp>
        <p:nvSpPr>
          <p:cNvPr id="7173" name="Fußzeilenplatzhalter 4"/>
          <p:cNvSpPr>
            <a:spLocks noGrp="1"/>
          </p:cNvSpPr>
          <p:nvPr>
            <p:ph type="ftr" sz="quarter" idx="4294967295"/>
          </p:nvPr>
        </p:nvSpPr>
        <p:spPr bwMode="auto">
          <a:xfrm>
            <a:off x="3124200" y="6356350"/>
            <a:ext cx="2895600" cy="187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Avenir LT Std 45 Book" pitchFamily="34" charset="0"/>
              <a:ea typeface="Avenir LT Std 45 Book" pitchFamily="34" charset="0"/>
              <a:cs typeface="Avenir LT Std 45 Book" pitchFamily="34" charset="0"/>
            </a:endParaRPr>
          </a:p>
        </p:txBody>
      </p:sp>
      <p:sp>
        <p:nvSpPr>
          <p:cNvPr id="7174" name="Foliennummernplatzhalter 5"/>
          <p:cNvSpPr>
            <a:spLocks noGrp="1"/>
          </p:cNvSpPr>
          <p:nvPr>
            <p:ph type="sldNum" sz="quarter" idx="12"/>
          </p:nvPr>
        </p:nvSpPr>
        <p:spPr bwMode="auto">
          <a:xfrm>
            <a:off x="7532688" y="6356350"/>
            <a:ext cx="1281112" cy="1873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8B25ABBD-58AB-4192-8FB0-A52E51ED0965}" type="slidenum">
              <a:rPr lang="en-US">
                <a:latin typeface="Avenir LT Std 45 Book" pitchFamily="34" charset="0"/>
                <a:ea typeface="Avenir LT Std 45 Book" pitchFamily="34" charset="0"/>
                <a:cs typeface="Avenir LT Std 45 Book" pitchFamily="34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>
              <a:latin typeface="Avenir LT Std 45 Book" pitchFamily="34" charset="0"/>
              <a:ea typeface="Avenir LT Std 45 Book" pitchFamily="34" charset="0"/>
              <a:cs typeface="Avenir LT Std 45 Book" pitchFamily="34" charset="0"/>
            </a:endParaRPr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2829722"/>
              </p:ext>
            </p:extLst>
          </p:nvPr>
        </p:nvGraphicFramePr>
        <p:xfrm>
          <a:off x="1436688" y="4114393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5232"/>
                <a:gridCol w="462076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/>
                        <a:t>Gewicht</a:t>
                      </a:r>
                      <a:endParaRPr lang="de-CH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/>
                        <a:t>1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dirty="0" smtClean="0"/>
                        <a:t>KMU nur mittelbar oder</a:t>
                      </a:r>
                      <a:r>
                        <a:rPr lang="de-CH" baseline="0" dirty="0" smtClean="0"/>
                        <a:t> indirekt betroffen</a:t>
                      </a:r>
                      <a:endParaRPr lang="de-C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/>
                        <a:t>2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dirty="0" smtClean="0"/>
                        <a:t>Betrifft einzelne KMU direkt</a:t>
                      </a:r>
                      <a:endParaRPr lang="de-C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/>
                        <a:t>3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dirty="0" smtClean="0"/>
                        <a:t>Betrifft</a:t>
                      </a:r>
                      <a:r>
                        <a:rPr lang="de-CH" baseline="0" dirty="0" smtClean="0"/>
                        <a:t> Teile der KMU </a:t>
                      </a:r>
                      <a:r>
                        <a:rPr lang="de-CH" dirty="0" smtClean="0"/>
                        <a:t>stark und direkt</a:t>
                      </a:r>
                      <a:endParaRPr lang="de-C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/>
                        <a:t>4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dirty="0" smtClean="0"/>
                        <a:t>Betrifft alle KMU sehr</a:t>
                      </a:r>
                      <a:r>
                        <a:rPr lang="de-CH" baseline="0" dirty="0" smtClean="0"/>
                        <a:t> stark und direkt</a:t>
                      </a:r>
                      <a:endParaRPr lang="de-CH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677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/>
          <p:cNvSpPr>
            <a:spLocks noGrp="1"/>
          </p:cNvSpPr>
          <p:nvPr>
            <p:ph type="title"/>
          </p:nvPr>
        </p:nvSpPr>
        <p:spPr>
          <a:xfrm>
            <a:off x="3779838" y="388938"/>
            <a:ext cx="4906962" cy="555625"/>
          </a:xfrm>
        </p:spPr>
        <p:txBody>
          <a:bodyPr/>
          <a:lstStyle/>
          <a:p>
            <a:r>
              <a:rPr lang="de-CH" dirty="0" smtClean="0">
                <a:latin typeface="AvenirLTStd-Book" pitchFamily="34" charset="0"/>
                <a:cs typeface="AvenirLTStd-Book" pitchFamily="34" charset="0"/>
              </a:rPr>
              <a:t>Methode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04596" y="1104900"/>
            <a:ext cx="7582204" cy="5021263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defRPr/>
            </a:pPr>
            <a:endParaRPr lang="de-CH" sz="2000" dirty="0" smtClean="0">
              <a:ea typeface="+mn-ea"/>
            </a:endParaRPr>
          </a:p>
          <a:p>
            <a:pPr marL="0" indent="0" fontAlgn="auto">
              <a:spcAft>
                <a:spcPts val="0"/>
              </a:spcAft>
              <a:defRPr/>
            </a:pPr>
            <a:endParaRPr lang="de-CH" sz="2000" dirty="0" smtClean="0">
              <a:ea typeface="+mn-ea"/>
            </a:endParaRPr>
          </a:p>
          <a:p>
            <a:pPr marL="0" indent="0" fontAlgn="auto">
              <a:spcAft>
                <a:spcPts val="0"/>
              </a:spcAft>
              <a:defRPr/>
            </a:pPr>
            <a:r>
              <a:rPr lang="de-CH" sz="2400" b="1" dirty="0" smtClean="0">
                <a:ea typeface="+mn-ea"/>
              </a:rPr>
              <a:t>2.	Gewichtung der Abstimmungen</a:t>
            </a:r>
            <a:endParaRPr lang="de-CH" sz="2400" dirty="0" smtClean="0">
              <a:ea typeface="+mn-ea"/>
            </a:endParaRPr>
          </a:p>
          <a:p>
            <a:pPr marL="457200" indent="-457200" fontAlgn="auto">
              <a:spcAft>
                <a:spcPts val="0"/>
              </a:spcAft>
              <a:buAutoNum type="arabicPeriod"/>
              <a:defRPr/>
            </a:pPr>
            <a:endParaRPr lang="de-CH" sz="2400" dirty="0">
              <a:ea typeface="+mn-ea"/>
            </a:endParaRP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CH" sz="2000" dirty="0" smtClean="0">
                <a:ea typeface="+mn-ea"/>
              </a:rPr>
              <a:t>Beispiele:</a:t>
            </a:r>
            <a:endParaRPr lang="de-CH" sz="2000" dirty="0">
              <a:ea typeface="+mn-ea"/>
            </a:endParaRP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de-CH" sz="2000" dirty="0" smtClean="0">
              <a:ea typeface="+mn-ea"/>
            </a:endParaRPr>
          </a:p>
        </p:txBody>
      </p:sp>
      <p:sp>
        <p:nvSpPr>
          <p:cNvPr id="7173" name="Fußzeilenplatzhalter 4"/>
          <p:cNvSpPr>
            <a:spLocks noGrp="1"/>
          </p:cNvSpPr>
          <p:nvPr>
            <p:ph type="ftr" sz="quarter" idx="4294967295"/>
          </p:nvPr>
        </p:nvSpPr>
        <p:spPr bwMode="auto">
          <a:xfrm>
            <a:off x="3124200" y="6356350"/>
            <a:ext cx="2895600" cy="187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Avenir LT Std 45 Book" pitchFamily="34" charset="0"/>
              <a:ea typeface="Avenir LT Std 45 Book" pitchFamily="34" charset="0"/>
              <a:cs typeface="Avenir LT Std 45 Book" pitchFamily="34" charset="0"/>
            </a:endParaRPr>
          </a:p>
        </p:txBody>
      </p:sp>
      <p:sp>
        <p:nvSpPr>
          <p:cNvPr id="7174" name="Foliennummernplatzhalter 5"/>
          <p:cNvSpPr>
            <a:spLocks noGrp="1"/>
          </p:cNvSpPr>
          <p:nvPr>
            <p:ph type="sldNum" sz="quarter" idx="12"/>
          </p:nvPr>
        </p:nvSpPr>
        <p:spPr bwMode="auto">
          <a:xfrm>
            <a:off x="7532688" y="6356350"/>
            <a:ext cx="1281112" cy="1873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8B25ABBD-58AB-4192-8FB0-A52E51ED0965}" type="slidenum">
              <a:rPr lang="en-US">
                <a:latin typeface="Avenir LT Std 45 Book" pitchFamily="34" charset="0"/>
                <a:ea typeface="Avenir LT Std 45 Book" pitchFamily="34" charset="0"/>
                <a:cs typeface="Avenir LT Std 45 Book" pitchFamily="34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>
              <a:latin typeface="Avenir LT Std 45 Book" pitchFamily="34" charset="0"/>
              <a:ea typeface="Avenir LT Std 45 Book" pitchFamily="34" charset="0"/>
              <a:cs typeface="Avenir LT Std 45 Book" pitchFamily="34" charset="0"/>
            </a:endParaRPr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356587"/>
              </p:ext>
            </p:extLst>
          </p:nvPr>
        </p:nvGraphicFramePr>
        <p:xfrm>
          <a:off x="1436688" y="3355268"/>
          <a:ext cx="6775659" cy="266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5232"/>
                <a:gridCol w="530042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/>
                        <a:t>Gewicht</a:t>
                      </a:r>
                      <a:endParaRPr lang="de-CH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/>
                        <a:t>1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dirty="0" err="1" smtClean="0"/>
                        <a:t>Pa.Iv</a:t>
                      </a:r>
                      <a:r>
                        <a:rPr lang="de-CH" dirty="0" smtClean="0"/>
                        <a:t>.  «Verstärkung der Massnahmen gegen das Liegenlassen</a:t>
                      </a:r>
                      <a:r>
                        <a:rPr lang="de-CH" baseline="0" dirty="0" smtClean="0"/>
                        <a:t> von Abfällen»</a:t>
                      </a:r>
                      <a:endParaRPr lang="de-C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/>
                        <a:t>2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dirty="0" smtClean="0"/>
                        <a:t>BRG </a:t>
                      </a:r>
                      <a:r>
                        <a:rPr lang="de-CH" baseline="0" dirty="0" smtClean="0"/>
                        <a:t> «Änderung Bundesgesetz über Arzneimittel und </a:t>
                      </a:r>
                      <a:r>
                        <a:rPr lang="de-CH" baseline="0" dirty="0" err="1" smtClean="0"/>
                        <a:t>Medizinalprodukte</a:t>
                      </a:r>
                      <a:r>
                        <a:rPr lang="de-CH" baseline="0" dirty="0" smtClean="0"/>
                        <a:t> (Heilmittelgesetz)»</a:t>
                      </a:r>
                      <a:endParaRPr lang="de-C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/>
                        <a:t>3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dirty="0" smtClean="0"/>
                        <a:t>Mo.</a:t>
                      </a:r>
                      <a:r>
                        <a:rPr lang="de-CH" baseline="0" dirty="0" smtClean="0"/>
                        <a:t>  «Bürokratieabbau. Allen Unternehmen die Befreiung von der CO2-Abgabe ermöglichen»</a:t>
                      </a:r>
                      <a:endParaRPr lang="de-C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/>
                        <a:t>4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dirty="0" smtClean="0"/>
                        <a:t>BRG </a:t>
                      </a:r>
                      <a:r>
                        <a:rPr lang="de-CH" baseline="0" dirty="0" smtClean="0"/>
                        <a:t> «Altersvorsorge 2020. Reform»</a:t>
                      </a:r>
                      <a:endParaRPr lang="de-CH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7799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/>
          <p:cNvSpPr>
            <a:spLocks noGrp="1"/>
          </p:cNvSpPr>
          <p:nvPr>
            <p:ph type="title"/>
          </p:nvPr>
        </p:nvSpPr>
        <p:spPr>
          <a:xfrm>
            <a:off x="3779838" y="388938"/>
            <a:ext cx="4906962" cy="555625"/>
          </a:xfrm>
        </p:spPr>
        <p:txBody>
          <a:bodyPr/>
          <a:lstStyle/>
          <a:p>
            <a:r>
              <a:rPr lang="de-CH" dirty="0" smtClean="0">
                <a:latin typeface="AvenirLTStd-Book" pitchFamily="34" charset="0"/>
                <a:cs typeface="AvenirLTStd-Book" pitchFamily="34" charset="0"/>
              </a:rPr>
              <a:t>Methode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04596" y="1104900"/>
            <a:ext cx="7582204" cy="5021263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defRPr/>
            </a:pPr>
            <a:endParaRPr lang="de-CH" sz="2000" dirty="0" smtClean="0">
              <a:ea typeface="+mn-ea"/>
            </a:endParaRPr>
          </a:p>
          <a:p>
            <a:pPr marL="0" indent="0" fontAlgn="auto">
              <a:spcAft>
                <a:spcPts val="0"/>
              </a:spcAft>
              <a:defRPr/>
            </a:pPr>
            <a:endParaRPr lang="de-CH" sz="2000" dirty="0" smtClean="0">
              <a:ea typeface="+mn-ea"/>
            </a:endParaRPr>
          </a:p>
          <a:p>
            <a:pPr marL="0" indent="0" fontAlgn="auto">
              <a:spcAft>
                <a:spcPts val="0"/>
              </a:spcAft>
              <a:defRPr/>
            </a:pPr>
            <a:r>
              <a:rPr lang="de-CH" sz="2400" b="1" dirty="0">
                <a:ea typeface="+mn-ea"/>
              </a:rPr>
              <a:t>3</a:t>
            </a:r>
            <a:r>
              <a:rPr lang="de-CH" sz="2400" b="1" dirty="0" smtClean="0">
                <a:ea typeface="+mn-ea"/>
              </a:rPr>
              <a:t>.	Berechnung des Ratings</a:t>
            </a:r>
            <a:endParaRPr lang="de-CH" sz="2400" dirty="0" smtClean="0">
              <a:ea typeface="+mn-ea"/>
            </a:endParaRPr>
          </a:p>
          <a:p>
            <a:pPr marL="457200" indent="-457200" fontAlgn="auto">
              <a:spcAft>
                <a:spcPts val="0"/>
              </a:spcAft>
              <a:buAutoNum type="arabicPeriod"/>
              <a:defRPr/>
            </a:pPr>
            <a:endParaRPr lang="de-CH" sz="2400" dirty="0">
              <a:ea typeface="+mn-ea"/>
            </a:endParaRP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CH" sz="2000" dirty="0" smtClean="0">
                <a:ea typeface="+mn-ea"/>
              </a:rPr>
              <a:t>Euklidische Distanz</a:t>
            </a:r>
            <a:endParaRPr lang="de-CH" sz="2000" dirty="0">
              <a:ea typeface="+mn-ea"/>
            </a:endParaRP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de-CH" sz="2000" dirty="0" smtClean="0">
              <a:ea typeface="+mn-ea"/>
            </a:endParaRPr>
          </a:p>
        </p:txBody>
      </p:sp>
      <p:sp>
        <p:nvSpPr>
          <p:cNvPr id="7173" name="Fußzeilenplatzhalter 4"/>
          <p:cNvSpPr>
            <a:spLocks noGrp="1"/>
          </p:cNvSpPr>
          <p:nvPr>
            <p:ph type="ftr" sz="quarter" idx="4294967295"/>
          </p:nvPr>
        </p:nvSpPr>
        <p:spPr bwMode="auto">
          <a:xfrm>
            <a:off x="3124200" y="6356350"/>
            <a:ext cx="2895600" cy="187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Avenir LT Std 45 Book" pitchFamily="34" charset="0"/>
              <a:ea typeface="Avenir LT Std 45 Book" pitchFamily="34" charset="0"/>
              <a:cs typeface="Avenir LT Std 45 Book" pitchFamily="34" charset="0"/>
            </a:endParaRPr>
          </a:p>
        </p:txBody>
      </p:sp>
      <p:sp>
        <p:nvSpPr>
          <p:cNvPr id="7174" name="Foliennummernplatzhalter 5"/>
          <p:cNvSpPr>
            <a:spLocks noGrp="1"/>
          </p:cNvSpPr>
          <p:nvPr>
            <p:ph type="sldNum" sz="quarter" idx="12"/>
          </p:nvPr>
        </p:nvSpPr>
        <p:spPr bwMode="auto">
          <a:xfrm>
            <a:off x="7532688" y="6356350"/>
            <a:ext cx="1281112" cy="1873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8B25ABBD-58AB-4192-8FB0-A52E51ED0965}" type="slidenum">
              <a:rPr lang="en-US">
                <a:latin typeface="Avenir LT Std 45 Book" pitchFamily="34" charset="0"/>
                <a:ea typeface="Avenir LT Std 45 Book" pitchFamily="34" charset="0"/>
                <a:cs typeface="Avenir LT Std 45 Book" pitchFamily="34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>
              <a:latin typeface="Avenir LT Std 45 Book" pitchFamily="34" charset="0"/>
              <a:ea typeface="Avenir LT Std 45 Book" pitchFamily="34" charset="0"/>
              <a:cs typeface="Avenir LT Std 45 Book" pitchFamily="34" charset="0"/>
            </a:endParaRPr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275"/>
          <a:stretch/>
        </p:blipFill>
        <p:spPr>
          <a:xfrm>
            <a:off x="204826" y="3086308"/>
            <a:ext cx="3511441" cy="290484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4922" y="3086308"/>
            <a:ext cx="3555405" cy="3555405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854" b="17956"/>
          <a:stretch/>
        </p:blipFill>
        <p:spPr>
          <a:xfrm>
            <a:off x="5975835" y="3086307"/>
            <a:ext cx="3168165" cy="2904842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4922" y="3086307"/>
            <a:ext cx="3555405" cy="3555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6640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/>
          <p:cNvSpPr>
            <a:spLocks noGrp="1"/>
          </p:cNvSpPr>
          <p:nvPr>
            <p:ph type="title"/>
          </p:nvPr>
        </p:nvSpPr>
        <p:spPr>
          <a:xfrm>
            <a:off x="3779838" y="388938"/>
            <a:ext cx="4906962" cy="555625"/>
          </a:xfrm>
        </p:spPr>
        <p:txBody>
          <a:bodyPr/>
          <a:lstStyle/>
          <a:p>
            <a:r>
              <a:rPr lang="de-CH" dirty="0" smtClean="0">
                <a:latin typeface="AvenirLTStd-Book" pitchFamily="34" charset="0"/>
                <a:cs typeface="AvenirLTStd-Book" pitchFamily="34" charset="0"/>
              </a:rPr>
              <a:t>Methode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04596" y="1104900"/>
            <a:ext cx="7582204" cy="5021263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defRPr/>
            </a:pPr>
            <a:endParaRPr lang="de-CH" sz="2000" dirty="0" smtClean="0">
              <a:ea typeface="+mn-ea"/>
            </a:endParaRPr>
          </a:p>
          <a:p>
            <a:pPr marL="0" indent="0" fontAlgn="auto">
              <a:spcAft>
                <a:spcPts val="0"/>
              </a:spcAft>
              <a:defRPr/>
            </a:pPr>
            <a:endParaRPr lang="de-CH" sz="2000" dirty="0" smtClean="0">
              <a:ea typeface="+mn-ea"/>
            </a:endParaRPr>
          </a:p>
          <a:p>
            <a:pPr marL="0" indent="0" fontAlgn="auto">
              <a:spcAft>
                <a:spcPts val="0"/>
              </a:spcAft>
              <a:defRPr/>
            </a:pPr>
            <a:r>
              <a:rPr lang="de-CH" sz="2400" b="1" dirty="0">
                <a:ea typeface="+mn-ea"/>
              </a:rPr>
              <a:t>3</a:t>
            </a:r>
            <a:r>
              <a:rPr lang="de-CH" sz="2400" b="1" dirty="0" smtClean="0">
                <a:ea typeface="+mn-ea"/>
              </a:rPr>
              <a:t>.	Berechnung des Ratings</a:t>
            </a:r>
            <a:endParaRPr lang="de-CH" sz="2400" dirty="0" smtClean="0">
              <a:ea typeface="+mn-ea"/>
            </a:endParaRPr>
          </a:p>
          <a:p>
            <a:pPr marL="457200" indent="-457200" fontAlgn="auto">
              <a:spcAft>
                <a:spcPts val="0"/>
              </a:spcAft>
              <a:buAutoNum type="arabicPeriod"/>
              <a:defRPr/>
            </a:pPr>
            <a:endParaRPr lang="de-CH" sz="2400" dirty="0">
              <a:ea typeface="+mn-ea"/>
            </a:endParaRP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CH" sz="2000" dirty="0" smtClean="0">
                <a:ea typeface="+mn-ea"/>
              </a:rPr>
              <a:t>Euklidische Distanz</a:t>
            </a:r>
            <a:endParaRPr lang="de-CH" sz="2000" dirty="0">
              <a:ea typeface="+mn-ea"/>
            </a:endParaRP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de-CH" sz="2000" dirty="0" smtClean="0">
              <a:ea typeface="+mn-ea"/>
            </a:endParaRPr>
          </a:p>
        </p:txBody>
      </p:sp>
      <p:sp>
        <p:nvSpPr>
          <p:cNvPr id="7173" name="Fußzeilenplatzhalter 4"/>
          <p:cNvSpPr>
            <a:spLocks noGrp="1"/>
          </p:cNvSpPr>
          <p:nvPr>
            <p:ph type="ftr" sz="quarter" idx="4294967295"/>
          </p:nvPr>
        </p:nvSpPr>
        <p:spPr bwMode="auto">
          <a:xfrm>
            <a:off x="3124200" y="6356350"/>
            <a:ext cx="2895600" cy="187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Avenir LT Std 45 Book" pitchFamily="34" charset="0"/>
              <a:ea typeface="Avenir LT Std 45 Book" pitchFamily="34" charset="0"/>
              <a:cs typeface="Avenir LT Std 45 Book" pitchFamily="34" charset="0"/>
            </a:endParaRPr>
          </a:p>
        </p:txBody>
      </p:sp>
      <p:sp>
        <p:nvSpPr>
          <p:cNvPr id="7174" name="Foliennummernplatzhalter 5"/>
          <p:cNvSpPr>
            <a:spLocks noGrp="1"/>
          </p:cNvSpPr>
          <p:nvPr>
            <p:ph type="sldNum" sz="quarter" idx="12"/>
          </p:nvPr>
        </p:nvSpPr>
        <p:spPr bwMode="auto">
          <a:xfrm>
            <a:off x="7532688" y="6356350"/>
            <a:ext cx="1281112" cy="1873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8B25ABBD-58AB-4192-8FB0-A52E51ED0965}" type="slidenum">
              <a:rPr lang="en-US">
                <a:latin typeface="Avenir LT Std 45 Book" pitchFamily="34" charset="0"/>
                <a:ea typeface="Avenir LT Std 45 Book" pitchFamily="34" charset="0"/>
                <a:cs typeface="Avenir LT Std 45 Book" pitchFamily="34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>
              <a:latin typeface="Avenir LT Std 45 Book" pitchFamily="34" charset="0"/>
              <a:ea typeface="Avenir LT Std 45 Book" pitchFamily="34" charset="0"/>
              <a:cs typeface="Avenir LT Std 45 Book" pitchFamily="34" charset="0"/>
            </a:endParaRPr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275"/>
          <a:stretch/>
        </p:blipFill>
        <p:spPr>
          <a:xfrm>
            <a:off x="204826" y="3086308"/>
            <a:ext cx="3511441" cy="290484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4922" y="3086308"/>
            <a:ext cx="3555405" cy="3555405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854" b="17956"/>
          <a:stretch/>
        </p:blipFill>
        <p:spPr>
          <a:xfrm>
            <a:off x="5975835" y="3086307"/>
            <a:ext cx="3168165" cy="2904842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4922" y="3086307"/>
            <a:ext cx="3555405" cy="3555405"/>
          </a:xfrm>
          <a:prstGeom prst="rect">
            <a:avLst/>
          </a:prstGeom>
        </p:spPr>
      </p:pic>
      <p:pic>
        <p:nvPicPr>
          <p:cNvPr id="2" name="Grafik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4566" y="2517324"/>
            <a:ext cx="3218646" cy="777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6549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martmonitor_praesentation">
  <a:themeElements>
    <a:clrScheme name="Benutzerdefiniert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E36C09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smartmonitor_praesentation</Template>
  <TotalTime>0</TotalTime>
  <Words>347</Words>
  <Application>Microsoft Office PowerPoint</Application>
  <PresentationFormat>Bildschirmpräsentation (4:3)</PresentationFormat>
  <Paragraphs>199</Paragraphs>
  <Slides>21</Slides>
  <Notes>21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21</vt:i4>
      </vt:variant>
    </vt:vector>
  </HeadingPairs>
  <TitlesOfParts>
    <vt:vector size="22" baseType="lpstr">
      <vt:lpstr>smartmonitor_praesentation</vt:lpstr>
      <vt:lpstr> KMU-Ranking 2015-18 des sgv</vt:lpstr>
      <vt:lpstr>Inhalt</vt:lpstr>
      <vt:lpstr>PowerPoint-Präsentation</vt:lpstr>
      <vt:lpstr>Methode</vt:lpstr>
      <vt:lpstr>Methode</vt:lpstr>
      <vt:lpstr>Methode</vt:lpstr>
      <vt:lpstr>Methode</vt:lpstr>
      <vt:lpstr>Methode</vt:lpstr>
      <vt:lpstr>Methode</vt:lpstr>
      <vt:lpstr>Methode</vt:lpstr>
      <vt:lpstr>PowerPoint-Präsentation</vt:lpstr>
      <vt:lpstr>Resultate</vt:lpstr>
      <vt:lpstr>Resultate</vt:lpstr>
      <vt:lpstr>Resultate</vt:lpstr>
      <vt:lpstr>Resultate</vt:lpstr>
      <vt:lpstr>Resultate</vt:lpstr>
      <vt:lpstr>Resultate</vt:lpstr>
      <vt:lpstr>PowerPoint-Präsentation</vt:lpstr>
      <vt:lpstr>Einsatz kantonaler Kontext</vt:lpstr>
      <vt:lpstr>Einsatz kantonaler Kontext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Parlamentsbeobachtung smartmonitor: Titel</dc:title>
  <dc:creator>dschwarz</dc:creator>
  <cp:lastModifiedBy>dschwarz</cp:lastModifiedBy>
  <cp:revision>31</cp:revision>
  <dcterms:created xsi:type="dcterms:W3CDTF">2019-01-15T09:00:47Z</dcterms:created>
  <dcterms:modified xsi:type="dcterms:W3CDTF">2019-01-16T18:14:47Z</dcterms:modified>
</cp:coreProperties>
</file>