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8"/>
  </p:notesMasterIdLst>
  <p:handoutMasterIdLst>
    <p:handoutMasterId r:id="rId9"/>
  </p:handoutMasterIdLst>
  <p:sldIdLst>
    <p:sldId id="256" r:id="rId2"/>
    <p:sldId id="342" r:id="rId3"/>
    <p:sldId id="336" r:id="rId4"/>
    <p:sldId id="337" r:id="rId5"/>
    <p:sldId id="291" r:id="rId6"/>
    <p:sldId id="343" r:id="rId7"/>
  </p:sldIdLst>
  <p:sldSz cx="9144000" cy="6858000" type="screen4x3"/>
  <p:notesSz cx="6797675" cy="9928225"/>
  <p:defaultTextStyle>
    <a:defPPr>
      <a:defRPr lang="de-CH"/>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termatt Lorin EFV" initials="ALE" lastIdx="1" clrIdx="0">
    <p:extLst>
      <p:ext uri="{19B8F6BF-5375-455C-9EA6-DF929625EA0E}">
        <p15:presenceInfo xmlns:p15="http://schemas.microsoft.com/office/powerpoint/2012/main" userId="Altermatt Lorin EFV"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400"/>
    <a:srgbClr val="ED181E"/>
    <a:srgbClr val="00CD00"/>
    <a:srgbClr val="8B0000"/>
    <a:srgbClr val="FFB6C1"/>
    <a:srgbClr val="8FBC90"/>
    <a:srgbClr val="7DBD43"/>
    <a:srgbClr val="336600"/>
    <a:srgbClr val="003300"/>
    <a:srgbClr val="F0F5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667" autoAdjust="0"/>
  </p:normalViewPr>
  <p:slideViewPr>
    <p:cSldViewPr snapToGrid="0">
      <p:cViewPr varScale="1">
        <p:scale>
          <a:sx n="55" d="100"/>
          <a:sy n="55" d="100"/>
        </p:scale>
        <p:origin x="1584"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295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9938164590338992E-2"/>
          <c:y val="0.10089634196465452"/>
          <c:w val="0.90016134073207066"/>
          <c:h val="0.69196613234689763"/>
        </c:manualLayout>
      </c:layout>
      <c:barChart>
        <c:barDir val="col"/>
        <c:grouping val="stacked"/>
        <c:varyColors val="0"/>
        <c:ser>
          <c:idx val="1"/>
          <c:order val="0"/>
          <c:tx>
            <c:strRef>
              <c:f>gfs_quote!$D$5</c:f>
              <c:strCache>
                <c:ptCount val="1"/>
                <c:pt idx="0">
                  <c:v>Bund</c:v>
                </c:pt>
              </c:strCache>
            </c:strRef>
          </c:tx>
          <c:spPr>
            <a:solidFill>
              <a:schemeClr val="tx2">
                <a:lumMod val="60000"/>
                <a:lumOff val="40000"/>
              </a:schemeClr>
            </a:solidFill>
          </c:spPr>
          <c:invertIfNegative val="0"/>
          <c:cat>
            <c:numRef>
              <c:f>gfs_quote!$A$24:$A$53</c:f>
              <c:numCache>
                <c:formatCode>General</c:formatCode>
                <c:ptCount val="3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numCache>
            </c:numRef>
          </c:cat>
          <c:val>
            <c:numRef>
              <c:f>gfs_quote!$D$24:$D$53</c:f>
              <c:numCache>
                <c:formatCode>0.0</c:formatCode>
                <c:ptCount val="30"/>
                <c:pt idx="0">
                  <c:v>-0.14636613940503471</c:v>
                </c:pt>
                <c:pt idx="1">
                  <c:v>-1.0196888718500587</c:v>
                </c:pt>
                <c:pt idx="2">
                  <c:v>-1.2203344971416676</c:v>
                </c:pt>
                <c:pt idx="3">
                  <c:v>-1.7258846714073093</c:v>
                </c:pt>
                <c:pt idx="4">
                  <c:v>-1.3418773186386865</c:v>
                </c:pt>
                <c:pt idx="5">
                  <c:v>-1.1703267980047849</c:v>
                </c:pt>
                <c:pt idx="6">
                  <c:v>-1.3065248010555501</c:v>
                </c:pt>
                <c:pt idx="7">
                  <c:v>-0.9335261303276956</c:v>
                </c:pt>
                <c:pt idx="8">
                  <c:v>-0.48635125992084904</c:v>
                </c:pt>
                <c:pt idx="9">
                  <c:v>-1.9663041381875888</c:v>
                </c:pt>
                <c:pt idx="10">
                  <c:v>-0.57877472806023522</c:v>
                </c:pt>
                <c:pt idx="11">
                  <c:v>-0.59835841618840002</c:v>
                </c:pt>
                <c:pt idx="12">
                  <c:v>-2.2777144919575698</c:v>
                </c:pt>
                <c:pt idx="13">
                  <c:v>-0.5961122417135204</c:v>
                </c:pt>
                <c:pt idx="14">
                  <c:v>-0.46276186699524097</c:v>
                </c:pt>
                <c:pt idx="15">
                  <c:v>2.3026773426130187E-2</c:v>
                </c:pt>
                <c:pt idx="16">
                  <c:v>0.57025326680508415</c:v>
                </c:pt>
                <c:pt idx="17">
                  <c:v>-0.62091366577354801</c:v>
                </c:pt>
                <c:pt idx="18">
                  <c:v>0.92592462705892742</c:v>
                </c:pt>
                <c:pt idx="19">
                  <c:v>0.37742604165436766</c:v>
                </c:pt>
                <c:pt idx="20">
                  <c:v>0.5521088888276986</c:v>
                </c:pt>
                <c:pt idx="21">
                  <c:v>6.1342814651658195E-2</c:v>
                </c:pt>
                <c:pt idx="22">
                  <c:v>0.17189685698671206</c:v>
                </c:pt>
                <c:pt idx="23">
                  <c:v>0.14514680432127527</c:v>
                </c:pt>
                <c:pt idx="24">
                  <c:v>-2.1759752067131307E-4</c:v>
                </c:pt>
                <c:pt idx="25">
                  <c:v>0.39556210946875031</c:v>
                </c:pt>
                <c:pt idx="26">
                  <c:v>0.14708678510676798</c:v>
                </c:pt>
                <c:pt idx="27">
                  <c:v>0.84534194591050771</c:v>
                </c:pt>
                <c:pt idx="28">
                  <c:v>0.41051731747990799</c:v>
                </c:pt>
                <c:pt idx="29">
                  <c:v>0.35161963361473642</c:v>
                </c:pt>
              </c:numCache>
            </c:numRef>
          </c:val>
          <c:extLst>
            <c:ext xmlns:c16="http://schemas.microsoft.com/office/drawing/2014/chart" uri="{C3380CC4-5D6E-409C-BE32-E72D297353CC}">
              <c16:uniqueId val="{00000000-D16C-4546-812A-4896903B6D48}"/>
            </c:ext>
          </c:extLst>
        </c:ser>
        <c:ser>
          <c:idx val="2"/>
          <c:order val="1"/>
          <c:tx>
            <c:strRef>
              <c:f>gfs_quote!$E$5</c:f>
              <c:strCache>
                <c:ptCount val="1"/>
                <c:pt idx="0">
                  <c:v>Kantone</c:v>
                </c:pt>
              </c:strCache>
            </c:strRef>
          </c:tx>
          <c:spPr>
            <a:solidFill>
              <a:srgbClr val="00B0F0"/>
            </a:solidFill>
          </c:spPr>
          <c:invertIfNegative val="0"/>
          <c:cat>
            <c:numRef>
              <c:f>gfs_quote!$A$24:$A$53</c:f>
              <c:numCache>
                <c:formatCode>General</c:formatCode>
                <c:ptCount val="3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numCache>
            </c:numRef>
          </c:cat>
          <c:val>
            <c:numRef>
              <c:f>gfs_quote!$E$24:$E$53</c:f>
              <c:numCache>
                <c:formatCode>0.0</c:formatCode>
                <c:ptCount val="30"/>
                <c:pt idx="0">
                  <c:v>-0.41298803795292083</c:v>
                </c:pt>
                <c:pt idx="1">
                  <c:v>-0.89661837523768373</c:v>
                </c:pt>
                <c:pt idx="2">
                  <c:v>-0.99746631281908904</c:v>
                </c:pt>
                <c:pt idx="3">
                  <c:v>-0.68401374512757107</c:v>
                </c:pt>
                <c:pt idx="4">
                  <c:v>-0.55474544932024883</c:v>
                </c:pt>
                <c:pt idx="5">
                  <c:v>-0.48010391466207036</c:v>
                </c:pt>
                <c:pt idx="6">
                  <c:v>-0.50615045728394303</c:v>
                </c:pt>
                <c:pt idx="7">
                  <c:v>-0.50900452182222489</c:v>
                </c:pt>
                <c:pt idx="8">
                  <c:v>-0.19837161604423681</c:v>
                </c:pt>
                <c:pt idx="9">
                  <c:v>0.12150580511919978</c:v>
                </c:pt>
                <c:pt idx="10">
                  <c:v>2.8801453489890459E-2</c:v>
                </c:pt>
                <c:pt idx="11">
                  <c:v>-0.1301918725790211</c:v>
                </c:pt>
                <c:pt idx="12">
                  <c:v>-0.19772322242193721</c:v>
                </c:pt>
                <c:pt idx="13">
                  <c:v>-0.50417619487961685</c:v>
                </c:pt>
                <c:pt idx="14">
                  <c:v>-0.51145536324417584</c:v>
                </c:pt>
                <c:pt idx="15">
                  <c:v>-0.19354517415612185</c:v>
                </c:pt>
                <c:pt idx="16">
                  <c:v>0.32041317027594601</c:v>
                </c:pt>
                <c:pt idx="17">
                  <c:v>0.59285568661132892</c:v>
                </c:pt>
                <c:pt idx="18">
                  <c:v>0.67099314492791362</c:v>
                </c:pt>
                <c:pt idx="19">
                  <c:v>0.40172712052142695</c:v>
                </c:pt>
                <c:pt idx="20">
                  <c:v>0.21602447711424472</c:v>
                </c:pt>
                <c:pt idx="21">
                  <c:v>0.21823583378147099</c:v>
                </c:pt>
                <c:pt idx="22">
                  <c:v>-0.13541425515080582</c:v>
                </c:pt>
                <c:pt idx="23">
                  <c:v>-0.68215894354838147</c:v>
                </c:pt>
                <c:pt idx="24">
                  <c:v>-0.30197168197659879</c:v>
                </c:pt>
                <c:pt idx="25">
                  <c:v>5.9163698963470297E-2</c:v>
                </c:pt>
                <c:pt idx="26">
                  <c:v>0.13536968991485654</c:v>
                </c:pt>
                <c:pt idx="27">
                  <c:v>0.31319588510182034</c:v>
                </c:pt>
                <c:pt idx="28">
                  <c:v>0.21250143622688497</c:v>
                </c:pt>
                <c:pt idx="29">
                  <c:v>0.11613061781589008</c:v>
                </c:pt>
              </c:numCache>
            </c:numRef>
          </c:val>
          <c:extLst>
            <c:ext xmlns:c16="http://schemas.microsoft.com/office/drawing/2014/chart" uri="{C3380CC4-5D6E-409C-BE32-E72D297353CC}">
              <c16:uniqueId val="{00000001-D16C-4546-812A-4896903B6D48}"/>
            </c:ext>
          </c:extLst>
        </c:ser>
        <c:ser>
          <c:idx val="3"/>
          <c:order val="2"/>
          <c:tx>
            <c:strRef>
              <c:f>gfs_quote!$F$5</c:f>
              <c:strCache>
                <c:ptCount val="1"/>
                <c:pt idx="0">
                  <c:v>Gemeinden</c:v>
                </c:pt>
              </c:strCache>
            </c:strRef>
          </c:tx>
          <c:spPr>
            <a:solidFill>
              <a:schemeClr val="accent1">
                <a:lumMod val="60000"/>
                <a:lumOff val="40000"/>
              </a:schemeClr>
            </a:solidFill>
          </c:spPr>
          <c:invertIfNegative val="0"/>
          <c:cat>
            <c:numRef>
              <c:f>gfs_quote!$A$24:$A$53</c:f>
              <c:numCache>
                <c:formatCode>General</c:formatCode>
                <c:ptCount val="3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numCache>
            </c:numRef>
          </c:cat>
          <c:val>
            <c:numRef>
              <c:f>gfs_quote!$F$24:$F$53</c:f>
              <c:numCache>
                <c:formatCode>0.0</c:formatCode>
                <c:ptCount val="30"/>
                <c:pt idx="0">
                  <c:v>-0.21477159133937554</c:v>
                </c:pt>
                <c:pt idx="1">
                  <c:v>-0.56690258417962147</c:v>
                </c:pt>
                <c:pt idx="2">
                  <c:v>-0.6846449803024347</c:v>
                </c:pt>
                <c:pt idx="3">
                  <c:v>-0.3370632959396983</c:v>
                </c:pt>
                <c:pt idx="4">
                  <c:v>-0.26873410396489439</c:v>
                </c:pt>
                <c:pt idx="5">
                  <c:v>-0.24627735853816149</c:v>
                </c:pt>
                <c:pt idx="6">
                  <c:v>-0.13073934732021358</c:v>
                </c:pt>
                <c:pt idx="7">
                  <c:v>-0.17663244635512407</c:v>
                </c:pt>
                <c:pt idx="8">
                  <c:v>-0.16107324208874876</c:v>
                </c:pt>
                <c:pt idx="9">
                  <c:v>0.14045719562970957</c:v>
                </c:pt>
                <c:pt idx="10">
                  <c:v>0.25466677624514977</c:v>
                </c:pt>
                <c:pt idx="11">
                  <c:v>0.23858160467198955</c:v>
                </c:pt>
                <c:pt idx="12">
                  <c:v>0.21318900339680447</c:v>
                </c:pt>
                <c:pt idx="13">
                  <c:v>-6.2697908788530515E-2</c:v>
                </c:pt>
                <c:pt idx="14">
                  <c:v>5.6951963613719729E-2</c:v>
                </c:pt>
                <c:pt idx="15">
                  <c:v>1.5821115263750955E-2</c:v>
                </c:pt>
                <c:pt idx="16">
                  <c:v>0.19081735002235695</c:v>
                </c:pt>
                <c:pt idx="17">
                  <c:v>0.37471797420261588</c:v>
                </c:pt>
                <c:pt idx="18">
                  <c:v>3.9663509228592041E-2</c:v>
                </c:pt>
                <c:pt idx="19">
                  <c:v>-7.0004316150916582E-2</c:v>
                </c:pt>
                <c:pt idx="20">
                  <c:v>-0.10551952644242638</c:v>
                </c:pt>
                <c:pt idx="21">
                  <c:v>-1.7609487173924798E-2</c:v>
                </c:pt>
                <c:pt idx="22">
                  <c:v>-0.11900229205847201</c:v>
                </c:pt>
                <c:pt idx="23">
                  <c:v>-0.21415593274262018</c:v>
                </c:pt>
                <c:pt idx="24">
                  <c:v>-0.24952953610720441</c:v>
                </c:pt>
                <c:pt idx="25">
                  <c:v>-6.2716426571030714E-2</c:v>
                </c:pt>
                <c:pt idx="26">
                  <c:v>-2.0190107843317803E-2</c:v>
                </c:pt>
                <c:pt idx="27">
                  <c:v>-1.6278339145695507E-2</c:v>
                </c:pt>
                <c:pt idx="28">
                  <c:v>-1.0400423442567712E-2</c:v>
                </c:pt>
                <c:pt idx="29">
                  <c:v>-1.3652976898278281E-2</c:v>
                </c:pt>
              </c:numCache>
            </c:numRef>
          </c:val>
          <c:extLst>
            <c:ext xmlns:c16="http://schemas.microsoft.com/office/drawing/2014/chart" uri="{C3380CC4-5D6E-409C-BE32-E72D297353CC}">
              <c16:uniqueId val="{00000002-D16C-4546-812A-4896903B6D48}"/>
            </c:ext>
          </c:extLst>
        </c:ser>
        <c:ser>
          <c:idx val="4"/>
          <c:order val="3"/>
          <c:tx>
            <c:strRef>
              <c:f>gfs_quote!$G$5</c:f>
              <c:strCache>
                <c:ptCount val="1"/>
                <c:pt idx="0">
                  <c:v>Sozialversicherungen</c:v>
                </c:pt>
              </c:strCache>
            </c:strRef>
          </c:tx>
          <c:spPr>
            <a:solidFill>
              <a:schemeClr val="accent1">
                <a:lumMod val="75000"/>
              </a:schemeClr>
            </a:solidFill>
          </c:spPr>
          <c:invertIfNegative val="0"/>
          <c:cat>
            <c:numRef>
              <c:f>gfs_quote!$A$24:$A$53</c:f>
              <c:numCache>
                <c:formatCode>General</c:formatCode>
                <c:ptCount val="3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numCache>
            </c:numRef>
          </c:cat>
          <c:val>
            <c:numRef>
              <c:f>gfs_quote!$G$24:$G$53</c:f>
              <c:numCache>
                <c:formatCode>0.0</c:formatCode>
                <c:ptCount val="30"/>
                <c:pt idx="0">
                  <c:v>0.77510597764962363</c:v>
                </c:pt>
                <c:pt idx="1">
                  <c:v>0.62959607058951939</c:v>
                </c:pt>
                <c:pt idx="2">
                  <c:v>-8.2879517426289115E-2</c:v>
                </c:pt>
                <c:pt idx="3">
                  <c:v>-0.40561646707253901</c:v>
                </c:pt>
                <c:pt idx="4">
                  <c:v>-0.44623391257777856</c:v>
                </c:pt>
                <c:pt idx="5">
                  <c:v>2.4882633572835263E-2</c:v>
                </c:pt>
                <c:pt idx="6">
                  <c:v>-0.10779073752295275</c:v>
                </c:pt>
                <c:pt idx="7">
                  <c:v>-0.74623638547336424</c:v>
                </c:pt>
                <c:pt idx="8">
                  <c:v>-0.47621274687230358</c:v>
                </c:pt>
                <c:pt idx="9">
                  <c:v>9.9465665189857139E-2</c:v>
                </c:pt>
                <c:pt idx="10">
                  <c:v>0.71982879245563203</c:v>
                </c:pt>
                <c:pt idx="11">
                  <c:v>0.76989845895119058</c:v>
                </c:pt>
                <c:pt idx="12">
                  <c:v>0.47772305283417821</c:v>
                </c:pt>
                <c:pt idx="13">
                  <c:v>-0.22351072132950886</c:v>
                </c:pt>
                <c:pt idx="14">
                  <c:v>-0.50592259886655599</c:v>
                </c:pt>
                <c:pt idx="15">
                  <c:v>-0.5182961211941659</c:v>
                </c:pt>
                <c:pt idx="16">
                  <c:v>-0.22642337127982479</c:v>
                </c:pt>
                <c:pt idx="17">
                  <c:v>1.2589057645372894</c:v>
                </c:pt>
                <c:pt idx="18">
                  <c:v>0.29208854437061416</c:v>
                </c:pt>
                <c:pt idx="19">
                  <c:v>-0.20582818151721416</c:v>
                </c:pt>
                <c:pt idx="20">
                  <c:v>-0.30687705194984577</c:v>
                </c:pt>
                <c:pt idx="21">
                  <c:v>0.4730609774341723</c:v>
                </c:pt>
                <c:pt idx="22">
                  <c:v>0.46471620746806264</c:v>
                </c:pt>
                <c:pt idx="23">
                  <c:v>0.3219454421361212</c:v>
                </c:pt>
                <c:pt idx="24">
                  <c:v>0.3374265521973579</c:v>
                </c:pt>
                <c:pt idx="25">
                  <c:v>0.25288138440815883</c:v>
                </c:pt>
                <c:pt idx="26">
                  <c:v>0.11236817644291648</c:v>
                </c:pt>
                <c:pt idx="27">
                  <c:v>0.13439685262081261</c:v>
                </c:pt>
                <c:pt idx="28">
                  <c:v>0.14996923704212761</c:v>
                </c:pt>
                <c:pt idx="29">
                  <c:v>0.16019376282685405</c:v>
                </c:pt>
              </c:numCache>
            </c:numRef>
          </c:val>
          <c:extLst>
            <c:ext xmlns:c16="http://schemas.microsoft.com/office/drawing/2014/chart" uri="{C3380CC4-5D6E-409C-BE32-E72D297353CC}">
              <c16:uniqueId val="{00000003-D16C-4546-812A-4896903B6D48}"/>
            </c:ext>
          </c:extLst>
        </c:ser>
        <c:dLbls>
          <c:showLegendKey val="0"/>
          <c:showVal val="0"/>
          <c:showCatName val="0"/>
          <c:showSerName val="0"/>
          <c:showPercent val="0"/>
          <c:showBubbleSize val="0"/>
        </c:dLbls>
        <c:gapWidth val="50"/>
        <c:overlap val="100"/>
        <c:axId val="483091872"/>
        <c:axId val="483092264"/>
      </c:barChart>
      <c:lineChart>
        <c:grouping val="standard"/>
        <c:varyColors val="0"/>
        <c:ser>
          <c:idx val="5"/>
          <c:order val="4"/>
          <c:tx>
            <c:strRef>
              <c:f>gfs_quote!$C$5</c:f>
              <c:strCache>
                <c:ptCount val="1"/>
                <c:pt idx="0">
                  <c:v>Staat</c:v>
                </c:pt>
              </c:strCache>
            </c:strRef>
          </c:tx>
          <c:spPr>
            <a:ln>
              <a:solidFill>
                <a:schemeClr val="tx1"/>
              </a:solidFill>
            </a:ln>
          </c:spPr>
          <c:marker>
            <c:symbol val="none"/>
          </c:marker>
          <c:cat>
            <c:numRef>
              <c:f>gfs!$A$24:$A$53</c:f>
              <c:numCache>
                <c:formatCode>General</c:formatCode>
                <c:ptCount val="30"/>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numCache>
            </c:numRef>
          </c:cat>
          <c:val>
            <c:numRef>
              <c:f>gfs_quote!$C$24:$C$53</c:f>
              <c:numCache>
                <c:formatCode>0.0</c:formatCode>
                <c:ptCount val="30"/>
                <c:pt idx="0">
                  <c:v>9.8020895229159301E-4</c:v>
                </c:pt>
                <c:pt idx="1">
                  <c:v>-1.8536137606805181</c:v>
                </c:pt>
                <c:pt idx="2">
                  <c:v>-2.9853253076842483</c:v>
                </c:pt>
                <c:pt idx="3">
                  <c:v>-3.152578179544554</c:v>
                </c:pt>
                <c:pt idx="4">
                  <c:v>-2.6115907845066002</c:v>
                </c:pt>
                <c:pt idx="5">
                  <c:v>-1.8718254376321815</c:v>
                </c:pt>
                <c:pt idx="6">
                  <c:v>-2.0512053431802055</c:v>
                </c:pt>
                <c:pt idx="7">
                  <c:v>-2.3653994839784054</c:v>
                </c:pt>
                <c:pt idx="8">
                  <c:v>-1.3220088649261381</c:v>
                </c:pt>
                <c:pt idx="9">
                  <c:v>-1.6048754722488159</c:v>
                </c:pt>
                <c:pt idx="10">
                  <c:v>0.42452229412825637</c:v>
                </c:pt>
                <c:pt idx="11">
                  <c:v>0.27992977485788967</c:v>
                </c:pt>
                <c:pt idx="12">
                  <c:v>-1.7845256581485274</c:v>
                </c:pt>
                <c:pt idx="13">
                  <c:v>-1.3864970667111673</c:v>
                </c:pt>
                <c:pt idx="14">
                  <c:v>-1.4231878654922636</c:v>
                </c:pt>
                <c:pt idx="15">
                  <c:v>-0.67299340666237106</c:v>
                </c:pt>
                <c:pt idx="16">
                  <c:v>0.8550604158235624</c:v>
                </c:pt>
                <c:pt idx="17">
                  <c:v>1.6055657595776787</c:v>
                </c:pt>
                <c:pt idx="18">
                  <c:v>1.9286698255860459</c:v>
                </c:pt>
                <c:pt idx="19">
                  <c:v>0.50332066450766377</c:v>
                </c:pt>
                <c:pt idx="20">
                  <c:v>0.35573678754966881</c:v>
                </c:pt>
                <c:pt idx="21">
                  <c:v>0.73503013869337086</c:v>
                </c:pt>
                <c:pt idx="22">
                  <c:v>0.38219651724549797</c:v>
                </c:pt>
                <c:pt idx="23">
                  <c:v>-0.42922262983360754</c:v>
                </c:pt>
                <c:pt idx="24">
                  <c:v>-0.21429226340711546</c:v>
                </c:pt>
                <c:pt idx="25">
                  <c:v>0.64489076627087671</c:v>
                </c:pt>
                <c:pt idx="26">
                  <c:v>0.37463454362121984</c:v>
                </c:pt>
                <c:pt idx="27">
                  <c:v>1.2766563446744146</c:v>
                </c:pt>
                <c:pt idx="28">
                  <c:v>0.76258756730635391</c:v>
                </c:pt>
                <c:pt idx="29">
                  <c:v>0.61429103735920954</c:v>
                </c:pt>
              </c:numCache>
            </c:numRef>
          </c:val>
          <c:smooth val="0"/>
          <c:extLst>
            <c:ext xmlns:c16="http://schemas.microsoft.com/office/drawing/2014/chart" uri="{C3380CC4-5D6E-409C-BE32-E72D297353CC}">
              <c16:uniqueId val="{00000004-D16C-4546-812A-4896903B6D48}"/>
            </c:ext>
          </c:extLst>
        </c:ser>
        <c:dLbls>
          <c:showLegendKey val="0"/>
          <c:showVal val="0"/>
          <c:showCatName val="0"/>
          <c:showSerName val="0"/>
          <c:showPercent val="0"/>
          <c:showBubbleSize val="0"/>
        </c:dLbls>
        <c:marker val="1"/>
        <c:smooth val="0"/>
        <c:axId val="483091872"/>
        <c:axId val="483092264"/>
      </c:lineChart>
      <c:catAx>
        <c:axId val="483091872"/>
        <c:scaling>
          <c:orientation val="minMax"/>
        </c:scaling>
        <c:delete val="0"/>
        <c:axPos val="b"/>
        <c:numFmt formatCode="General" sourceLinked="1"/>
        <c:majorTickMark val="out"/>
        <c:minorTickMark val="none"/>
        <c:tickLblPos val="low"/>
        <c:txPr>
          <a:bodyPr rot="-5400000" vert="horz"/>
          <a:lstStyle/>
          <a:p>
            <a:pPr>
              <a:defRPr sz="1200">
                <a:latin typeface="Arial" pitchFamily="34" charset="0"/>
                <a:cs typeface="Arial" pitchFamily="34" charset="0"/>
              </a:defRPr>
            </a:pPr>
            <a:endParaRPr lang="de-DE"/>
          </a:p>
        </c:txPr>
        <c:crossAx val="483092264"/>
        <c:crosses val="autoZero"/>
        <c:auto val="1"/>
        <c:lblAlgn val="ctr"/>
        <c:lblOffset val="100"/>
        <c:noMultiLvlLbl val="0"/>
      </c:catAx>
      <c:valAx>
        <c:axId val="483092264"/>
        <c:scaling>
          <c:orientation val="minMax"/>
        </c:scaling>
        <c:delete val="0"/>
        <c:axPos val="l"/>
        <c:majorGridlines/>
        <c:numFmt formatCode="0.0" sourceLinked="0"/>
        <c:majorTickMark val="out"/>
        <c:minorTickMark val="none"/>
        <c:tickLblPos val="nextTo"/>
        <c:txPr>
          <a:bodyPr/>
          <a:lstStyle/>
          <a:p>
            <a:pPr>
              <a:defRPr sz="1200">
                <a:latin typeface="Arial" pitchFamily="34" charset="0"/>
                <a:cs typeface="Arial" pitchFamily="34" charset="0"/>
              </a:defRPr>
            </a:pPr>
            <a:endParaRPr lang="de-DE"/>
          </a:p>
        </c:txPr>
        <c:crossAx val="483091872"/>
        <c:crosses val="autoZero"/>
        <c:crossBetween val="between"/>
      </c:valAx>
    </c:plotArea>
    <c:legend>
      <c:legendPos val="b"/>
      <c:layout>
        <c:manualLayout>
          <c:xMode val="edge"/>
          <c:yMode val="edge"/>
          <c:x val="6.1041331186259106E-4"/>
          <c:y val="0.91118004188870327"/>
          <c:w val="0.9948418679549117"/>
          <c:h val="6.1042127309843902E-2"/>
        </c:manualLayout>
      </c:layout>
      <c:overlay val="0"/>
      <c:txPr>
        <a:bodyPr/>
        <a:lstStyle/>
        <a:p>
          <a:pPr>
            <a:defRPr sz="1200">
              <a:latin typeface="Arial" pitchFamily="34" charset="0"/>
              <a:cs typeface="Arial" pitchFamily="34" charset="0"/>
            </a:defRPr>
          </a:pPr>
          <a:endParaRPr lang="de-DE"/>
        </a:p>
      </c:txPr>
    </c:legend>
    <c:plotVisOnly val="1"/>
    <c:dispBlanksAs val="gap"/>
    <c:showDLblsOverMax val="0"/>
  </c:chart>
  <c:spPr>
    <a:ln>
      <a:noFill/>
    </a:ln>
  </c:sp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de-CH" sz="1100" b="1" dirty="0">
                <a:latin typeface="Arial" panose="020B0604020202020204" pitchFamily="34" charset="0"/>
                <a:cs typeface="Arial" panose="020B0604020202020204" pitchFamily="34" charset="0"/>
              </a:rPr>
              <a:t>AHV Umlageergebnis:</a:t>
            </a:r>
            <a:r>
              <a:rPr lang="de-CH" sz="1100" b="1" baseline="0" dirty="0">
                <a:latin typeface="Arial" panose="020B0604020202020204" pitchFamily="34" charset="0"/>
                <a:cs typeface="Arial" panose="020B0604020202020204" pitchFamily="34" charset="0"/>
              </a:rPr>
              <a:t> Satus Quo vs. Parlamentsbeschluss zur STAF </a:t>
            </a:r>
          </a:p>
          <a:p>
            <a:pPr algn="l">
              <a:defRPr/>
            </a:pPr>
            <a:endParaRPr lang="de-CH" sz="1000" b="1" baseline="0" dirty="0">
              <a:latin typeface="Arial" panose="020B0604020202020204" pitchFamily="34" charset="0"/>
              <a:cs typeface="Arial" panose="020B0604020202020204" pitchFamily="34" charset="0"/>
            </a:endParaRPr>
          </a:p>
          <a:p>
            <a:pPr algn="l">
              <a:defRPr/>
            </a:pPr>
            <a:r>
              <a:rPr lang="de-CH" sz="1000" b="1" dirty="0">
                <a:latin typeface="Arial" panose="020B0604020202020204" pitchFamily="34" charset="0"/>
                <a:cs typeface="Arial" panose="020B0604020202020204" pitchFamily="34" charset="0"/>
              </a:rPr>
              <a:t>in Mio. CHF</a:t>
            </a:r>
          </a:p>
        </c:rich>
      </c:tx>
      <c:layout>
        <c:manualLayout>
          <c:xMode val="edge"/>
          <c:yMode val="edge"/>
          <c:x val="1.6072026604983176E-3"/>
          <c:y val="0"/>
        </c:manualLayout>
      </c:layout>
      <c:overlay val="1"/>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7.4934149551780807E-2"/>
          <c:y val="0.17001178530223574"/>
          <c:w val="0.90330521741162173"/>
          <c:h val="0.68493231508057584"/>
        </c:manualLayout>
      </c:layout>
      <c:barChart>
        <c:barDir val="col"/>
        <c:grouping val="clustered"/>
        <c:varyColors val="0"/>
        <c:ser>
          <c:idx val="0"/>
          <c:order val="0"/>
          <c:tx>
            <c:strRef>
              <c:f>'Inkl. Bundesbeitrag 20.2%'!$D$5</c:f>
              <c:strCache>
                <c:ptCount val="1"/>
                <c:pt idx="0">
                  <c:v>Status quo</c:v>
                </c:pt>
              </c:strCache>
            </c:strRef>
          </c:tx>
          <c:spPr>
            <a:solidFill>
              <a:schemeClr val="accent1"/>
            </a:solidFill>
            <a:ln>
              <a:noFill/>
            </a:ln>
            <a:effectLst/>
          </c:spPr>
          <c:invertIfNegative val="0"/>
          <c:cat>
            <c:numRef>
              <c:f>'Inkl. Bundesbeitrag 20.2%'!$A$7:$A$20</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'Inkl. Bundesbeitrag 20.2%'!$B$7:$B$20</c:f>
              <c:numCache>
                <c:formatCode>#\ ##0</c:formatCode>
                <c:ptCount val="14"/>
                <c:pt idx="0">
                  <c:v>-1038.5171008600007</c:v>
                </c:pt>
                <c:pt idx="1">
                  <c:v>-1029.9832638486175</c:v>
                </c:pt>
                <c:pt idx="2">
                  <c:v>-1244.0066121504101</c:v>
                </c:pt>
                <c:pt idx="3">
                  <c:v>-1202.2565822035442</c:v>
                </c:pt>
                <c:pt idx="4">
                  <c:v>-1930.9609985324014</c:v>
                </c:pt>
                <c:pt idx="5">
                  <c:v>-1810.3403492210357</c:v>
                </c:pt>
                <c:pt idx="6">
                  <c:v>-2628.0069814599956</c:v>
                </c:pt>
                <c:pt idx="7">
                  <c:v>-2617.0081961949822</c:v>
                </c:pt>
                <c:pt idx="8">
                  <c:v>-3767.5304388869718</c:v>
                </c:pt>
                <c:pt idx="9">
                  <c:v>-3922.061607839189</c:v>
                </c:pt>
                <c:pt idx="10">
                  <c:v>-5552.7891708497154</c:v>
                </c:pt>
                <c:pt idx="11">
                  <c:v>-5767.6209897584313</c:v>
                </c:pt>
                <c:pt idx="12">
                  <c:v>-7377.3160400411325</c:v>
                </c:pt>
                <c:pt idx="13">
                  <c:v>-7545.9930185408302</c:v>
                </c:pt>
              </c:numCache>
            </c:numRef>
          </c:val>
          <c:extLst>
            <c:ext xmlns:c16="http://schemas.microsoft.com/office/drawing/2014/chart" uri="{C3380CC4-5D6E-409C-BE32-E72D297353CC}">
              <c16:uniqueId val="{00000000-2A06-4372-95E6-1C9DE56A82FD}"/>
            </c:ext>
          </c:extLst>
        </c:ser>
        <c:ser>
          <c:idx val="1"/>
          <c:order val="1"/>
          <c:tx>
            <c:v>Beschluss Ständerat zu SV17</c:v>
          </c:tx>
          <c:spPr>
            <a:solidFill>
              <a:schemeClr val="accent2"/>
            </a:solidFill>
            <a:ln>
              <a:noFill/>
            </a:ln>
            <a:effectLst/>
          </c:spPr>
          <c:invertIfNegative val="0"/>
          <c:cat>
            <c:numRef>
              <c:f>'Inkl. Bundesbeitrag 20.2%'!$A$7:$A$20</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'Inkl. Bundesbeitrag 20.2%'!$Q$7:$Q$20</c:f>
              <c:numCache>
                <c:formatCode>#\ ##0</c:formatCode>
                <c:ptCount val="14"/>
                <c:pt idx="0">
                  <c:v>-1038.5171008600007</c:v>
                </c:pt>
                <c:pt idx="1">
                  <c:v>-1032.3157943543549</c:v>
                </c:pt>
                <c:pt idx="2">
                  <c:v>-1255.2382798122712</c:v>
                </c:pt>
                <c:pt idx="3">
                  <c:v>803.44625836634827</c:v>
                </c:pt>
                <c:pt idx="4">
                  <c:v>110.6917576910019</c:v>
                </c:pt>
                <c:pt idx="5">
                  <c:v>256.03042474749753</c:v>
                </c:pt>
                <c:pt idx="6">
                  <c:v>-552.60530106191254</c:v>
                </c:pt>
                <c:pt idx="7">
                  <c:v>-508.66700525972749</c:v>
                </c:pt>
                <c:pt idx="8">
                  <c:v>-1694.7659022134858</c:v>
                </c:pt>
                <c:pt idx="9">
                  <c:v>-1839.4983467212448</c:v>
                </c:pt>
                <c:pt idx="10">
                  <c:v>-3582.6263181894533</c:v>
                </c:pt>
                <c:pt idx="11">
                  <c:v>-3815.6307159287489</c:v>
                </c:pt>
                <c:pt idx="12">
                  <c:v>-5590.3508554165119</c:v>
                </c:pt>
                <c:pt idx="13">
                  <c:v>-5795.2307659600292</c:v>
                </c:pt>
              </c:numCache>
            </c:numRef>
          </c:val>
          <c:extLst>
            <c:ext xmlns:c16="http://schemas.microsoft.com/office/drawing/2014/chart" uri="{C3380CC4-5D6E-409C-BE32-E72D297353CC}">
              <c16:uniqueId val="{00000001-2A06-4372-95E6-1C9DE56A82FD}"/>
            </c:ext>
          </c:extLst>
        </c:ser>
        <c:dLbls>
          <c:showLegendKey val="0"/>
          <c:showVal val="0"/>
          <c:showCatName val="0"/>
          <c:showSerName val="0"/>
          <c:showPercent val="0"/>
          <c:showBubbleSize val="0"/>
        </c:dLbls>
        <c:gapWidth val="219"/>
        <c:overlap val="-27"/>
        <c:axId val="332428016"/>
        <c:axId val="332428408"/>
      </c:barChart>
      <c:catAx>
        <c:axId val="33242801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de-DE"/>
          </a:p>
        </c:txPr>
        <c:crossAx val="332428408"/>
        <c:crosses val="autoZero"/>
        <c:auto val="1"/>
        <c:lblAlgn val="ctr"/>
        <c:lblOffset val="100"/>
        <c:noMultiLvlLbl val="0"/>
      </c:catAx>
      <c:valAx>
        <c:axId val="332428408"/>
        <c:scaling>
          <c:orientation val="minMax"/>
        </c:scaling>
        <c:delete val="0"/>
        <c:axPos val="l"/>
        <c:majorGridlines>
          <c:spPr>
            <a:ln w="9525" cap="flat" cmpd="sng" algn="ctr">
              <a:solidFill>
                <a:schemeClr val="tx1">
                  <a:lumMod val="15000"/>
                  <a:lumOff val="85000"/>
                </a:schemeClr>
              </a:solidFill>
              <a:round/>
            </a:ln>
            <a:effectLst/>
          </c:spPr>
        </c:majorGridlines>
        <c:numFmt formatCode="#\ ##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324280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w="9525" cap="flat" cmpd="sng" algn="ctr">
      <a:noFill/>
      <a:round/>
    </a:ln>
    <a:effectLst/>
  </c:spPr>
  <c:txPr>
    <a:bodyPr/>
    <a:lstStyle/>
    <a:p>
      <a:pPr>
        <a:defRPr/>
      </a:pPr>
      <a:endParaRPr lang="de-DE"/>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0.08052</cdr:x>
      <cdr:y>0.01973</cdr:y>
    </cdr:from>
    <cdr:to>
      <cdr:x>0.98148</cdr:x>
      <cdr:y>0.09001</cdr:y>
    </cdr:to>
    <cdr:sp macro="" textlink="">
      <cdr:nvSpPr>
        <cdr:cNvPr id="2" name="ZoneTexte 1"/>
        <cdr:cNvSpPr txBox="1"/>
      </cdr:nvSpPr>
      <cdr:spPr>
        <a:xfrm xmlns:a="http://schemas.openxmlformats.org/drawingml/2006/main">
          <a:off x="750000" y="120000"/>
          <a:ext cx="8392500" cy="4275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fld id="{21674F46-5A77-466B-9DE7-259A17B93422}" type="TxLink">
            <a:rPr lang="en-US" sz="1400" b="1" i="0" u="none" strike="noStrike">
              <a:solidFill>
                <a:srgbClr val="000000"/>
              </a:solidFill>
              <a:latin typeface="Arial"/>
              <a:cs typeface="Arial"/>
            </a:rPr>
            <a:pPr algn="ctr"/>
            <a:t>Defizit-/Überschussquote der öffentlichen Haushalte 1990-2019, in % des BIP
</a:t>
          </a:fld>
          <a:endParaRPr lang="de-CH" sz="1400" b="1"/>
        </a:p>
      </cdr:txBody>
    </cdr:sp>
  </cdr:relSizeAnchor>
</c:userShapes>
</file>

<file path=ppt/drawings/drawing2.xml><?xml version="1.0" encoding="utf-8"?>
<c:userShapes xmlns:c="http://schemas.openxmlformats.org/drawingml/2006/chart">
  <cdr:relSizeAnchor xmlns:cdr="http://schemas.openxmlformats.org/drawingml/2006/chartDrawing">
    <cdr:from>
      <cdr:x>0.26558</cdr:x>
      <cdr:y>0.18772</cdr:y>
    </cdr:from>
    <cdr:to>
      <cdr:x>0.59199</cdr:x>
      <cdr:y>0.4758</cdr:y>
    </cdr:to>
    <cdr:sp macro="" textlink="">
      <cdr:nvSpPr>
        <cdr:cNvPr id="2" name="Ellipse 1"/>
        <cdr:cNvSpPr/>
      </cdr:nvSpPr>
      <cdr:spPr>
        <a:xfrm xmlns:a="http://schemas.openxmlformats.org/drawingml/2006/main">
          <a:off x="1704974" y="757238"/>
          <a:ext cx="2095501" cy="1162050"/>
        </a:xfrm>
        <a:prstGeom xmlns:a="http://schemas.openxmlformats.org/drawingml/2006/main" prst="ellipse">
          <a:avLst/>
        </a:prstGeom>
        <a:noFill xmlns:a="http://schemas.openxmlformats.org/drawingml/2006/main"/>
        <a:ln xmlns:a="http://schemas.openxmlformats.org/drawingml/2006/main" w="12700">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de-DE"/>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6400"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20483" name="Rectangle 3"/>
          <p:cNvSpPr>
            <a:spLocks noGrp="1" noChangeArrowheads="1"/>
          </p:cNvSpPr>
          <p:nvPr>
            <p:ph type="dt" sz="quarter" idx="1"/>
          </p:nvPr>
        </p:nvSpPr>
        <p:spPr bwMode="auto">
          <a:xfrm>
            <a:off x="3851275" y="0"/>
            <a:ext cx="2946400"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20484" name="Rectangle 4"/>
          <p:cNvSpPr>
            <a:spLocks noGrp="1" noChangeArrowheads="1"/>
          </p:cNvSpPr>
          <p:nvPr>
            <p:ph type="ftr" sz="quarter" idx="2"/>
          </p:nvPr>
        </p:nvSpPr>
        <p:spPr bwMode="auto">
          <a:xfrm>
            <a:off x="0" y="9431258"/>
            <a:ext cx="2946400"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20485" name="Rectangle 5"/>
          <p:cNvSpPr>
            <a:spLocks noGrp="1" noChangeArrowheads="1"/>
          </p:cNvSpPr>
          <p:nvPr>
            <p:ph type="sldNum" sz="quarter" idx="3"/>
          </p:nvPr>
        </p:nvSpPr>
        <p:spPr bwMode="auto">
          <a:xfrm>
            <a:off x="3851275" y="9431258"/>
            <a:ext cx="2946400"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902ACA6-4D33-46E2-B78F-FD618501C849}" type="slidenum">
              <a:rPr lang="en-GB"/>
              <a:pPr/>
              <a:t>‹Nr.›</a:t>
            </a:fld>
            <a:endParaRPr lang="en-GB"/>
          </a:p>
        </p:txBody>
      </p:sp>
    </p:spTree>
    <p:extLst>
      <p:ext uri="{BB962C8B-B14F-4D97-AF65-F5344CB8AC3E}">
        <p14:creationId xmlns:p14="http://schemas.microsoft.com/office/powerpoint/2010/main" val="1974270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8195" name="Rectangle 3"/>
          <p:cNvSpPr>
            <a:spLocks noGrp="1" noChangeArrowheads="1"/>
          </p:cNvSpPr>
          <p:nvPr>
            <p:ph type="dt" idx="1"/>
          </p:nvPr>
        </p:nvSpPr>
        <p:spPr bwMode="auto">
          <a:xfrm>
            <a:off x="3851275" y="0"/>
            <a:ext cx="2946400"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81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06463" y="4715629"/>
            <a:ext cx="4984750" cy="44679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p>
        </p:txBody>
      </p:sp>
      <p:sp>
        <p:nvSpPr>
          <p:cNvPr id="8198" name="Rectangle 6"/>
          <p:cNvSpPr>
            <a:spLocks noGrp="1" noChangeArrowheads="1"/>
          </p:cNvSpPr>
          <p:nvPr>
            <p:ph type="ftr" sz="quarter" idx="4"/>
          </p:nvPr>
        </p:nvSpPr>
        <p:spPr bwMode="auto">
          <a:xfrm>
            <a:off x="0" y="9431258"/>
            <a:ext cx="2946400"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8199" name="Rectangle 7"/>
          <p:cNvSpPr>
            <a:spLocks noGrp="1" noChangeArrowheads="1"/>
          </p:cNvSpPr>
          <p:nvPr>
            <p:ph type="sldNum" sz="quarter" idx="5"/>
          </p:nvPr>
        </p:nvSpPr>
        <p:spPr bwMode="auto">
          <a:xfrm>
            <a:off x="3851275" y="9431258"/>
            <a:ext cx="2946400"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4C45521-C36D-42C5-B3C3-5C2EDDEADAFA}" type="slidenum">
              <a:rPr lang="de-CH"/>
              <a:pPr/>
              <a:t>‹Nr.›</a:t>
            </a:fld>
            <a:endParaRPr lang="de-CH"/>
          </a:p>
        </p:txBody>
      </p:sp>
    </p:spTree>
    <p:extLst>
      <p:ext uri="{BB962C8B-B14F-4D97-AF65-F5344CB8AC3E}">
        <p14:creationId xmlns:p14="http://schemas.microsoft.com/office/powerpoint/2010/main" val="188090716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D4C45521-C36D-42C5-B3C3-5C2EDDEADAFA}" type="slidenum">
              <a:rPr lang="de-CH" smtClean="0"/>
              <a:pPr/>
              <a:t>1</a:t>
            </a:fld>
            <a:endParaRPr lang="de-CH"/>
          </a:p>
        </p:txBody>
      </p:sp>
    </p:spTree>
    <p:extLst>
      <p:ext uri="{BB962C8B-B14F-4D97-AF65-F5344CB8AC3E}">
        <p14:creationId xmlns:p14="http://schemas.microsoft.com/office/powerpoint/2010/main" val="2063661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fontAlgn="t"/>
            <a:endParaRPr lang="de-CH" dirty="0"/>
          </a:p>
        </p:txBody>
      </p:sp>
      <p:sp>
        <p:nvSpPr>
          <p:cNvPr id="4" name="Foliennummernplatzhalter 3"/>
          <p:cNvSpPr>
            <a:spLocks noGrp="1"/>
          </p:cNvSpPr>
          <p:nvPr>
            <p:ph type="sldNum" sz="quarter" idx="10"/>
          </p:nvPr>
        </p:nvSpPr>
        <p:spPr/>
        <p:txBody>
          <a:bodyPr/>
          <a:lstStyle/>
          <a:p>
            <a:fld id="{D4C45521-C36D-42C5-B3C3-5C2EDDEADAFA}" type="slidenum">
              <a:rPr lang="de-CH" smtClean="0"/>
              <a:pPr/>
              <a:t>2</a:t>
            </a:fld>
            <a:endParaRPr lang="de-CH"/>
          </a:p>
        </p:txBody>
      </p:sp>
    </p:spTree>
    <p:extLst>
      <p:ext uri="{BB962C8B-B14F-4D97-AF65-F5344CB8AC3E}">
        <p14:creationId xmlns:p14="http://schemas.microsoft.com/office/powerpoint/2010/main" val="1162750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176" indent="-171176">
              <a:buFont typeface="Arial" panose="020B0604020202020204" pitchFamily="34" charset="0"/>
              <a:buChar char="•"/>
            </a:pPr>
            <a:r>
              <a:rPr lang="de-CH" dirty="0"/>
              <a:t>Stark</a:t>
            </a:r>
            <a:r>
              <a:rPr lang="de-CH" baseline="0" dirty="0"/>
              <a:t> vereinfacht ausgedrückt: mit dem bestehenden System der Unternehmensbesteuerung werden die Unternehmensgewinne nach geografischer Herkunft besteuert (Auslandgewinne tiefer besteuert als in der Schweiz erwirtschaftete Gewinne), mit dem zukünftigen System wird nach Art unterschieden (bspw. Gewinne aus Patenten und vergleichbaren Rechten werden tiefer beteuert als übrige Gewinne) </a:t>
            </a:r>
            <a:endParaRPr lang="de-CH" dirty="0"/>
          </a:p>
          <a:p>
            <a:pPr marL="171176" indent="-171176">
              <a:buFont typeface="Arial" panose="020B0604020202020204" pitchFamily="34" charset="0"/>
              <a:buChar char="•"/>
            </a:pPr>
            <a:r>
              <a:rPr lang="de-CH" dirty="0"/>
              <a:t>Bei den Anpassungen beim</a:t>
            </a:r>
            <a:r>
              <a:rPr lang="de-CH" baseline="0" dirty="0"/>
              <a:t> Finanzausgleich handelt es sich um technische «Begleitmassnahmen», auf die aus Zeitgründen nicht näher eingegangen wird </a:t>
            </a:r>
            <a:endParaRPr lang="de-CH" dirty="0"/>
          </a:p>
        </p:txBody>
      </p:sp>
      <p:sp>
        <p:nvSpPr>
          <p:cNvPr id="4" name="Foliennummernplatzhalter 3"/>
          <p:cNvSpPr>
            <a:spLocks noGrp="1"/>
          </p:cNvSpPr>
          <p:nvPr>
            <p:ph type="sldNum" sz="quarter" idx="10"/>
          </p:nvPr>
        </p:nvSpPr>
        <p:spPr/>
        <p:txBody>
          <a:bodyPr/>
          <a:lstStyle/>
          <a:p>
            <a:fld id="{D4C45521-C36D-42C5-B3C3-5C2EDDEADAFA}" type="slidenum">
              <a:rPr lang="de-CH" smtClean="0"/>
              <a:pPr/>
              <a:t>3</a:t>
            </a:fld>
            <a:endParaRPr lang="de-CH"/>
          </a:p>
        </p:txBody>
      </p:sp>
    </p:spTree>
    <p:extLst>
      <p:ext uri="{BB962C8B-B14F-4D97-AF65-F5344CB8AC3E}">
        <p14:creationId xmlns:p14="http://schemas.microsoft.com/office/powerpoint/2010/main" val="4058521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fontAlgn="t"/>
            <a:endParaRPr lang="de-CH" dirty="0"/>
          </a:p>
        </p:txBody>
      </p:sp>
      <p:sp>
        <p:nvSpPr>
          <p:cNvPr id="4" name="Foliennummernplatzhalter 3"/>
          <p:cNvSpPr>
            <a:spLocks noGrp="1"/>
          </p:cNvSpPr>
          <p:nvPr>
            <p:ph type="sldNum" sz="quarter" idx="10"/>
          </p:nvPr>
        </p:nvSpPr>
        <p:spPr/>
        <p:txBody>
          <a:bodyPr/>
          <a:lstStyle/>
          <a:p>
            <a:fld id="{D4C45521-C36D-42C5-B3C3-5C2EDDEADAFA}" type="slidenum">
              <a:rPr lang="de-CH" smtClean="0"/>
              <a:pPr/>
              <a:t>4</a:t>
            </a:fld>
            <a:endParaRPr lang="de-CH"/>
          </a:p>
        </p:txBody>
      </p:sp>
    </p:spTree>
    <p:extLst>
      <p:ext uri="{BB962C8B-B14F-4D97-AF65-F5344CB8AC3E}">
        <p14:creationId xmlns:p14="http://schemas.microsoft.com/office/powerpoint/2010/main" val="4265064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171450" indent="-171450" fontAlgn="t">
              <a:buFont typeface="Arial" panose="020B0604020202020204" pitchFamily="34" charset="0"/>
              <a:buChar char="•"/>
            </a:pPr>
            <a:r>
              <a:rPr lang="de-CH" dirty="0" smtClean="0"/>
              <a:t>Der Kreis umrahmt die Jahre 2020 – 2024, da während dieser Zeit durch die Zusatzfinanzierung das Betriebsergebnis der AHV (= Umlageergebnis plus Kapitalertrag) ins Positive dreht (vgl. Beilage «Finanzhaushalt der AHV»)</a:t>
            </a:r>
          </a:p>
          <a:p>
            <a:pPr marL="171450" lvl="0" indent="-171450">
              <a:buFont typeface="Arial" panose="020B0604020202020204" pitchFamily="34" charset="0"/>
              <a:buChar char="•"/>
            </a:pPr>
            <a:r>
              <a:rPr lang="de-CH" sz="1200" kern="1200" dirty="0" smtClean="0">
                <a:solidFill>
                  <a:schemeClr val="tx1"/>
                </a:solidFill>
                <a:effectLst/>
                <a:latin typeface="Times" pitchFamily="18" charset="0"/>
                <a:ea typeface="+mn-ea"/>
                <a:cs typeface="+mn-cs"/>
              </a:rPr>
              <a:t>Die Aussage, dass 92 % der AHV-Bezüger mehr Rente beziehen als sie AHV-Beiträge entrichtet haben, basiert auf einem Papier des BSV aus dem Jahr 2016 (vgl. Beilage «Einkommensbezogene Umverteilung in der AHV»). Die Studie berechnet auf Basis des Jahres 2014 dasjenige durchschnittliche Jahreseinkommen über alle Beitragsjahre, ab dem die bezogenen Renten tiefer sind als die geleisteten AHV-Beiträge.</a:t>
            </a:r>
            <a:r>
              <a:rPr lang="de-CH" sz="1200" kern="1200" baseline="0" dirty="0" smtClean="0">
                <a:solidFill>
                  <a:schemeClr val="tx1"/>
                </a:solidFill>
                <a:effectLst/>
                <a:latin typeface="Times" pitchFamily="18" charset="0"/>
                <a:ea typeface="+mn-ea"/>
                <a:cs typeface="+mn-cs"/>
              </a:rPr>
              <a:t> </a:t>
            </a:r>
            <a:r>
              <a:rPr lang="de-CH" sz="1200" kern="1200" dirty="0" smtClean="0">
                <a:solidFill>
                  <a:schemeClr val="tx1"/>
                </a:solidFill>
                <a:effectLst/>
                <a:latin typeface="Times" pitchFamily="18" charset="0"/>
                <a:ea typeface="+mn-ea"/>
                <a:cs typeface="+mn-cs"/>
              </a:rPr>
              <a:t>Das relevante durchschnittliche Jahreseinkommen beträgt 101 000 Franken: Rentner mit einem darüber liegenden Durchschnittseinkommen (sog. Solidaritätsspender) zahlen insgesamt 1,75 Milliarden Franken an die Rentenausgaben der sog. Solidaritätsempfänger (92% der Rentenbezüger). 8 % der „Rentnerpopulation“ sind Solidaritätsspender, 92 % sind Solidaritätsempfänger. Der Anteil der Solidaritätsempfänger dürfte aber überschätzt sein, da die Finanzierungsquellen des Bundes (Bundesbeitrag an AHV-Ausgaben, </a:t>
            </a:r>
            <a:r>
              <a:rPr lang="de-CH" sz="1200" kern="1200" dirty="0" err="1" smtClean="0">
                <a:solidFill>
                  <a:schemeClr val="tx1"/>
                </a:solidFill>
                <a:effectLst/>
                <a:latin typeface="Times" pitchFamily="18" charset="0"/>
                <a:ea typeface="+mn-ea"/>
                <a:cs typeface="+mn-cs"/>
              </a:rPr>
              <a:t>MWSt</a:t>
            </a:r>
            <a:r>
              <a:rPr lang="de-CH" sz="1200" kern="1200" dirty="0" smtClean="0">
                <a:solidFill>
                  <a:schemeClr val="tx1"/>
                </a:solidFill>
                <a:effectLst/>
                <a:latin typeface="Times" pitchFamily="18" charset="0"/>
                <a:ea typeface="+mn-ea"/>
                <a:cs typeface="+mn-cs"/>
              </a:rPr>
              <a:t>) nicht berücksichtigt sind (schliesslich entrichten Solidaritätsempfänger auch </a:t>
            </a:r>
            <a:r>
              <a:rPr lang="de-CH" sz="1200" kern="1200" dirty="0" err="1" smtClean="0">
                <a:solidFill>
                  <a:schemeClr val="tx1"/>
                </a:solidFill>
                <a:effectLst/>
                <a:latin typeface="Times" pitchFamily="18" charset="0"/>
                <a:ea typeface="+mn-ea"/>
                <a:cs typeface="+mn-cs"/>
              </a:rPr>
              <a:t>MWSt</a:t>
            </a:r>
            <a:r>
              <a:rPr lang="de-CH" sz="1200" kern="1200" dirty="0" smtClean="0">
                <a:solidFill>
                  <a:schemeClr val="tx1"/>
                </a:solidFill>
                <a:effectLst/>
                <a:latin typeface="Times" pitchFamily="18" charset="0"/>
                <a:ea typeface="+mn-ea"/>
                <a:cs typeface="+mn-cs"/>
              </a:rPr>
              <a:t> und leisten über Bundessteuern indirekt Beitrag an „Bundesbeitrag an AHV-Ausgaben“)</a:t>
            </a:r>
            <a:endParaRPr lang="de-CH" sz="1200" kern="1200" dirty="0">
              <a:solidFill>
                <a:schemeClr val="tx1"/>
              </a:solidFill>
              <a:effectLst/>
              <a:latin typeface="Times" pitchFamily="18" charset="0"/>
              <a:ea typeface="+mn-ea"/>
              <a:cs typeface="+mn-cs"/>
            </a:endParaRPr>
          </a:p>
        </p:txBody>
      </p:sp>
      <p:sp>
        <p:nvSpPr>
          <p:cNvPr id="4" name="Foliennummernplatzhalter 3"/>
          <p:cNvSpPr>
            <a:spLocks noGrp="1"/>
          </p:cNvSpPr>
          <p:nvPr>
            <p:ph type="sldNum" sz="quarter" idx="10"/>
          </p:nvPr>
        </p:nvSpPr>
        <p:spPr/>
        <p:txBody>
          <a:bodyPr/>
          <a:lstStyle/>
          <a:p>
            <a:fld id="{D4C45521-C36D-42C5-B3C3-5C2EDDEADAFA}" type="slidenum">
              <a:rPr lang="de-CH" smtClean="0"/>
              <a:pPr/>
              <a:t>5</a:t>
            </a:fld>
            <a:endParaRPr lang="de-CH"/>
          </a:p>
        </p:txBody>
      </p:sp>
    </p:spTree>
    <p:extLst>
      <p:ext uri="{BB962C8B-B14F-4D97-AF65-F5344CB8AC3E}">
        <p14:creationId xmlns:p14="http://schemas.microsoft.com/office/powerpoint/2010/main" val="1269568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fontAlgn="t"/>
            <a:endParaRPr lang="de-CH" dirty="0"/>
          </a:p>
        </p:txBody>
      </p:sp>
      <p:sp>
        <p:nvSpPr>
          <p:cNvPr id="4" name="Foliennummernplatzhalter 3"/>
          <p:cNvSpPr>
            <a:spLocks noGrp="1"/>
          </p:cNvSpPr>
          <p:nvPr>
            <p:ph type="sldNum" sz="quarter" idx="10"/>
          </p:nvPr>
        </p:nvSpPr>
        <p:spPr/>
        <p:txBody>
          <a:bodyPr/>
          <a:lstStyle/>
          <a:p>
            <a:fld id="{D4C45521-C36D-42C5-B3C3-5C2EDDEADAFA}" type="slidenum">
              <a:rPr lang="de-CH" smtClean="0"/>
              <a:pPr/>
              <a:t>6</a:t>
            </a:fld>
            <a:endParaRPr lang="de-CH"/>
          </a:p>
        </p:txBody>
      </p:sp>
    </p:spTree>
    <p:extLst>
      <p:ext uri="{BB962C8B-B14F-4D97-AF65-F5344CB8AC3E}">
        <p14:creationId xmlns:p14="http://schemas.microsoft.com/office/powerpoint/2010/main" val="40594521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1296988" y="2320925"/>
            <a:ext cx="7429500" cy="2773363"/>
          </a:xfrm>
        </p:spPr>
        <p:txBody>
          <a:bodyPr/>
          <a:lstStyle>
            <a:lvl1pPr>
              <a:defRPr sz="5200"/>
            </a:lvl1pPr>
          </a:lstStyle>
          <a:p>
            <a:r>
              <a:rPr lang="de-DE" smtClean="0"/>
              <a:t>Titelmasterformat durch Klicken bearbeiten</a:t>
            </a:r>
            <a:endParaRPr lang="en-GB"/>
          </a:p>
        </p:txBody>
      </p:sp>
      <p:sp>
        <p:nvSpPr>
          <p:cNvPr id="23555" name="Rectangle 3"/>
          <p:cNvSpPr>
            <a:spLocks noGrp="1" noChangeArrowheads="1"/>
          </p:cNvSpPr>
          <p:nvPr>
            <p:ph type="subTitle" idx="1"/>
          </p:nvPr>
        </p:nvSpPr>
        <p:spPr>
          <a:xfrm>
            <a:off x="1285875" y="5299075"/>
            <a:ext cx="7429500" cy="1055688"/>
          </a:xfrm>
        </p:spPr>
        <p:txBody>
          <a:bodyPr/>
          <a:lstStyle>
            <a:lvl1pPr marL="0" indent="0">
              <a:buFontTx/>
              <a:buNone/>
              <a:defRPr sz="3200"/>
            </a:lvl1pPr>
          </a:lstStyle>
          <a:p>
            <a:r>
              <a:rPr lang="de-DE" smtClean="0"/>
              <a:t>Formatvorlage des Untertitelmasters durch Klicken bearbeiten</a:t>
            </a:r>
            <a:endParaRPr lang="en-GB"/>
          </a:p>
        </p:txBody>
      </p:sp>
      <p:sp>
        <p:nvSpPr>
          <p:cNvPr id="23584" name="Text Box 32"/>
          <p:cNvSpPr txBox="1">
            <a:spLocks noChangeArrowheads="1"/>
          </p:cNvSpPr>
          <p:nvPr/>
        </p:nvSpPr>
        <p:spPr bwMode="auto">
          <a:xfrm>
            <a:off x="4572000" y="387350"/>
            <a:ext cx="2808288" cy="447675"/>
          </a:xfrm>
          <a:prstGeom prst="rect">
            <a:avLst/>
          </a:prstGeom>
          <a:noFill/>
          <a:ln w="9525">
            <a:noFill/>
            <a:miter lim="800000"/>
            <a:headEnd/>
            <a:tailEnd/>
          </a:ln>
          <a:effectLst/>
        </p:spPr>
        <p:txBody>
          <a:bodyPr lIns="0" tIns="0" rIns="0" bIns="0">
            <a:spAutoFit/>
          </a:bodyPr>
          <a:lstStyle/>
          <a:p>
            <a:pPr>
              <a:lnSpc>
                <a:spcPct val="105000"/>
              </a:lnSpc>
              <a:spcBef>
                <a:spcPct val="50000"/>
              </a:spcBef>
            </a:pPr>
            <a:r>
              <a:rPr lang="de-CH" sz="800">
                <a:latin typeface="Arial" charset="0"/>
              </a:rPr>
              <a:t> Eidgenössisches Finanzdepartement EFD</a:t>
            </a:r>
            <a:br>
              <a:rPr lang="de-CH" sz="800">
                <a:latin typeface="Arial" charset="0"/>
              </a:rPr>
            </a:br>
            <a:r>
              <a:rPr lang="de-CH" sz="800">
                <a:latin typeface="Arial" charset="0"/>
              </a:rPr>
              <a:t> </a:t>
            </a:r>
            <a:r>
              <a:rPr lang="de-CH" sz="800" b="1">
                <a:latin typeface="Arial" charset="0"/>
              </a:rPr>
              <a:t>Eidgenössische Finanzverwaltung EFV</a:t>
            </a:r>
          </a:p>
          <a:p>
            <a:pPr>
              <a:lnSpc>
                <a:spcPct val="105000"/>
              </a:lnSpc>
              <a:spcBef>
                <a:spcPct val="50000"/>
              </a:spcBef>
            </a:pPr>
            <a:r>
              <a:rPr lang="de-CH" sz="800" b="1">
                <a:latin typeface="Arial" charset="0"/>
              </a:rPr>
              <a:t>	</a:t>
            </a:r>
            <a:endParaRPr lang="de-CH" sz="800">
              <a:latin typeface="Arial" charset="0"/>
            </a:endParaRPr>
          </a:p>
        </p:txBody>
      </p:sp>
      <p:pic>
        <p:nvPicPr>
          <p:cNvPr id="23589" name="Picture 37" descr="Logo_CMYK_pos"/>
          <p:cNvPicPr>
            <a:picLocks noChangeAspect="1" noChangeArrowheads="1"/>
          </p:cNvPicPr>
          <p:nvPr/>
        </p:nvPicPr>
        <p:blipFill>
          <a:blip r:embed="rId2" cstate="print"/>
          <a:srcRect/>
          <a:stretch>
            <a:fillRect/>
          </a:stretch>
        </p:blipFill>
        <p:spPr bwMode="auto">
          <a:xfrm>
            <a:off x="927100" y="387350"/>
            <a:ext cx="1997075" cy="508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Fußzeilenplatzhalter 3"/>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91338" y="323850"/>
            <a:ext cx="1866900" cy="5903913"/>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285875" y="323850"/>
            <a:ext cx="5453063" cy="5903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Fußzeilenplatzhalter 3"/>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Fußzeilenplatzhalter 3"/>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ußzeilenplatzhalter 3"/>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1285875" y="1449388"/>
            <a:ext cx="3659188" cy="4778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097463" y="1449388"/>
            <a:ext cx="3660775" cy="4778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Fußzeilenplatzhalter 4"/>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Fußzeilenplatzhalter 6"/>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Fußzeilenplatzhalter 2"/>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ußzeilenplatzhalter 4"/>
          <p:cNvSpPr>
            <a:spLocks noGrp="1"/>
          </p:cNvSpPr>
          <p:nvPr>
            <p:ph type="ftr" sz="quarter" idx="10"/>
          </p:nvPr>
        </p:nvSpPr>
        <p:spPr/>
        <p:txBody>
          <a:bodyPr/>
          <a:lstStyle>
            <a:lvl1pPr>
              <a:defRPr/>
            </a:lvl1pPr>
          </a:lstStyle>
          <a:p>
            <a:r>
              <a:rPr lang="de-CH" smtClean="0"/>
              <a:t>S. Gaillard / Gewerbliche Winterkonferenz Klosters/ 17.01.2019</a:t>
            </a:r>
            <a:endParaRPr lang="de-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9" name="Text Box 25"/>
          <p:cNvSpPr txBox="1">
            <a:spLocks noChangeArrowheads="1"/>
          </p:cNvSpPr>
          <p:nvPr/>
        </p:nvSpPr>
        <p:spPr bwMode="auto">
          <a:xfrm>
            <a:off x="533400" y="304800"/>
            <a:ext cx="5105400" cy="457200"/>
          </a:xfrm>
          <a:prstGeom prst="rect">
            <a:avLst/>
          </a:prstGeom>
          <a:noFill/>
          <a:ln w="9525">
            <a:noFill/>
            <a:miter lim="800000"/>
            <a:headEnd/>
            <a:tailEnd/>
          </a:ln>
          <a:effectLst/>
        </p:spPr>
        <p:txBody>
          <a:bodyPr>
            <a:spAutoFit/>
          </a:bodyPr>
          <a:lstStyle/>
          <a:p>
            <a:pPr>
              <a:spcBef>
                <a:spcPct val="50000"/>
              </a:spcBef>
            </a:pPr>
            <a:endParaRPr lang="en-CA">
              <a:latin typeface="Arial" charset="0"/>
            </a:endParaRPr>
          </a:p>
        </p:txBody>
      </p:sp>
      <p:sp>
        <p:nvSpPr>
          <p:cNvPr id="1051" name="Rectangle 27"/>
          <p:cNvSpPr>
            <a:spLocks noGrp="1" noChangeArrowheads="1"/>
          </p:cNvSpPr>
          <p:nvPr>
            <p:ph type="title"/>
          </p:nvPr>
        </p:nvSpPr>
        <p:spPr bwMode="auto">
          <a:xfrm>
            <a:off x="1296988" y="323850"/>
            <a:ext cx="7461250" cy="9890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Der Titel kann einzeilig sein</a:t>
            </a:r>
          </a:p>
        </p:txBody>
      </p:sp>
      <p:sp>
        <p:nvSpPr>
          <p:cNvPr id="1052" name="Rectangle 28"/>
          <p:cNvSpPr>
            <a:spLocks noGrp="1" noChangeArrowheads="1"/>
          </p:cNvSpPr>
          <p:nvPr>
            <p:ph type="body" idx="1"/>
          </p:nvPr>
        </p:nvSpPr>
        <p:spPr bwMode="auto">
          <a:xfrm>
            <a:off x="1285875" y="1449388"/>
            <a:ext cx="7472363" cy="47783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Um den Fliesstext übersichtlich zu halten, sollten Abschnitte</a:t>
            </a:r>
          </a:p>
          <a:p>
            <a:pPr lvl="0"/>
            <a:r>
              <a:rPr lang="en-GB" smtClean="0"/>
              <a:t>gemacht werden. Diese werden zur besseren Lesbarkeit</a:t>
            </a:r>
          </a:p>
          <a:p>
            <a:pPr lvl="0"/>
            <a:r>
              <a:rPr lang="en-GB" smtClean="0"/>
              <a:t>jeweils mit eine Blindzeile getrennt.</a:t>
            </a:r>
            <a:br>
              <a:rPr lang="en-GB" smtClean="0"/>
            </a:br>
            <a:endParaRPr lang="en-GB" smtClean="0"/>
          </a:p>
          <a:p>
            <a:pPr lvl="0"/>
            <a:r>
              <a:rPr lang="en-GB" smtClean="0"/>
              <a:t>Klicken Sie, um die Formate des Vorlagentextes zu bearbeiten</a:t>
            </a:r>
          </a:p>
          <a:p>
            <a:pPr lvl="1"/>
            <a:r>
              <a:rPr lang="en-GB" smtClean="0"/>
              <a:t>Zweite Ebene</a:t>
            </a:r>
          </a:p>
          <a:p>
            <a:pPr lvl="2"/>
            <a:r>
              <a:rPr lang="en-GB" smtClean="0"/>
              <a:t>Dritte Ebene</a:t>
            </a:r>
          </a:p>
          <a:p>
            <a:pPr lvl="3"/>
            <a:r>
              <a:rPr lang="en-GB" smtClean="0"/>
              <a:t>Vierte Ebene</a:t>
            </a:r>
          </a:p>
          <a:p>
            <a:pPr lvl="4"/>
            <a:r>
              <a:rPr lang="en-GB" smtClean="0"/>
              <a:t>Fünfte Ebene</a:t>
            </a:r>
          </a:p>
        </p:txBody>
      </p:sp>
      <p:sp>
        <p:nvSpPr>
          <p:cNvPr id="1057" name="Text Box 33"/>
          <p:cNvSpPr txBox="1">
            <a:spLocks noChangeArrowheads="1"/>
          </p:cNvSpPr>
          <p:nvPr/>
        </p:nvSpPr>
        <p:spPr bwMode="auto">
          <a:xfrm>
            <a:off x="8420100" y="6596063"/>
            <a:ext cx="361950" cy="142875"/>
          </a:xfrm>
          <a:prstGeom prst="rect">
            <a:avLst/>
          </a:prstGeom>
          <a:noFill/>
          <a:ln w="9525">
            <a:noFill/>
            <a:miter lim="800000"/>
            <a:headEnd/>
            <a:tailEnd/>
          </a:ln>
          <a:effectLst/>
        </p:spPr>
        <p:txBody>
          <a:bodyPr lIns="0" tIns="0" rIns="0" bIns="0">
            <a:spAutoFit/>
          </a:bodyPr>
          <a:lstStyle/>
          <a:p>
            <a:pPr algn="r">
              <a:lnSpc>
                <a:spcPct val="105000"/>
              </a:lnSpc>
              <a:spcBef>
                <a:spcPct val="50000"/>
              </a:spcBef>
            </a:pPr>
            <a:fld id="{C99216AA-2242-46AF-AFEE-6B86CFF8B448}" type="slidenum">
              <a:rPr lang="de-CH" sz="900">
                <a:latin typeface="Arial" charset="0"/>
              </a:rPr>
              <a:pPr algn="r">
                <a:lnSpc>
                  <a:spcPct val="105000"/>
                </a:lnSpc>
                <a:spcBef>
                  <a:spcPct val="50000"/>
                </a:spcBef>
              </a:pPr>
              <a:t>‹Nr.›</a:t>
            </a:fld>
            <a:r>
              <a:rPr lang="de-CH" sz="900">
                <a:latin typeface="Arial" charset="0"/>
              </a:rPr>
              <a:t> </a:t>
            </a:r>
          </a:p>
        </p:txBody>
      </p:sp>
      <p:sp>
        <p:nvSpPr>
          <p:cNvPr id="1064" name="Line 40"/>
          <p:cNvSpPr>
            <a:spLocks noChangeShapeType="1"/>
          </p:cNvSpPr>
          <p:nvPr/>
        </p:nvSpPr>
        <p:spPr bwMode="auto">
          <a:xfrm flipH="1">
            <a:off x="1285875" y="6323013"/>
            <a:ext cx="7496175" cy="0"/>
          </a:xfrm>
          <a:prstGeom prst="line">
            <a:avLst/>
          </a:prstGeom>
          <a:noFill/>
          <a:ln w="9525">
            <a:solidFill>
              <a:schemeClr val="bg2"/>
            </a:solidFill>
            <a:round/>
            <a:headEnd/>
            <a:tailEnd/>
          </a:ln>
          <a:effectLst/>
        </p:spPr>
        <p:txBody>
          <a:bodyPr/>
          <a:lstStyle/>
          <a:p>
            <a:endParaRPr lang="de-CH"/>
          </a:p>
        </p:txBody>
      </p:sp>
      <p:pic>
        <p:nvPicPr>
          <p:cNvPr id="1067" name="Picture 43" descr="Logo_col_wappen"/>
          <p:cNvPicPr>
            <a:picLocks noChangeAspect="1" noChangeArrowheads="1"/>
          </p:cNvPicPr>
          <p:nvPr/>
        </p:nvPicPr>
        <p:blipFill>
          <a:blip r:embed="rId13" cstate="print"/>
          <a:srcRect/>
          <a:stretch>
            <a:fillRect/>
          </a:stretch>
        </p:blipFill>
        <p:spPr bwMode="auto">
          <a:xfrm>
            <a:off x="360363" y="390525"/>
            <a:ext cx="266700" cy="304800"/>
          </a:xfrm>
          <a:prstGeom prst="rect">
            <a:avLst/>
          </a:prstGeom>
          <a:noFill/>
          <a:ln w="9525">
            <a:noFill/>
            <a:miter lim="800000"/>
            <a:headEnd/>
            <a:tailEnd/>
          </a:ln>
        </p:spPr>
      </p:pic>
      <p:sp>
        <p:nvSpPr>
          <p:cNvPr id="1068" name="AutoShape 44"/>
          <p:cNvSpPr>
            <a:spLocks noChangeArrowheads="1"/>
          </p:cNvSpPr>
          <p:nvPr/>
        </p:nvSpPr>
        <p:spPr bwMode="auto">
          <a:xfrm>
            <a:off x="1150938" y="6238875"/>
            <a:ext cx="3132137" cy="600075"/>
          </a:xfrm>
          <a:prstGeom prst="octagon">
            <a:avLst>
              <a:gd name="adj" fmla="val 29287"/>
            </a:avLst>
          </a:prstGeom>
          <a:noFill/>
          <a:ln w="9525">
            <a:noFill/>
            <a:miter lim="800000"/>
            <a:headEnd/>
            <a:tailEnd/>
          </a:ln>
          <a:effectLst/>
        </p:spPr>
        <p:txBody>
          <a:bodyPr lIns="0" tIns="0" rIns="0" bIns="0">
            <a:spAutoFit/>
          </a:bodyPr>
          <a:lstStyle/>
          <a:p>
            <a:pPr defTabSz="822325">
              <a:lnSpc>
                <a:spcPct val="125000"/>
              </a:lnSpc>
              <a:tabLst>
                <a:tab pos="4038600" algn="l"/>
              </a:tabLst>
            </a:pPr>
            <a:r>
              <a:rPr lang="de-CH" sz="1100">
                <a:latin typeface="Arial" charset="0"/>
              </a:rPr>
              <a:t> Eidgenössisches Finanzdepartement EFD</a:t>
            </a:r>
            <a:br>
              <a:rPr lang="de-CH" sz="1100">
                <a:latin typeface="Arial" charset="0"/>
              </a:rPr>
            </a:br>
            <a:r>
              <a:rPr lang="de-CH" sz="1100">
                <a:latin typeface="Arial" charset="0"/>
              </a:rPr>
              <a:t> </a:t>
            </a:r>
            <a:r>
              <a:rPr lang="de-CH" sz="1100" b="1">
                <a:latin typeface="Arial" charset="0"/>
              </a:rPr>
              <a:t>Eidgenössische Finanzverwaltung EFV</a:t>
            </a:r>
          </a:p>
        </p:txBody>
      </p:sp>
      <p:sp>
        <p:nvSpPr>
          <p:cNvPr id="1069" name="Rectangle 45"/>
          <p:cNvSpPr>
            <a:spLocks noGrp="1" noChangeArrowheads="1"/>
          </p:cNvSpPr>
          <p:nvPr>
            <p:ph type="ftr" sz="quarter" idx="3"/>
          </p:nvPr>
        </p:nvSpPr>
        <p:spPr bwMode="auto">
          <a:xfrm>
            <a:off x="5314950" y="6491288"/>
            <a:ext cx="2968625" cy="366712"/>
          </a:xfrm>
          <a:prstGeom prst="rect">
            <a:avLst/>
          </a:prstGeom>
          <a:noFill/>
          <a:ln w="9525">
            <a:noFill/>
            <a:miter lim="800000"/>
            <a:headEnd/>
            <a:tailEnd/>
          </a:ln>
          <a:effectLst/>
        </p:spPr>
        <p:txBody>
          <a:bodyPr vert="horz" wrap="square" lIns="18000" tIns="10800" rIns="18000" bIns="118800" numCol="1" anchor="b" anchorCtr="0" compatLnSpc="1">
            <a:prstTxWarp prst="textNoShape">
              <a:avLst/>
            </a:prstTxWarp>
          </a:bodyPr>
          <a:lstStyle>
            <a:lvl1pPr eaLnBrk="1" hangingPunct="1">
              <a:defRPr sz="900">
                <a:latin typeface="+mn-lt"/>
              </a:defRPr>
            </a:lvl1pPr>
          </a:lstStyle>
          <a:p>
            <a:r>
              <a:rPr lang="de-CH" smtClean="0"/>
              <a:t>S. Gaillard / Gewerbliche Winterkonferenz Klosters/ 17.01.2019</a:t>
            </a:r>
            <a:endParaRPr lang="de-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1" fontAlgn="base" hangingPunct="1">
        <a:spcBef>
          <a:spcPct val="0"/>
        </a:spcBef>
        <a:spcAft>
          <a:spcPct val="0"/>
        </a:spcAft>
        <a:defRPr sz="3200" b="1">
          <a:solidFill>
            <a:srgbClr val="000066"/>
          </a:solidFill>
          <a:latin typeface="+mj-lt"/>
          <a:ea typeface="+mj-ea"/>
          <a:cs typeface="+mj-cs"/>
        </a:defRPr>
      </a:lvl1pPr>
      <a:lvl2pPr algn="l" rtl="0" eaLnBrk="1" fontAlgn="base" hangingPunct="1">
        <a:spcBef>
          <a:spcPct val="0"/>
        </a:spcBef>
        <a:spcAft>
          <a:spcPct val="0"/>
        </a:spcAft>
        <a:defRPr sz="3200" b="1">
          <a:solidFill>
            <a:srgbClr val="000066"/>
          </a:solidFill>
          <a:latin typeface="Arial" charset="0"/>
        </a:defRPr>
      </a:lvl2pPr>
      <a:lvl3pPr algn="l" rtl="0" eaLnBrk="1" fontAlgn="base" hangingPunct="1">
        <a:spcBef>
          <a:spcPct val="0"/>
        </a:spcBef>
        <a:spcAft>
          <a:spcPct val="0"/>
        </a:spcAft>
        <a:defRPr sz="3200" b="1">
          <a:solidFill>
            <a:srgbClr val="000066"/>
          </a:solidFill>
          <a:latin typeface="Arial" charset="0"/>
        </a:defRPr>
      </a:lvl3pPr>
      <a:lvl4pPr algn="l" rtl="0" eaLnBrk="1" fontAlgn="base" hangingPunct="1">
        <a:spcBef>
          <a:spcPct val="0"/>
        </a:spcBef>
        <a:spcAft>
          <a:spcPct val="0"/>
        </a:spcAft>
        <a:defRPr sz="3200" b="1">
          <a:solidFill>
            <a:srgbClr val="000066"/>
          </a:solidFill>
          <a:latin typeface="Arial" charset="0"/>
        </a:defRPr>
      </a:lvl4pPr>
      <a:lvl5pPr algn="l" rtl="0" eaLnBrk="1" fontAlgn="base" hangingPunct="1">
        <a:spcBef>
          <a:spcPct val="0"/>
        </a:spcBef>
        <a:spcAft>
          <a:spcPct val="0"/>
        </a:spcAft>
        <a:defRPr sz="3200" b="1">
          <a:solidFill>
            <a:srgbClr val="000066"/>
          </a:solidFill>
          <a:latin typeface="Arial" charset="0"/>
        </a:defRPr>
      </a:lvl5pPr>
      <a:lvl6pPr marL="457200" algn="l" rtl="0" eaLnBrk="1" fontAlgn="base" hangingPunct="1">
        <a:spcBef>
          <a:spcPct val="0"/>
        </a:spcBef>
        <a:spcAft>
          <a:spcPct val="0"/>
        </a:spcAft>
        <a:defRPr sz="3200" b="1">
          <a:solidFill>
            <a:srgbClr val="000066"/>
          </a:solidFill>
          <a:latin typeface="Arial" charset="0"/>
        </a:defRPr>
      </a:lvl6pPr>
      <a:lvl7pPr marL="914400" algn="l" rtl="0" eaLnBrk="1" fontAlgn="base" hangingPunct="1">
        <a:spcBef>
          <a:spcPct val="0"/>
        </a:spcBef>
        <a:spcAft>
          <a:spcPct val="0"/>
        </a:spcAft>
        <a:defRPr sz="3200" b="1">
          <a:solidFill>
            <a:srgbClr val="000066"/>
          </a:solidFill>
          <a:latin typeface="Arial" charset="0"/>
        </a:defRPr>
      </a:lvl7pPr>
      <a:lvl8pPr marL="1371600" algn="l" rtl="0" eaLnBrk="1" fontAlgn="base" hangingPunct="1">
        <a:spcBef>
          <a:spcPct val="0"/>
        </a:spcBef>
        <a:spcAft>
          <a:spcPct val="0"/>
        </a:spcAft>
        <a:defRPr sz="3200" b="1">
          <a:solidFill>
            <a:srgbClr val="000066"/>
          </a:solidFill>
          <a:latin typeface="Arial" charset="0"/>
        </a:defRPr>
      </a:lvl8pPr>
      <a:lvl9pPr marL="1828800" algn="l" rtl="0" eaLnBrk="1" fontAlgn="base" hangingPunct="1">
        <a:spcBef>
          <a:spcPct val="0"/>
        </a:spcBef>
        <a:spcAft>
          <a:spcPct val="0"/>
        </a:spcAft>
        <a:defRPr sz="3200" b="1">
          <a:solidFill>
            <a:srgbClr val="000066"/>
          </a:solidFill>
          <a:latin typeface="Arial" charset="0"/>
        </a:defRPr>
      </a:lvl9pPr>
    </p:titleStyle>
    <p:bodyStyle>
      <a:lvl1pPr marL="342900" indent="-342900" algn="l" rtl="0" eaLnBrk="1" fontAlgn="base" hangingPunct="1">
        <a:spcBef>
          <a:spcPct val="20000"/>
        </a:spcBef>
        <a:spcAft>
          <a:spcPct val="0"/>
        </a:spcAft>
        <a:buChar char="•"/>
        <a:defRPr sz="21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Char char="•"/>
        <a:defRPr sz="2100">
          <a:solidFill>
            <a:schemeClr val="tx1"/>
          </a:solidFill>
          <a:latin typeface="+mn-lt"/>
        </a:defRPr>
      </a:lvl2pPr>
      <a:lvl3pPr marL="1143000" indent="-228600" algn="l" rtl="0" eaLnBrk="1" fontAlgn="base" hangingPunct="1">
        <a:spcBef>
          <a:spcPct val="20000"/>
        </a:spcBef>
        <a:spcAft>
          <a:spcPct val="0"/>
        </a:spcAft>
        <a:buClr>
          <a:srgbClr val="B2B2B2"/>
        </a:buClr>
        <a:buChar char="•"/>
        <a:defRPr sz="2100">
          <a:solidFill>
            <a:schemeClr val="tx1"/>
          </a:solidFill>
          <a:latin typeface="+mn-lt"/>
        </a:defRPr>
      </a:lvl3pPr>
      <a:lvl4pPr marL="1600200" indent="-228600" algn="l" rtl="0" eaLnBrk="1" fontAlgn="base" hangingPunct="1">
        <a:spcBef>
          <a:spcPct val="20000"/>
        </a:spcBef>
        <a:spcAft>
          <a:spcPct val="0"/>
        </a:spcAft>
        <a:buClr>
          <a:srgbClr val="C0C0C0"/>
        </a:buClr>
        <a:buChar char="•"/>
        <a:defRPr sz="2100">
          <a:solidFill>
            <a:schemeClr val="tx1"/>
          </a:solidFill>
          <a:latin typeface="+mn-lt"/>
        </a:defRPr>
      </a:lvl4pPr>
      <a:lvl5pPr marL="2057400" indent="-228600" algn="l" rtl="0" eaLnBrk="1" fontAlgn="base" hangingPunct="1">
        <a:spcBef>
          <a:spcPct val="20000"/>
        </a:spcBef>
        <a:spcAft>
          <a:spcPct val="0"/>
        </a:spcAft>
        <a:buClr>
          <a:srgbClr val="DDDDDD"/>
        </a:buClr>
        <a:buChar char="•"/>
        <a:defRPr sz="2100">
          <a:solidFill>
            <a:schemeClr val="tx1"/>
          </a:solidFill>
          <a:latin typeface="+mn-lt"/>
        </a:defRPr>
      </a:lvl5pPr>
      <a:lvl6pPr marL="2514600" indent="-228600" algn="l" rtl="0" eaLnBrk="1" fontAlgn="base" hangingPunct="1">
        <a:spcBef>
          <a:spcPct val="20000"/>
        </a:spcBef>
        <a:spcAft>
          <a:spcPct val="0"/>
        </a:spcAft>
        <a:buClr>
          <a:srgbClr val="DDDDDD"/>
        </a:buClr>
        <a:buChar char="•"/>
        <a:defRPr sz="2100">
          <a:solidFill>
            <a:schemeClr val="tx1"/>
          </a:solidFill>
          <a:latin typeface="+mn-lt"/>
        </a:defRPr>
      </a:lvl6pPr>
      <a:lvl7pPr marL="2971800" indent="-228600" algn="l" rtl="0" eaLnBrk="1" fontAlgn="base" hangingPunct="1">
        <a:spcBef>
          <a:spcPct val="20000"/>
        </a:spcBef>
        <a:spcAft>
          <a:spcPct val="0"/>
        </a:spcAft>
        <a:buClr>
          <a:srgbClr val="DDDDDD"/>
        </a:buClr>
        <a:buChar char="•"/>
        <a:defRPr sz="2100">
          <a:solidFill>
            <a:schemeClr val="tx1"/>
          </a:solidFill>
          <a:latin typeface="+mn-lt"/>
        </a:defRPr>
      </a:lvl7pPr>
      <a:lvl8pPr marL="3429000" indent="-228600" algn="l" rtl="0" eaLnBrk="1" fontAlgn="base" hangingPunct="1">
        <a:spcBef>
          <a:spcPct val="20000"/>
        </a:spcBef>
        <a:spcAft>
          <a:spcPct val="0"/>
        </a:spcAft>
        <a:buClr>
          <a:srgbClr val="DDDDDD"/>
        </a:buClr>
        <a:buChar char="•"/>
        <a:defRPr sz="2100">
          <a:solidFill>
            <a:schemeClr val="tx1"/>
          </a:solidFill>
          <a:latin typeface="+mn-lt"/>
        </a:defRPr>
      </a:lvl8pPr>
      <a:lvl9pPr marL="3886200" indent="-228600" algn="l" rtl="0" eaLnBrk="1" fontAlgn="base" hangingPunct="1">
        <a:spcBef>
          <a:spcPct val="20000"/>
        </a:spcBef>
        <a:spcAft>
          <a:spcPct val="0"/>
        </a:spcAft>
        <a:buClr>
          <a:srgbClr val="DDDDDD"/>
        </a:buClr>
        <a:buChar char="•"/>
        <a:defRPr sz="21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1285875" y="1895621"/>
            <a:ext cx="7429500" cy="2268000"/>
          </a:xfrm>
        </p:spPr>
        <p:txBody>
          <a:bodyPr/>
          <a:lstStyle/>
          <a:p>
            <a:r>
              <a:rPr lang="de-CH" sz="3600" dirty="0" smtClean="0"/>
              <a:t>Gerät der Bundeshaushalt in Schieflage? </a:t>
            </a:r>
            <a:br>
              <a:rPr lang="de-CH" sz="3600" dirty="0" smtClean="0"/>
            </a:br>
            <a:r>
              <a:rPr lang="de-CH" sz="3600" dirty="0" smtClean="0"/>
              <a:t>STAF – eine finanzpolitische Einordnung</a:t>
            </a:r>
            <a:br>
              <a:rPr lang="de-CH" sz="3600" dirty="0" smtClean="0"/>
            </a:br>
            <a:r>
              <a:rPr lang="de-CH" sz="3600" dirty="0"/>
              <a:t/>
            </a:r>
            <a:br>
              <a:rPr lang="de-CH" sz="3600" dirty="0"/>
            </a:br>
            <a:r>
              <a:rPr lang="de-CH" sz="2800" dirty="0">
                <a:solidFill>
                  <a:srgbClr val="000000"/>
                </a:solidFill>
              </a:rPr>
              <a:t>Serge Gaillard, Direktor EFV</a:t>
            </a:r>
            <a:r>
              <a:rPr lang="de-CH" sz="3600" dirty="0">
                <a:solidFill>
                  <a:srgbClr val="000000"/>
                </a:solidFill>
              </a:rPr>
              <a:t/>
            </a:r>
            <a:br>
              <a:rPr lang="de-CH" sz="3600" dirty="0">
                <a:solidFill>
                  <a:srgbClr val="000000"/>
                </a:solidFill>
              </a:rPr>
            </a:br>
            <a:endParaRPr lang="de-CH" sz="3600" dirty="0"/>
          </a:p>
        </p:txBody>
      </p:sp>
      <p:sp>
        <p:nvSpPr>
          <p:cNvPr id="51203" name="Rectangle 3"/>
          <p:cNvSpPr>
            <a:spLocks noGrp="1" noChangeArrowheads="1"/>
          </p:cNvSpPr>
          <p:nvPr>
            <p:ph type="subTitle" idx="1"/>
          </p:nvPr>
        </p:nvSpPr>
        <p:spPr>
          <a:xfrm>
            <a:off x="1285875" y="5210802"/>
            <a:ext cx="7429500" cy="864000"/>
          </a:xfrm>
        </p:spPr>
        <p:txBody>
          <a:bodyPr/>
          <a:lstStyle/>
          <a:p>
            <a:pPr lvl="0"/>
            <a:r>
              <a:rPr lang="de-CH" sz="2800" dirty="0" smtClean="0"/>
              <a:t>17. Januar 2019</a:t>
            </a:r>
            <a:br>
              <a:rPr lang="de-CH" sz="2800" dirty="0" smtClean="0"/>
            </a:br>
            <a:r>
              <a:rPr lang="de-CH" sz="2800" dirty="0" smtClean="0"/>
              <a:t>Gewerbliche Winterkonferenz 2019</a:t>
            </a:r>
            <a:br>
              <a:rPr lang="de-CH" sz="2800" dirty="0" smtClean="0"/>
            </a:br>
            <a:endParaRPr lang="de-CH" sz="2800" b="1" dirty="0" smtClean="0">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6988" y="323850"/>
            <a:ext cx="7461250" cy="953805"/>
          </a:xfrm>
        </p:spPr>
        <p:txBody>
          <a:bodyPr/>
          <a:lstStyle/>
          <a:p>
            <a:r>
              <a:rPr lang="fr-CH" dirty="0" err="1" smtClean="0"/>
              <a:t>Ergebnisse</a:t>
            </a:r>
            <a:r>
              <a:rPr lang="fr-CH" dirty="0" smtClean="0"/>
              <a:t> </a:t>
            </a:r>
            <a:r>
              <a:rPr lang="fr-CH" dirty="0" err="1" smtClean="0"/>
              <a:t>öffentlicher</a:t>
            </a:r>
            <a:r>
              <a:rPr lang="fr-CH" dirty="0" smtClean="0"/>
              <a:t> </a:t>
            </a:r>
            <a:r>
              <a:rPr lang="fr-CH" dirty="0" err="1" smtClean="0"/>
              <a:t>Haushalte</a:t>
            </a:r>
            <a:r>
              <a:rPr lang="de-CH" dirty="0" smtClean="0"/>
              <a:t/>
            </a:r>
            <a:br>
              <a:rPr lang="de-CH" dirty="0" smtClean="0"/>
            </a:br>
            <a:endParaRPr lang="fr-CH" dirty="0"/>
          </a:p>
        </p:txBody>
      </p:sp>
      <p:sp>
        <p:nvSpPr>
          <p:cNvPr id="3" name="Inhaltsplatzhalter 2"/>
          <p:cNvSpPr>
            <a:spLocks noGrp="1"/>
          </p:cNvSpPr>
          <p:nvPr>
            <p:ph idx="1"/>
          </p:nvPr>
        </p:nvSpPr>
        <p:spPr>
          <a:xfrm>
            <a:off x="450377" y="1365337"/>
            <a:ext cx="8307862" cy="4862425"/>
          </a:xfrm>
        </p:spPr>
        <p:txBody>
          <a:bodyPr/>
          <a:lstStyle/>
          <a:p>
            <a:pPr marL="0" indent="0" fontAlgn="t">
              <a:buNone/>
            </a:pPr>
            <a:r>
              <a:rPr lang="de-CH" sz="2000" b="1" dirty="0" smtClean="0"/>
              <a:t>	</a:t>
            </a:r>
            <a:endParaRPr lang="de-CH" sz="2000" dirty="0" smtClean="0"/>
          </a:p>
        </p:txBody>
      </p:sp>
      <p:sp>
        <p:nvSpPr>
          <p:cNvPr id="8" name="Textfeld 7"/>
          <p:cNvSpPr txBox="1"/>
          <p:nvPr/>
        </p:nvSpPr>
        <p:spPr>
          <a:xfrm>
            <a:off x="7597422" y="5920033"/>
            <a:ext cx="1015999" cy="276999"/>
          </a:xfrm>
          <a:prstGeom prst="rect">
            <a:avLst/>
          </a:prstGeom>
          <a:noFill/>
        </p:spPr>
        <p:txBody>
          <a:bodyPr wrap="square" rtlCol="0">
            <a:spAutoFit/>
          </a:bodyPr>
          <a:lstStyle/>
          <a:p>
            <a:r>
              <a:rPr lang="de-CH" sz="1200" dirty="0" smtClean="0">
                <a:latin typeface="+mj-lt"/>
              </a:rPr>
              <a:t>Quelle: EFV</a:t>
            </a:r>
            <a:endParaRPr lang="de-CH" sz="1200" dirty="0">
              <a:latin typeface="+mj-lt"/>
            </a:endParaRPr>
          </a:p>
        </p:txBody>
      </p:sp>
      <p:graphicFrame>
        <p:nvGraphicFramePr>
          <p:cNvPr id="10" name="Graphique 1"/>
          <p:cNvGraphicFramePr>
            <a:graphicFrameLocks noGrp="1"/>
          </p:cNvGraphicFramePr>
          <p:nvPr>
            <p:extLst/>
          </p:nvPr>
        </p:nvGraphicFramePr>
        <p:xfrm>
          <a:off x="1162756" y="767644"/>
          <a:ext cx="7595482" cy="5317067"/>
        </p:xfrm>
        <a:graphic>
          <a:graphicData uri="http://schemas.openxmlformats.org/drawingml/2006/chart">
            <c:chart xmlns:c="http://schemas.openxmlformats.org/drawingml/2006/chart" xmlns:r="http://schemas.openxmlformats.org/officeDocument/2006/relationships" r:id="rId3"/>
          </a:graphicData>
        </a:graphic>
      </p:graphicFrame>
      <p:sp>
        <p:nvSpPr>
          <p:cNvPr id="4" name="Fußzeilenplatzhalter 3"/>
          <p:cNvSpPr>
            <a:spLocks noGrp="1"/>
          </p:cNvSpPr>
          <p:nvPr>
            <p:ph type="ftr" sz="quarter" idx="10"/>
          </p:nvPr>
        </p:nvSpPr>
        <p:spPr/>
        <p:txBody>
          <a:bodyPr/>
          <a:lstStyle/>
          <a:p>
            <a:r>
              <a:rPr lang="de-CH" smtClean="0"/>
              <a:t>S. Gaillard / Gewerbliche Winterkonferenz Klosters/ 17.01.2019</a:t>
            </a:r>
            <a:endParaRPr lang="de-CH"/>
          </a:p>
        </p:txBody>
      </p:sp>
    </p:spTree>
    <p:extLst>
      <p:ext uri="{BB962C8B-B14F-4D97-AF65-F5344CB8AC3E}">
        <p14:creationId xmlns:p14="http://schemas.microsoft.com/office/powerpoint/2010/main" val="412303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94282" y="323849"/>
            <a:ext cx="7663956" cy="1008000"/>
          </a:xfrm>
        </p:spPr>
        <p:txBody>
          <a:bodyPr/>
          <a:lstStyle/>
          <a:p>
            <a:r>
              <a:rPr lang="de-CH" dirty="0" smtClean="0"/>
              <a:t>Steuervorlage: Worum geht’s?</a:t>
            </a:r>
            <a:endParaRPr lang="de-CH" dirty="0"/>
          </a:p>
        </p:txBody>
      </p:sp>
      <p:sp>
        <p:nvSpPr>
          <p:cNvPr id="3" name="Inhaltsplatzhalter 2"/>
          <p:cNvSpPr>
            <a:spLocks noGrp="1"/>
          </p:cNvSpPr>
          <p:nvPr>
            <p:ph idx="1"/>
          </p:nvPr>
        </p:nvSpPr>
        <p:spPr>
          <a:xfrm>
            <a:off x="1296988" y="1490894"/>
            <a:ext cx="7472363" cy="4788000"/>
          </a:xfrm>
        </p:spPr>
        <p:txBody>
          <a:bodyPr/>
          <a:lstStyle/>
          <a:p>
            <a:pPr marL="0" indent="0">
              <a:buNone/>
            </a:pPr>
            <a:endParaRPr lang="de-CH" sz="2000" b="1" dirty="0"/>
          </a:p>
          <a:p>
            <a:r>
              <a:rPr lang="de-CH" sz="2000" dirty="0" smtClean="0"/>
              <a:t>Wiederherstellung </a:t>
            </a:r>
            <a:r>
              <a:rPr lang="de-CH" sz="2000" dirty="0"/>
              <a:t>von Rechts- und Planungssicherheit für die Unternehmen </a:t>
            </a:r>
            <a:r>
              <a:rPr lang="de-CH" sz="1800" dirty="0"/>
              <a:t/>
            </a:r>
            <a:br>
              <a:rPr lang="de-CH" sz="1800" dirty="0"/>
            </a:br>
            <a:r>
              <a:rPr lang="de-CH" sz="1600" dirty="0"/>
              <a:t>=&gt; Abschaffung der international nicht mehr akzeptierten Steuerregimes, teilweiser Ersatz durch international anerkannte Regelungen  </a:t>
            </a:r>
          </a:p>
          <a:p>
            <a:r>
              <a:rPr lang="de-CH" sz="2000" dirty="0"/>
              <a:t>Finanzielle Unterstützung der Kantone, damit sie sich an das neue steuerliche Umfeld anpassen können </a:t>
            </a:r>
            <a:r>
              <a:rPr lang="de-CH" sz="1800" dirty="0"/>
              <a:t/>
            </a:r>
            <a:br>
              <a:rPr lang="de-CH" sz="1800" dirty="0"/>
            </a:br>
            <a:r>
              <a:rPr lang="de-CH" sz="1600" dirty="0"/>
              <a:t>=&gt; Erhöhung des Kantonsanteils an der </a:t>
            </a:r>
            <a:r>
              <a:rPr lang="de-CH" sz="1600" dirty="0" err="1"/>
              <a:t>DBSt</a:t>
            </a:r>
            <a:endParaRPr lang="de-CH" sz="1600" dirty="0"/>
          </a:p>
          <a:p>
            <a:r>
              <a:rPr lang="de-CH" sz="1800" dirty="0"/>
              <a:t>Vermeidung von Verwerfungen beim Finanzausgleich</a:t>
            </a:r>
            <a:br>
              <a:rPr lang="de-CH" sz="1800" dirty="0"/>
            </a:br>
            <a:r>
              <a:rPr lang="de-CH" sz="1600" dirty="0"/>
              <a:t> =&gt; Anpassung der Gewichtung der Unternehmensgewinne im Ressourcenpotential</a:t>
            </a:r>
          </a:p>
          <a:p>
            <a:endParaRPr lang="de-CH" dirty="0"/>
          </a:p>
        </p:txBody>
      </p:sp>
      <p:sp>
        <p:nvSpPr>
          <p:cNvPr id="4" name="Fußzeilenplatzhalter 3"/>
          <p:cNvSpPr>
            <a:spLocks noGrp="1"/>
          </p:cNvSpPr>
          <p:nvPr>
            <p:ph type="ftr" sz="quarter" idx="10"/>
          </p:nvPr>
        </p:nvSpPr>
        <p:spPr/>
        <p:txBody>
          <a:bodyPr/>
          <a:lstStyle/>
          <a:p>
            <a:r>
              <a:rPr lang="de-CH" smtClean="0"/>
              <a:t>S. Gaillard / Gewerbliche Winterkonferenz Klosters/ 17.01.2019</a:t>
            </a:r>
            <a:endParaRPr lang="de-CH"/>
          </a:p>
        </p:txBody>
      </p:sp>
    </p:spTree>
    <p:extLst>
      <p:ext uri="{BB962C8B-B14F-4D97-AF65-F5344CB8AC3E}">
        <p14:creationId xmlns:p14="http://schemas.microsoft.com/office/powerpoint/2010/main" val="1914519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6988" y="323850"/>
            <a:ext cx="7461250" cy="953805"/>
          </a:xfrm>
        </p:spPr>
        <p:txBody>
          <a:bodyPr/>
          <a:lstStyle/>
          <a:p>
            <a:r>
              <a:rPr lang="de-CH" sz="3000" dirty="0" smtClean="0"/>
              <a:t>Wohin </a:t>
            </a:r>
            <a:r>
              <a:rPr lang="de-CH" sz="3000" dirty="0"/>
              <a:t>führt die Reise? </a:t>
            </a:r>
            <a:endParaRPr lang="fr-CH" sz="3000" dirty="0"/>
          </a:p>
        </p:txBody>
      </p:sp>
      <p:pic>
        <p:nvPicPr>
          <p:cNvPr id="4" name="Grafik 3"/>
          <p:cNvPicPr>
            <a:picLocks noChangeAspect="1"/>
          </p:cNvPicPr>
          <p:nvPr/>
        </p:nvPicPr>
        <p:blipFill>
          <a:blip r:embed="rId3"/>
          <a:stretch>
            <a:fillRect/>
          </a:stretch>
        </p:blipFill>
        <p:spPr>
          <a:xfrm>
            <a:off x="1296988" y="1471913"/>
            <a:ext cx="7066072" cy="4838376"/>
          </a:xfrm>
          <a:prstGeom prst="rect">
            <a:avLst/>
          </a:prstGeom>
        </p:spPr>
      </p:pic>
      <p:sp>
        <p:nvSpPr>
          <p:cNvPr id="5" name="Textfeld 4"/>
          <p:cNvSpPr txBox="1"/>
          <p:nvPr/>
        </p:nvSpPr>
        <p:spPr>
          <a:xfrm>
            <a:off x="1418897" y="1103586"/>
            <a:ext cx="5759669" cy="707886"/>
          </a:xfrm>
          <a:prstGeom prst="rect">
            <a:avLst/>
          </a:prstGeom>
          <a:noFill/>
        </p:spPr>
        <p:txBody>
          <a:bodyPr wrap="square" rtlCol="0">
            <a:spAutoFit/>
          </a:bodyPr>
          <a:lstStyle/>
          <a:p>
            <a:r>
              <a:rPr lang="de-CH" sz="2000" dirty="0">
                <a:latin typeface="+mn-lt"/>
              </a:rPr>
              <a:t>Angekündigte Gewinnsteuerbelastungen in Umsetzung SV 17</a:t>
            </a:r>
          </a:p>
        </p:txBody>
      </p:sp>
      <p:sp>
        <p:nvSpPr>
          <p:cNvPr id="3" name="Fußzeilenplatzhalter 2"/>
          <p:cNvSpPr>
            <a:spLocks noGrp="1"/>
          </p:cNvSpPr>
          <p:nvPr>
            <p:ph type="ftr" sz="quarter" idx="10"/>
          </p:nvPr>
        </p:nvSpPr>
        <p:spPr/>
        <p:txBody>
          <a:bodyPr/>
          <a:lstStyle/>
          <a:p>
            <a:pPr>
              <a:defRPr/>
            </a:pPr>
            <a:r>
              <a:rPr lang="de-CH" smtClean="0"/>
              <a:t>S. Gaillard / Gewerbliche Winterkonferenz Klosters/ 17.01.2019</a:t>
            </a:r>
            <a:endParaRPr lang="de-CH" dirty="0"/>
          </a:p>
        </p:txBody>
      </p:sp>
    </p:spTree>
    <p:extLst>
      <p:ext uri="{BB962C8B-B14F-4D97-AF65-F5344CB8AC3E}">
        <p14:creationId xmlns:p14="http://schemas.microsoft.com/office/powerpoint/2010/main" val="378137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6988" y="323850"/>
            <a:ext cx="7461250" cy="1332000"/>
          </a:xfrm>
        </p:spPr>
        <p:txBody>
          <a:bodyPr/>
          <a:lstStyle/>
          <a:p>
            <a:r>
              <a:rPr lang="de-CH" sz="2200" dirty="0" smtClean="0"/>
              <a:t>STAF</a:t>
            </a:r>
            <a:r>
              <a:rPr lang="de-CH" dirty="0" smtClean="0"/>
              <a:t/>
            </a:r>
            <a:br>
              <a:rPr lang="de-CH" dirty="0" smtClean="0"/>
            </a:br>
            <a:r>
              <a:rPr lang="de-CH" dirty="0" smtClean="0"/>
              <a:t>Zusatzfinanzierung verschafft der AHV </a:t>
            </a:r>
            <a:r>
              <a:rPr lang="de-CH" dirty="0"/>
              <a:t>eine </a:t>
            </a:r>
            <a:r>
              <a:rPr lang="de-CH" dirty="0" smtClean="0"/>
              <a:t>Verschnaufpause</a:t>
            </a:r>
            <a:endParaRPr lang="fr-CH" dirty="0"/>
          </a:p>
        </p:txBody>
      </p:sp>
      <p:sp>
        <p:nvSpPr>
          <p:cNvPr id="3" name="Fußzeilenplatzhalter 2"/>
          <p:cNvSpPr>
            <a:spLocks noGrp="1"/>
          </p:cNvSpPr>
          <p:nvPr>
            <p:ph type="ftr" sz="quarter" idx="10"/>
          </p:nvPr>
        </p:nvSpPr>
        <p:spPr/>
        <p:txBody>
          <a:bodyPr/>
          <a:lstStyle/>
          <a:p>
            <a:r>
              <a:rPr lang="de-CH" smtClean="0"/>
              <a:t>S. Gaillard / Gewerbliche Winterkonferenz Klosters/ 17.01.2019</a:t>
            </a:r>
            <a:endParaRPr lang="de-CH" dirty="0"/>
          </a:p>
        </p:txBody>
      </p:sp>
      <p:graphicFrame>
        <p:nvGraphicFramePr>
          <p:cNvPr id="7" name="Diagramm 6"/>
          <p:cNvGraphicFramePr>
            <a:graphicFrameLocks/>
          </p:cNvGraphicFramePr>
          <p:nvPr>
            <p:extLst>
              <p:ext uri="{D42A27DB-BD31-4B8C-83A1-F6EECF244321}">
                <p14:modId xmlns:p14="http://schemas.microsoft.com/office/powerpoint/2010/main" val="2875977792"/>
              </p:ext>
            </p:extLst>
          </p:nvPr>
        </p:nvGraphicFramePr>
        <p:xfrm>
          <a:off x="1116235" y="1655850"/>
          <a:ext cx="7354800" cy="4622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41652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6988" y="323852"/>
            <a:ext cx="7461250" cy="580274"/>
          </a:xfrm>
        </p:spPr>
        <p:txBody>
          <a:bodyPr/>
          <a:lstStyle/>
          <a:p>
            <a:r>
              <a:rPr lang="de-CH" dirty="0" smtClean="0"/>
              <a:t>Abschliessende </a:t>
            </a:r>
            <a:r>
              <a:rPr lang="de-CH" dirty="0"/>
              <a:t>Bemerkungen</a:t>
            </a:r>
            <a:r>
              <a:rPr lang="fr-CH" dirty="0" smtClean="0"/>
              <a:t/>
            </a:r>
            <a:br>
              <a:rPr lang="fr-CH" dirty="0" smtClean="0"/>
            </a:br>
            <a:r>
              <a:rPr lang="fr-CH" dirty="0" smtClean="0"/>
              <a:t/>
            </a:r>
            <a:br>
              <a:rPr lang="fr-CH" dirty="0" smtClean="0"/>
            </a:br>
            <a:endParaRPr lang="fr-CH" dirty="0"/>
          </a:p>
        </p:txBody>
      </p:sp>
      <p:sp>
        <p:nvSpPr>
          <p:cNvPr id="3" name="Inhaltsplatzhalter 2"/>
          <p:cNvSpPr>
            <a:spLocks noGrp="1"/>
          </p:cNvSpPr>
          <p:nvPr>
            <p:ph idx="1"/>
          </p:nvPr>
        </p:nvSpPr>
        <p:spPr>
          <a:xfrm>
            <a:off x="1296988" y="1376737"/>
            <a:ext cx="7472363" cy="4776958"/>
          </a:xfrm>
        </p:spPr>
        <p:txBody>
          <a:bodyPr/>
          <a:lstStyle/>
          <a:p>
            <a:endParaRPr lang="fr-CH" sz="2200" dirty="0" smtClean="0"/>
          </a:p>
          <a:p>
            <a:r>
              <a:rPr lang="fr-CH" sz="2200" dirty="0" smtClean="0"/>
              <a:t>Die </a:t>
            </a:r>
            <a:r>
              <a:rPr lang="fr-CH" sz="2200" dirty="0" err="1"/>
              <a:t>Ausgangslage</a:t>
            </a:r>
            <a:r>
              <a:rPr lang="fr-CH" sz="2200" dirty="0"/>
              <a:t> der </a:t>
            </a:r>
            <a:r>
              <a:rPr lang="fr-CH" sz="2200" dirty="0" err="1"/>
              <a:t>öffentlichen</a:t>
            </a:r>
            <a:r>
              <a:rPr lang="fr-CH" sz="2200" dirty="0"/>
              <a:t> </a:t>
            </a:r>
            <a:r>
              <a:rPr lang="fr-CH" sz="2200" dirty="0" err="1"/>
              <a:t>Haushalte</a:t>
            </a:r>
            <a:r>
              <a:rPr lang="fr-CH" sz="2200" dirty="0"/>
              <a:t> </a:t>
            </a:r>
            <a:r>
              <a:rPr lang="fr-CH" sz="2200" dirty="0" err="1"/>
              <a:t>ist</a:t>
            </a:r>
            <a:r>
              <a:rPr lang="fr-CH" sz="2200" dirty="0"/>
              <a:t> </a:t>
            </a:r>
            <a:r>
              <a:rPr lang="fr-CH" sz="2200" dirty="0" err="1"/>
              <a:t>gut</a:t>
            </a:r>
            <a:r>
              <a:rPr lang="fr-CH" sz="2200" dirty="0"/>
              <a:t>, die </a:t>
            </a:r>
            <a:r>
              <a:rPr lang="fr-CH" sz="2200" dirty="0" err="1"/>
              <a:t>wirtschaftliche</a:t>
            </a:r>
            <a:r>
              <a:rPr lang="fr-CH" sz="2200" dirty="0"/>
              <a:t> </a:t>
            </a:r>
            <a:r>
              <a:rPr lang="fr-CH" sz="2200" dirty="0" err="1"/>
              <a:t>Entwicklung</a:t>
            </a:r>
            <a:r>
              <a:rPr lang="fr-CH" sz="2200" dirty="0"/>
              <a:t> </a:t>
            </a:r>
            <a:r>
              <a:rPr lang="fr-CH" sz="2200" dirty="0" err="1"/>
              <a:t>spielt</a:t>
            </a:r>
            <a:r>
              <a:rPr lang="fr-CH" sz="2200" dirty="0"/>
              <a:t> </a:t>
            </a:r>
            <a:r>
              <a:rPr lang="fr-CH" sz="2200" dirty="0" err="1"/>
              <a:t>eine</a:t>
            </a:r>
            <a:r>
              <a:rPr lang="fr-CH" sz="2200" dirty="0"/>
              <a:t> </a:t>
            </a:r>
            <a:r>
              <a:rPr lang="fr-CH" sz="2200" dirty="0" err="1"/>
              <a:t>wesentliche</a:t>
            </a:r>
            <a:r>
              <a:rPr lang="fr-CH" sz="2200" dirty="0"/>
              <a:t> Rolle.</a:t>
            </a:r>
          </a:p>
          <a:p>
            <a:r>
              <a:rPr lang="fr-CH" sz="2200" dirty="0" err="1"/>
              <a:t>Zentrale</a:t>
            </a:r>
            <a:r>
              <a:rPr lang="fr-CH" sz="2200" dirty="0"/>
              <a:t> </a:t>
            </a:r>
            <a:r>
              <a:rPr lang="fr-CH" sz="2200" dirty="0" err="1"/>
              <a:t>Handlungsfelder</a:t>
            </a:r>
            <a:r>
              <a:rPr lang="fr-CH" sz="2200" dirty="0"/>
              <a:t> </a:t>
            </a:r>
            <a:r>
              <a:rPr lang="fr-CH" sz="2200" dirty="0" err="1"/>
              <a:t>für</a:t>
            </a:r>
            <a:r>
              <a:rPr lang="fr-CH" sz="2200" dirty="0"/>
              <a:t> </a:t>
            </a:r>
            <a:r>
              <a:rPr lang="fr-CH" sz="2200" dirty="0" err="1"/>
              <a:t>eine</a:t>
            </a:r>
            <a:r>
              <a:rPr lang="fr-CH" sz="2200" dirty="0"/>
              <a:t> </a:t>
            </a:r>
            <a:r>
              <a:rPr lang="fr-CH" sz="2200" dirty="0" err="1"/>
              <a:t>mittelfristig</a:t>
            </a:r>
            <a:r>
              <a:rPr lang="fr-CH" sz="2200" dirty="0"/>
              <a:t> </a:t>
            </a:r>
            <a:r>
              <a:rPr lang="fr-CH" sz="2200" dirty="0" err="1"/>
              <a:t>erfolgreiche</a:t>
            </a:r>
            <a:r>
              <a:rPr lang="fr-CH" sz="2200" dirty="0"/>
              <a:t> </a:t>
            </a:r>
            <a:r>
              <a:rPr lang="fr-CH" sz="2200" dirty="0" err="1"/>
              <a:t>Finanzpolitik</a:t>
            </a:r>
            <a:endParaRPr lang="fr-CH" sz="2200" dirty="0"/>
          </a:p>
          <a:p>
            <a:pPr lvl="1">
              <a:buFont typeface="Wingdings" panose="05000000000000000000" pitchFamily="2" charset="2"/>
              <a:buChar char="Ø"/>
            </a:pPr>
            <a:r>
              <a:rPr lang="fr-CH" sz="2000" dirty="0" err="1"/>
              <a:t>Schuldenbremse</a:t>
            </a:r>
            <a:r>
              <a:rPr lang="fr-CH" sz="2000" dirty="0"/>
              <a:t> </a:t>
            </a:r>
            <a:r>
              <a:rPr lang="fr-CH" sz="2000" dirty="0" err="1"/>
              <a:t>beibehalten</a:t>
            </a:r>
            <a:r>
              <a:rPr lang="fr-CH" sz="2000" dirty="0"/>
              <a:t>, </a:t>
            </a:r>
            <a:r>
              <a:rPr lang="fr-CH" sz="2000" dirty="0" err="1"/>
              <a:t>sie</a:t>
            </a:r>
            <a:r>
              <a:rPr lang="fr-CH" sz="2000" dirty="0"/>
              <a:t> </a:t>
            </a:r>
            <a:r>
              <a:rPr lang="fr-CH" sz="2000" dirty="0" err="1"/>
              <a:t>zwingt</a:t>
            </a:r>
            <a:r>
              <a:rPr lang="fr-CH" sz="2000" dirty="0"/>
              <a:t> </a:t>
            </a:r>
            <a:r>
              <a:rPr lang="fr-CH" sz="2000" dirty="0" err="1"/>
              <a:t>zur</a:t>
            </a:r>
            <a:r>
              <a:rPr lang="fr-CH" sz="2000" dirty="0"/>
              <a:t> </a:t>
            </a:r>
            <a:r>
              <a:rPr lang="fr-CH" sz="2000" dirty="0" err="1"/>
              <a:t>Prioritätensetzung</a:t>
            </a:r>
            <a:endParaRPr lang="fr-CH" sz="2000" dirty="0"/>
          </a:p>
          <a:p>
            <a:pPr lvl="1">
              <a:buFont typeface="Wingdings" panose="05000000000000000000" pitchFamily="2" charset="2"/>
              <a:buChar char="Ø"/>
            </a:pPr>
            <a:r>
              <a:rPr lang="fr-CH" sz="2000" dirty="0"/>
              <a:t>Internationale </a:t>
            </a:r>
            <a:r>
              <a:rPr lang="fr-CH" sz="2000" dirty="0" err="1"/>
              <a:t>Wettbewerbsfähigkeit</a:t>
            </a:r>
            <a:r>
              <a:rPr lang="fr-CH" sz="2000" dirty="0"/>
              <a:t> </a:t>
            </a:r>
            <a:r>
              <a:rPr lang="fr-CH" sz="2000" dirty="0" err="1"/>
              <a:t>und</a:t>
            </a:r>
            <a:r>
              <a:rPr lang="fr-CH" sz="2000" dirty="0"/>
              <a:t> </a:t>
            </a:r>
            <a:r>
              <a:rPr lang="fr-CH" sz="2000" dirty="0" err="1"/>
              <a:t>Akzeptanz</a:t>
            </a:r>
            <a:r>
              <a:rPr lang="fr-CH" sz="2000" dirty="0"/>
              <a:t> des </a:t>
            </a:r>
            <a:r>
              <a:rPr lang="fr-CH" sz="2000" dirty="0" err="1"/>
              <a:t>Steuersystems</a:t>
            </a:r>
            <a:r>
              <a:rPr lang="fr-CH" sz="2000" dirty="0"/>
              <a:t> </a:t>
            </a:r>
            <a:r>
              <a:rPr lang="fr-CH" sz="2000" dirty="0" err="1"/>
              <a:t>sichern</a:t>
            </a:r>
            <a:r>
              <a:rPr lang="fr-CH" sz="2000" dirty="0"/>
              <a:t>.</a:t>
            </a:r>
          </a:p>
          <a:p>
            <a:pPr lvl="1">
              <a:buFont typeface="Wingdings" panose="05000000000000000000" pitchFamily="2" charset="2"/>
              <a:buChar char="Ø"/>
            </a:pPr>
            <a:r>
              <a:rPr lang="fr-CH" sz="2000" dirty="0" err="1"/>
              <a:t>Finanzierung</a:t>
            </a:r>
            <a:r>
              <a:rPr lang="fr-CH" sz="2000" dirty="0"/>
              <a:t> der AHV </a:t>
            </a:r>
            <a:r>
              <a:rPr lang="fr-CH" sz="2000" dirty="0" err="1"/>
              <a:t>sichern</a:t>
            </a:r>
            <a:r>
              <a:rPr lang="fr-CH" sz="2000" dirty="0"/>
              <a:t>.</a:t>
            </a:r>
          </a:p>
          <a:p>
            <a:pPr lvl="1">
              <a:buFont typeface="Wingdings" panose="05000000000000000000" pitchFamily="2" charset="2"/>
              <a:buChar char="Ø"/>
            </a:pPr>
            <a:r>
              <a:rPr lang="fr-CH" sz="2000" dirty="0" err="1"/>
              <a:t>Kostenwachstum</a:t>
            </a:r>
            <a:r>
              <a:rPr lang="fr-CH" sz="2000" dirty="0"/>
              <a:t> in der </a:t>
            </a:r>
            <a:r>
              <a:rPr lang="fr-CH" sz="2000" dirty="0" err="1"/>
              <a:t>Gesundheit</a:t>
            </a:r>
            <a:r>
              <a:rPr lang="fr-CH" sz="2000" dirty="0"/>
              <a:t> </a:t>
            </a:r>
            <a:r>
              <a:rPr lang="fr-CH" sz="2000" dirty="0" err="1"/>
              <a:t>dämpfen</a:t>
            </a:r>
            <a:r>
              <a:rPr lang="fr-CH" sz="2000" dirty="0"/>
              <a:t>.</a:t>
            </a:r>
          </a:p>
          <a:p>
            <a:pPr marL="342900" lvl="1" indent="-342900">
              <a:spcBef>
                <a:spcPts val="0"/>
              </a:spcBef>
            </a:pPr>
            <a:endParaRPr lang="de-CH" sz="800" dirty="0" smtClean="0">
              <a:ea typeface="+mn-ea"/>
              <a:cs typeface="+mn-cs"/>
            </a:endParaRPr>
          </a:p>
          <a:p>
            <a:pPr>
              <a:buFont typeface="Arial" panose="020B0604020202020204" pitchFamily="34" charset="0"/>
              <a:buChar char="•"/>
            </a:pPr>
            <a:endParaRPr lang="de-CH" sz="2000" dirty="0" smtClean="0"/>
          </a:p>
          <a:p>
            <a:pPr marL="0" indent="0">
              <a:buNone/>
            </a:pPr>
            <a:endParaRPr lang="de-CH" sz="800" dirty="0" smtClean="0">
              <a:sym typeface="Wingdings" panose="05000000000000000000" pitchFamily="2" charset="2"/>
            </a:endParaRPr>
          </a:p>
        </p:txBody>
      </p:sp>
      <p:sp>
        <p:nvSpPr>
          <p:cNvPr id="4" name="Fußzeilenplatzhalter 3"/>
          <p:cNvSpPr>
            <a:spLocks noGrp="1"/>
          </p:cNvSpPr>
          <p:nvPr>
            <p:ph type="ftr" sz="quarter" idx="10"/>
          </p:nvPr>
        </p:nvSpPr>
        <p:spPr/>
        <p:txBody>
          <a:bodyPr/>
          <a:lstStyle/>
          <a:p>
            <a:r>
              <a:rPr lang="de-CH" smtClean="0"/>
              <a:t>S. Gaillard / Gewerbliche Winterkonferenz Klosters/ 17.01.2019</a:t>
            </a:r>
            <a:endParaRPr lang="de-CH" dirty="0"/>
          </a:p>
        </p:txBody>
      </p:sp>
    </p:spTree>
    <p:extLst>
      <p:ext uri="{BB962C8B-B14F-4D97-AF65-F5344CB8AC3E}">
        <p14:creationId xmlns:p14="http://schemas.microsoft.com/office/powerpoint/2010/main" val="1312668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olien_Version_ EFV_d_ohne Balken">
  <a:themeElements>
    <a:clrScheme name="Präsentationsfolie EFV_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äsentationsfolie EFV_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Präsentationsfolie EFV_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äsentationsfolie EFV_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äsentationsfolie EFV_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äsentationsfolie EFV_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äsentationsfolie EFV_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äsentationsfolie EFV_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äsentationsfolie EFV_d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äsentationsfolie EFV_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äsentationsfolie EFV_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äsentationsfolie EFV_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äsentationsfolie EFV_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äsentationsfolie EFV_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Power Point Folien d</Template>
  <TotalTime>0</TotalTime>
  <Words>427</Words>
  <Application>Microsoft Office PowerPoint</Application>
  <PresentationFormat>Bildschirmpräsentation (4:3)</PresentationFormat>
  <Paragraphs>41</Paragraphs>
  <Slides>6</Slides>
  <Notes>6</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Times</vt:lpstr>
      <vt:lpstr>Wingdings</vt:lpstr>
      <vt:lpstr>Folien_Version_ EFV_d_ohne Balken</vt:lpstr>
      <vt:lpstr>Gerät der Bundeshaushalt in Schieflage?  STAF – eine finanzpolitische Einordnung  Serge Gaillard, Direktor EFV </vt:lpstr>
      <vt:lpstr>Ergebnisse öffentlicher Haushalte </vt:lpstr>
      <vt:lpstr>Steuervorlage: Worum geht’s?</vt:lpstr>
      <vt:lpstr>Wohin führt die Reise? </vt:lpstr>
      <vt:lpstr>STAF Zusatzfinanzierung verschafft der AHV eine Verschnaufpause</vt:lpstr>
      <vt:lpstr>Abschliessende Bemerkungen  </vt:lpstr>
    </vt:vector>
  </TitlesOfParts>
  <Company>Bundesverwaltung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Steuerreform und AHV-Finanzierung (STAF)</dc:title>
  <dc:creator>Altermatt Lorin EFV</dc:creator>
  <cp:lastModifiedBy>Gaillard Serge EFV</cp:lastModifiedBy>
  <cp:revision>356</cp:revision>
  <cp:lastPrinted>2019-01-16T14:53:42Z</cp:lastPrinted>
  <dcterms:created xsi:type="dcterms:W3CDTF">2018-08-27T13:57:20Z</dcterms:created>
  <dcterms:modified xsi:type="dcterms:W3CDTF">2019-01-17T14:17:00Z</dcterms:modified>
</cp:coreProperties>
</file>