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87" r:id="rId4"/>
    <p:sldId id="288" r:id="rId5"/>
    <p:sldId id="286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</p:sldIdLst>
  <p:sldSz cx="12192000" cy="6858000"/>
  <p:notesSz cx="6797675" cy="9928225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9744" autoAdjust="0"/>
  </p:normalViewPr>
  <p:slideViewPr>
    <p:cSldViewPr>
      <p:cViewPr varScale="1">
        <p:scale>
          <a:sx n="114" d="100"/>
          <a:sy n="114" d="100"/>
        </p:scale>
        <p:origin x="35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858D24-66DF-40D2-BCD9-E162CE536EAC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E60D60E7-7758-4079-AD76-0E4C9EE1C070}" type="pres">
      <dgm:prSet presAssocID="{59858D24-66DF-40D2-BCD9-E162CE536E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CH"/>
        </a:p>
      </dgm:t>
    </dgm:pt>
  </dgm:ptLst>
  <dgm:cxnLst>
    <dgm:cxn modelId="{C9915DD0-590D-4553-9451-B6A15839CF80}" type="presOf" srcId="{59858D24-66DF-40D2-BCD9-E162CE536EAC}" destId="{E60D60E7-7758-4079-AD76-0E4C9EE1C070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DD63A5C-B2D5-40F2-B7FD-C3744FA87155}" type="datetimeFigureOut">
              <a:rPr lang="de-DE"/>
              <a:pPr>
                <a:defRPr/>
              </a:pPr>
              <a:t>15.01.2020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13E2C55-1F96-45E6-8A44-1D33EBAF336E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1679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179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CH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3881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CH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4433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CH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54046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CH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711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CH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5201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CH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1886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CH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4348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CH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367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CH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207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CH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414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CH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387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CH" sz="12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E2C55-1F96-45E6-8A44-1D33EBAF336E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002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_Deut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1619219" y="2500308"/>
            <a:ext cx="8382059" cy="1214445"/>
          </a:xfrm>
          <a:prstGeom prst="rect">
            <a:avLst/>
          </a:prstGeom>
        </p:spPr>
        <p:txBody>
          <a:bodyPr/>
          <a:lstStyle>
            <a:lvl1pPr algn="l">
              <a:defRPr sz="520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1619219" y="5143512"/>
            <a:ext cx="8382000" cy="7858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  <a:lvl2pPr algn="l">
              <a:buNone/>
              <a:defRPr/>
            </a:lvl2pPr>
            <a:lvl3pPr algn="l">
              <a:buNone/>
              <a:defRPr/>
            </a:lvl3pPr>
            <a:lvl4pPr algn="l">
              <a:buNone/>
              <a:defRPr/>
            </a:lvl4pPr>
            <a:lvl5pPr algn="l">
              <a:buNone/>
              <a:defRPr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1" y="357188"/>
            <a:ext cx="4126992" cy="50596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geseit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619219" y="500043"/>
            <a:ext cx="8382059" cy="714379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11" name="Inhaltsplatzhalter 9"/>
          <p:cNvSpPr>
            <a:spLocks noGrp="1"/>
          </p:cNvSpPr>
          <p:nvPr>
            <p:ph sz="quarter" idx="12"/>
          </p:nvPr>
        </p:nvSpPr>
        <p:spPr>
          <a:xfrm>
            <a:off x="1619220" y="1571613"/>
            <a:ext cx="9620249" cy="185738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buFont typeface="Arial" pitchFamily="34" charset="0"/>
              <a:buNone/>
              <a:defRPr sz="2100"/>
            </a:lvl1pPr>
            <a:lvl2pPr marL="742950" indent="-742950">
              <a:buNone/>
              <a:defRPr sz="2100"/>
            </a:lvl2pPr>
            <a:lvl3pPr marL="742950" indent="-742950"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8832851" y="6215064"/>
            <a:ext cx="2978149" cy="365125"/>
          </a:xfrm>
          <a:prstGeom prst="rect">
            <a:avLst/>
          </a:prstGeom>
        </p:spPr>
        <p:txBody>
          <a:bodyPr/>
          <a:lstStyle>
            <a:lvl1pPr algn="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E2A496-4B5D-485F-BE34-FC891CEAD7EF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pic>
        <p:nvPicPr>
          <p:cNvPr id="6" name="Grafik 5" descr="EVD_BBT_D_RGB_POS_QUER_wappen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geseite_Tex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/>
          <p:cNvCxnSpPr/>
          <p:nvPr userDrawn="1"/>
        </p:nvCxnSpPr>
        <p:spPr>
          <a:xfrm>
            <a:off x="1619251" y="6143625"/>
            <a:ext cx="10096500" cy="158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1619219" y="500043"/>
            <a:ext cx="8382059" cy="714379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6" name="Inhaltsplatzhalter 9"/>
          <p:cNvSpPr>
            <a:spLocks noGrp="1"/>
          </p:cNvSpPr>
          <p:nvPr>
            <p:ph sz="quarter" idx="12"/>
          </p:nvPr>
        </p:nvSpPr>
        <p:spPr>
          <a:xfrm>
            <a:off x="1619220" y="1571613"/>
            <a:ext cx="9620249" cy="1857388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buFont typeface="Arial" pitchFamily="34" charset="0"/>
              <a:buNone/>
              <a:defRPr sz="2100"/>
            </a:lvl1pPr>
            <a:lvl2pPr marL="0" indent="0">
              <a:buNone/>
              <a:defRPr sz="2100"/>
            </a:lvl2pPr>
            <a:lvl3pPr marL="0" indent="0"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1523968" y="6215082"/>
            <a:ext cx="3524275" cy="357218"/>
          </a:xfrm>
          <a:prstGeom prst="rect">
            <a:avLst/>
          </a:prstGeom>
        </p:spPr>
        <p:txBody>
          <a:bodyPr/>
          <a:lstStyle>
            <a:lvl1pPr algn="l">
              <a:buFont typeface="Arial" pitchFamily="34" charset="0"/>
              <a:buNone/>
              <a:defRPr sz="900" b="0"/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8832851" y="6215064"/>
            <a:ext cx="2978149" cy="365125"/>
          </a:xfrm>
          <a:prstGeom prst="rect">
            <a:avLst/>
          </a:prstGeom>
        </p:spPr>
        <p:txBody>
          <a:bodyPr/>
          <a:lstStyle>
            <a:lvl1pPr algn="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C77B234-E6DE-45F7-BE49-E3D028D7DF22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pic>
        <p:nvPicPr>
          <p:cNvPr id="11" name="Grafik 10" descr="EVD_BBT_D_RGB_POS_QUER_wappen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geseite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619219" y="500043"/>
            <a:ext cx="8382059" cy="714379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9" name="Inhaltsplatzhalter 9"/>
          <p:cNvSpPr>
            <a:spLocks noGrp="1"/>
          </p:cNvSpPr>
          <p:nvPr>
            <p:ph sz="quarter" idx="12"/>
          </p:nvPr>
        </p:nvSpPr>
        <p:spPr>
          <a:xfrm>
            <a:off x="1619220" y="1571614"/>
            <a:ext cx="8382059" cy="428627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buFont typeface="Arial" pitchFamily="34" charset="0"/>
              <a:buNone/>
              <a:defRPr sz="2100"/>
            </a:lvl1pPr>
            <a:lvl2pPr>
              <a:buNone/>
              <a:defRPr sz="2100"/>
            </a:lvl2pPr>
            <a:lvl3pPr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1" name="Diagrammplatzhalter 10"/>
          <p:cNvSpPr>
            <a:spLocks noGrp="1"/>
          </p:cNvSpPr>
          <p:nvPr>
            <p:ph type="chart" sz="quarter" idx="13"/>
          </p:nvPr>
        </p:nvSpPr>
        <p:spPr>
          <a:xfrm>
            <a:off x="1619251" y="2357438"/>
            <a:ext cx="8382000" cy="3571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Diagramm durch Klicken auf Symbol hinzufügen</a:t>
            </a:r>
            <a:endParaRPr lang="de-CH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8832851" y="6215064"/>
            <a:ext cx="2978149" cy="365125"/>
          </a:xfrm>
          <a:prstGeom prst="rect">
            <a:avLst/>
          </a:prstGeom>
        </p:spPr>
        <p:txBody>
          <a:bodyPr/>
          <a:lstStyle>
            <a:lvl1pPr algn="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DF51812-7814-434A-AC1D-E63B895C7CC9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pic>
        <p:nvPicPr>
          <p:cNvPr id="7" name="Grafik 6" descr="EVD_BBT_D_RGB_POS_QUER_wappen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geseite_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619219" y="500043"/>
            <a:ext cx="8382059" cy="714379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9" name="Inhaltsplatzhalter 9"/>
          <p:cNvSpPr>
            <a:spLocks noGrp="1"/>
          </p:cNvSpPr>
          <p:nvPr>
            <p:ph sz="quarter" idx="12"/>
          </p:nvPr>
        </p:nvSpPr>
        <p:spPr>
          <a:xfrm>
            <a:off x="1619220" y="1571614"/>
            <a:ext cx="9620249" cy="500065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buFont typeface="Arial" pitchFamily="34" charset="0"/>
              <a:buNone/>
              <a:defRPr sz="2100"/>
            </a:lvl1pPr>
            <a:lvl2pPr>
              <a:buNone/>
              <a:defRPr sz="2100"/>
            </a:lvl2pPr>
            <a:lvl3pPr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3"/>
          </p:nvPr>
        </p:nvSpPr>
        <p:spPr>
          <a:xfrm>
            <a:off x="1619251" y="2428875"/>
            <a:ext cx="9620249" cy="3143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Tabelle durch Klicken auf Symbol hinzufügen</a:t>
            </a:r>
            <a:endParaRPr lang="de-CH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8832851" y="6215064"/>
            <a:ext cx="2978149" cy="365125"/>
          </a:xfrm>
          <a:prstGeom prst="rect">
            <a:avLst/>
          </a:prstGeom>
        </p:spPr>
        <p:txBody>
          <a:bodyPr/>
          <a:lstStyle>
            <a:lvl1pPr algn="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0C22F11-6C59-4713-95F9-E9CD923A0982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pic>
        <p:nvPicPr>
          <p:cNvPr id="7" name="Grafik 6" descr="EVD_BBT_D_RGB_POS_QUER_wappen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geseite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/>
          <p:nvPr userDrawn="1"/>
        </p:nvGraphicFramePr>
        <p:xfrm>
          <a:off x="1619219" y="2428868"/>
          <a:ext cx="8128000" cy="3357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619219" y="500043"/>
            <a:ext cx="8382059" cy="714379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9" name="Inhaltsplatzhalter 9"/>
          <p:cNvSpPr>
            <a:spLocks noGrp="1"/>
          </p:cNvSpPr>
          <p:nvPr>
            <p:ph sz="quarter" idx="12"/>
          </p:nvPr>
        </p:nvSpPr>
        <p:spPr>
          <a:xfrm>
            <a:off x="1619220" y="1571614"/>
            <a:ext cx="8382059" cy="500065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buFont typeface="Arial" pitchFamily="34" charset="0"/>
              <a:buNone/>
              <a:defRPr sz="2100" baseline="0"/>
            </a:lvl1pPr>
            <a:lvl2pPr>
              <a:buNone/>
              <a:defRPr sz="2100"/>
            </a:lvl2pPr>
            <a:lvl3pPr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8832851" y="6215064"/>
            <a:ext cx="2978149" cy="365125"/>
          </a:xfrm>
          <a:prstGeom prst="rect">
            <a:avLst/>
          </a:prstGeom>
        </p:spPr>
        <p:txBody>
          <a:bodyPr/>
          <a:lstStyle>
            <a:lvl1pPr algn="r"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 sz="9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B0200DE-74F8-4172-B7D9-3DDFCFCD8D9F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  <p:pic>
        <p:nvPicPr>
          <p:cNvPr id="7" name="Grafik 6" descr="EVD_BBT_D_RGB_POS_QUER_wappen.jp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jpe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1059912" y="5445224"/>
            <a:ext cx="7029970" cy="7858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CH" dirty="0">
                <a:latin typeface="Arial" charset="0"/>
                <a:cs typeface="Arial" charset="0"/>
              </a:rPr>
              <a:t>Martina Hirayama, </a:t>
            </a:r>
            <a:r>
              <a:rPr lang="de-CH" dirty="0" smtClean="0">
                <a:latin typeface="Arial" charset="0"/>
                <a:cs typeface="Arial" charset="0"/>
              </a:rPr>
              <a:t>Staatssekretärin</a:t>
            </a:r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 bwMode="auto">
          <a:xfrm>
            <a:off x="1055440" y="1700808"/>
            <a:ext cx="10920535" cy="28803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CH" sz="3200" b="0" dirty="0">
                <a:latin typeface="Arial" charset="0"/>
                <a:cs typeface="Arial" charset="0"/>
              </a:rPr>
              <a:t>Winterkonferenz </a:t>
            </a:r>
            <a:r>
              <a:rPr lang="de-CH" sz="3200" b="0" dirty="0" smtClean="0">
                <a:latin typeface="Arial" charset="0"/>
                <a:cs typeface="Arial" charset="0"/>
              </a:rPr>
              <a:t>SGV-USAM, </a:t>
            </a:r>
            <a:r>
              <a:rPr lang="de-CH" sz="3200" b="0" dirty="0">
                <a:latin typeface="Arial" charset="0"/>
                <a:cs typeface="Arial" charset="0"/>
              </a:rPr>
              <a:t>17. Januar </a:t>
            </a:r>
            <a:r>
              <a:rPr lang="de-CH" sz="3200" b="0" dirty="0" smtClean="0">
                <a:latin typeface="Arial" charset="0"/>
                <a:cs typeface="Arial" charset="0"/>
              </a:rPr>
              <a:t>2020</a:t>
            </a:r>
            <a:r>
              <a:rPr lang="de-CH" sz="4800" dirty="0" smtClean="0">
                <a:latin typeface="Arial" charset="0"/>
                <a:cs typeface="Arial" charset="0"/>
              </a:rPr>
              <a:t/>
            </a:r>
            <a:br>
              <a:rPr lang="de-CH" sz="4800" dirty="0" smtClean="0">
                <a:latin typeface="Arial" charset="0"/>
                <a:cs typeface="Arial" charset="0"/>
              </a:rPr>
            </a:br>
            <a:r>
              <a:rPr lang="de-CH" sz="4800" dirty="0" smtClean="0">
                <a:latin typeface="Arial" charset="0"/>
                <a:cs typeface="Arial" charset="0"/>
              </a:rPr>
              <a:t/>
            </a:r>
            <a:br>
              <a:rPr lang="de-CH" sz="4800" dirty="0" smtClean="0">
                <a:latin typeface="Arial" charset="0"/>
                <a:cs typeface="Arial" charset="0"/>
              </a:rPr>
            </a:br>
            <a:r>
              <a:rPr lang="de-CH" sz="4400" dirty="0" smtClean="0">
                <a:latin typeface="Arial" charset="0"/>
                <a:cs typeface="Arial" charset="0"/>
              </a:rPr>
              <a:t>Tradition, Wandel und </a:t>
            </a:r>
            <a:r>
              <a:rPr lang="de-CH" sz="4400" dirty="0" smtClean="0">
                <a:latin typeface="Arial" charset="0"/>
                <a:cs typeface="Arial" charset="0"/>
              </a:rPr>
              <a:t>Digitalisierung:  </a:t>
            </a:r>
            <a:r>
              <a:rPr lang="de-CH" sz="4400" dirty="0">
                <a:latin typeface="Arial" charset="0"/>
                <a:cs typeface="Arial" charset="0"/>
              </a:rPr>
              <a:t>W</a:t>
            </a:r>
            <a:r>
              <a:rPr lang="de-CH" sz="4400" dirty="0" smtClean="0">
                <a:latin typeface="Arial" charset="0"/>
                <a:cs typeface="Arial" charset="0"/>
              </a:rPr>
              <a:t>as </a:t>
            </a:r>
            <a:r>
              <a:rPr lang="de-CH" sz="4400" dirty="0" smtClean="0">
                <a:latin typeface="Arial" charset="0"/>
                <a:cs typeface="Arial" charset="0"/>
              </a:rPr>
              <a:t>muss Bildung leisten?</a:t>
            </a:r>
            <a:r>
              <a:rPr lang="de-CH" sz="4800" dirty="0" smtClean="0">
                <a:latin typeface="Arial" charset="0"/>
                <a:cs typeface="Arial" charset="0"/>
              </a:rPr>
              <a:t/>
            </a:r>
            <a:br>
              <a:rPr lang="de-CH" sz="4800" dirty="0" smtClean="0">
                <a:latin typeface="Arial" charset="0"/>
                <a:cs typeface="Arial" charset="0"/>
              </a:rPr>
            </a:br>
            <a:endParaRPr lang="de-CH" sz="3200" b="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BE2A496-4B5D-485F-BE34-FC891CEAD7EF}" type="slidenum">
              <a:rPr lang="de-CH" smtClean="0"/>
              <a:pPr>
                <a:defRPr/>
              </a:pPr>
              <a:t>10</a:t>
            </a:fld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>
            <a:off x="9746232" y="298154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bg1"/>
                </a:solidFill>
              </a:rPr>
              <a:t>Stellewert / Image </a:t>
            </a:r>
            <a:endParaRPr lang="de-CH" b="1" dirty="0">
              <a:solidFill>
                <a:schemeClr val="bg1"/>
              </a:solidFill>
            </a:endParaRPr>
          </a:p>
        </p:txBody>
      </p:sp>
      <p:pic>
        <p:nvPicPr>
          <p:cNvPr id="12" name="Grafik 11" descr="EVD_BBT_D_RGB_POS_QUER_wapp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983432" y="532426"/>
            <a:ext cx="11053268" cy="5526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2800" dirty="0" smtClean="0"/>
              <a:t>Digitalisierung und neue Lerntechnologien</a:t>
            </a:r>
            <a:endParaRPr lang="de-CH" sz="2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12192000" cy="616800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19337" y="5949280"/>
            <a:ext cx="11917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 smtClean="0">
                <a:solidFill>
                  <a:schemeClr val="bg1"/>
                </a:solidFill>
              </a:rPr>
              <a:t>digitalinform.swiss hat zum Ziel, Sie bei Ihren Digitalisierungs-Projekten bedarfsgerecht zu unterstützen.</a:t>
            </a:r>
            <a:endParaRPr lang="de-C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3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BE2A496-4B5D-485F-BE34-FC891CEAD7EF}" type="slidenum">
              <a:rPr lang="de-CH" smtClean="0"/>
              <a:pPr>
                <a:defRPr/>
              </a:pPr>
              <a:t>11</a:t>
            </a:fld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>
            <a:off x="9746232" y="298154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bg1"/>
                </a:solidFill>
              </a:rPr>
              <a:t>Stellewert / Image </a:t>
            </a:r>
            <a:endParaRPr lang="de-CH" b="1" dirty="0">
              <a:solidFill>
                <a:schemeClr val="bg1"/>
              </a:solidFill>
            </a:endParaRPr>
          </a:p>
        </p:txBody>
      </p:sp>
      <p:pic>
        <p:nvPicPr>
          <p:cNvPr id="12" name="Grafik 11" descr="EVD_BBT_D_RGB_POS_QUER_wapp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983432" y="532426"/>
            <a:ext cx="11053268" cy="5526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2800" dirty="0" smtClean="0"/>
              <a:t>Rahmenbedingungen: solide Finanzierung gewährleisten</a:t>
            </a:r>
            <a:endParaRPr lang="de-CH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6" t="11567" r="3846" b="21850"/>
          <a:stretch/>
        </p:blipFill>
        <p:spPr>
          <a:xfrm>
            <a:off x="0" y="1154594"/>
            <a:ext cx="12192000" cy="582536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6597352"/>
            <a:ext cx="199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>
                <a:solidFill>
                  <a:schemeClr val="bg1"/>
                </a:solidFill>
              </a:rPr>
              <a:t>Photo: Parlamentsdienste Bern</a:t>
            </a:r>
            <a:endParaRPr lang="de-CH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9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BE2A496-4B5D-485F-BE34-FC891CEAD7EF}" type="slidenum">
              <a:rPr lang="de-CH" smtClean="0"/>
              <a:pPr>
                <a:defRPr/>
              </a:pPr>
              <a:t>12</a:t>
            </a:fld>
            <a:endParaRPr lang="de-CH" dirty="0"/>
          </a:p>
        </p:txBody>
      </p:sp>
      <p:pic>
        <p:nvPicPr>
          <p:cNvPr id="12" name="Grafik 11" descr="EVD_BBT_D_RGB_POS_QUER_wapp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983432" y="532426"/>
            <a:ext cx="11053268" cy="5526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2800" dirty="0" smtClean="0"/>
              <a:t>Rahmenbedingungen: internationale BFI-Zusammenarbeit</a:t>
            </a:r>
            <a:endParaRPr lang="de-CH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563" y="1172314"/>
            <a:ext cx="9310437" cy="495555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63352" y="4767798"/>
            <a:ext cx="24482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Horizon Europe </a:t>
            </a:r>
          </a:p>
          <a:p>
            <a:r>
              <a:rPr lang="de-CH" dirty="0" smtClean="0"/>
              <a:t>(2021–2027). </a:t>
            </a:r>
          </a:p>
          <a:p>
            <a:r>
              <a:rPr lang="de-CH" dirty="0" smtClean="0"/>
              <a:t>Vorläufige Struktur.</a:t>
            </a:r>
          </a:p>
          <a:p>
            <a:endParaRPr lang="de-CH" b="1" dirty="0"/>
          </a:p>
          <a:p>
            <a:r>
              <a:rPr lang="de-CH" sz="1000" dirty="0" smtClean="0"/>
              <a:t>Quelle: Europäische Kommission</a:t>
            </a:r>
            <a:endParaRPr lang="de-CH" sz="1000" b="1" dirty="0"/>
          </a:p>
        </p:txBody>
      </p:sp>
    </p:spTree>
    <p:extLst>
      <p:ext uri="{BB962C8B-B14F-4D97-AF65-F5344CB8AC3E}">
        <p14:creationId xmlns:p14="http://schemas.microsoft.com/office/powerpoint/2010/main" val="200784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508" y="4098151"/>
            <a:ext cx="4085492" cy="275984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411" y="3879394"/>
            <a:ext cx="4474166" cy="2978606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BE2A496-4B5D-485F-BE34-FC891CEAD7EF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>
            <a:off x="9746232" y="298154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bg1"/>
                </a:solidFill>
              </a:rPr>
              <a:t>Stellewert / Image </a:t>
            </a:r>
            <a:endParaRPr lang="de-CH" b="1" dirty="0">
              <a:solidFill>
                <a:schemeClr val="bg1"/>
              </a:solidFill>
            </a:endParaRPr>
          </a:p>
        </p:txBody>
      </p:sp>
      <p:pic>
        <p:nvPicPr>
          <p:cNvPr id="12" name="Grafik 11" descr="EVD_BBT_D_RGB_POS_QUER_wappe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983432" y="532426"/>
            <a:ext cx="6979983" cy="5526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2800" dirty="0" smtClean="0"/>
              <a:t>BFI – Danke für die Zusammenarbeit!</a:t>
            </a:r>
            <a:endParaRPr lang="de-CH" sz="2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/>
          <a:srcRect l="14036"/>
          <a:stretch/>
        </p:blipFill>
        <p:spPr>
          <a:xfrm>
            <a:off x="203" y="1121053"/>
            <a:ext cx="3960440" cy="306075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643" y="1113373"/>
            <a:ext cx="4245934" cy="307043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8"/>
          <a:srcRect r="11919"/>
          <a:stretch/>
        </p:blipFill>
        <p:spPr>
          <a:xfrm>
            <a:off x="8212043" y="1121053"/>
            <a:ext cx="4004637" cy="306717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9"/>
          <a:srcRect l="1067"/>
          <a:stretch/>
        </p:blipFill>
        <p:spPr>
          <a:xfrm>
            <a:off x="-24680" y="4181809"/>
            <a:ext cx="3985323" cy="267619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1017224" y="6611779"/>
            <a:ext cx="1199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err="1" smtClean="0"/>
              <a:t>Photos</a:t>
            </a:r>
            <a:r>
              <a:rPr lang="de-CH" sz="1000" dirty="0" smtClean="0"/>
              <a:t>: Iris Krebs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199677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BE2A496-4B5D-485F-BE34-FC891CEAD7EF}" type="slidenum">
              <a:rPr lang="de-CH" smtClean="0"/>
              <a:pPr>
                <a:defRPr/>
              </a:pPr>
              <a:t>2</a:t>
            </a:fld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>
            <a:off x="9746232" y="298154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bg1"/>
                </a:solidFill>
              </a:rPr>
              <a:t>Stellewert / Image </a:t>
            </a:r>
            <a:endParaRPr lang="de-CH" b="1" dirty="0">
              <a:solidFill>
                <a:schemeClr val="bg1"/>
              </a:solidFill>
            </a:endParaRPr>
          </a:p>
        </p:txBody>
      </p:sp>
      <p:pic>
        <p:nvPicPr>
          <p:cNvPr id="12" name="Grafik 11" descr="EVD_BBT_D_RGB_POS_QUER_wapp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983432" y="532426"/>
            <a:ext cx="11053268" cy="5526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2800" dirty="0" smtClean="0"/>
              <a:t>Schweizer Berufsbildung lebt vom Engagement der Betriebe</a:t>
            </a:r>
            <a:endParaRPr lang="de-CH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6560717"/>
            <a:ext cx="1278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>
                <a:solidFill>
                  <a:schemeClr val="bg1"/>
                </a:solidFill>
              </a:rPr>
              <a:t>Photo: SDBB</a:t>
            </a:r>
            <a:endParaRPr lang="de-CH" sz="1000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/>
          <a:srcRect l="882" b="8473"/>
          <a:stretch/>
        </p:blipFill>
        <p:spPr>
          <a:xfrm>
            <a:off x="0" y="1196752"/>
            <a:ext cx="12216680" cy="576064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19336" y="6639163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/>
              <a:t>Photo: </a:t>
            </a:r>
            <a:r>
              <a:rPr lang="de-CH" sz="1000" dirty="0" smtClean="0"/>
              <a:t>SDBB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13470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BE2A496-4B5D-485F-BE34-FC891CEAD7EF}" type="slidenum">
              <a:rPr lang="de-CH" smtClean="0"/>
              <a:pPr>
                <a:defRPr/>
              </a:pPr>
              <a:t>3</a:t>
            </a:fld>
            <a:endParaRPr lang="de-CH" dirty="0"/>
          </a:p>
        </p:txBody>
      </p:sp>
      <p:pic>
        <p:nvPicPr>
          <p:cNvPr id="12" name="Grafik 11" descr="EVD_BBT_D_RGB_POS_QUER_wapp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983432" y="532426"/>
            <a:ext cx="11053268" cy="5526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2800" dirty="0" smtClean="0"/>
              <a:t>Ausbilden muss sich weiterhin für die Betriebe lohnen</a:t>
            </a:r>
            <a:endParaRPr lang="de-CH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985087" y="2436647"/>
            <a:ext cx="280831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Bruttokosten, produktive Leistungen und Nettonutzen für ein durchschnittliches Lehrjahr, nach </a:t>
            </a:r>
            <a:r>
              <a:rPr lang="de-CH" dirty="0" smtClean="0"/>
              <a:t>Betriebsgrösse</a:t>
            </a:r>
          </a:p>
          <a:p>
            <a:endParaRPr lang="de-CH" b="1" dirty="0"/>
          </a:p>
          <a:p>
            <a:endParaRPr lang="de-CH" b="1" dirty="0" smtClean="0"/>
          </a:p>
          <a:p>
            <a:r>
              <a:rPr lang="de-CH" sz="1000" dirty="0" smtClean="0"/>
              <a:t>Quelle: </a:t>
            </a:r>
            <a:r>
              <a:rPr lang="de-CH" sz="1000" dirty="0"/>
              <a:t>Gehret, A., </a:t>
            </a:r>
            <a:r>
              <a:rPr lang="de-CH" sz="1000" dirty="0" err="1"/>
              <a:t>Aepli</a:t>
            </a:r>
            <a:r>
              <a:rPr lang="de-CH" sz="1000" dirty="0"/>
              <a:t>, M., Kuhn, A. &amp; </a:t>
            </a:r>
            <a:r>
              <a:rPr lang="de-CH" sz="1000" dirty="0" err="1"/>
              <a:t>Schweri</a:t>
            </a:r>
            <a:r>
              <a:rPr lang="de-CH" sz="1000" dirty="0"/>
              <a:t>, J. (2019). Lohnt </a:t>
            </a:r>
            <a:r>
              <a:rPr lang="de-CH" sz="1000" dirty="0" smtClean="0"/>
              <a:t>sich die </a:t>
            </a:r>
            <a:r>
              <a:rPr lang="de-CH" sz="1000" dirty="0"/>
              <a:t>Lehrlingsausbildung für die Betriebe? Resultate </a:t>
            </a:r>
            <a:r>
              <a:rPr lang="de-CH" sz="1000" dirty="0" smtClean="0"/>
              <a:t>der vierten </a:t>
            </a:r>
            <a:r>
              <a:rPr lang="de-CH" sz="1000" dirty="0"/>
              <a:t>Kosten-Nutzen-Erhebung. Zollikofen: Eidgenössisches Hochschulinstitut für </a:t>
            </a:r>
            <a:r>
              <a:rPr lang="de-CH" sz="1000" dirty="0" smtClean="0"/>
              <a:t>Berufsbildung, S. 34</a:t>
            </a:r>
            <a:endParaRPr lang="de-CH" sz="10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832" y="1412776"/>
            <a:ext cx="6960096" cy="41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2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BE2A496-4B5D-485F-BE34-FC891CEAD7EF}" type="slidenum">
              <a:rPr lang="de-CH" smtClean="0"/>
              <a:pPr>
                <a:defRPr/>
              </a:pPr>
              <a:t>4</a:t>
            </a:fld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>
            <a:off x="9746232" y="298154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bg1"/>
                </a:solidFill>
              </a:rPr>
              <a:t>Stellewert / Image </a:t>
            </a:r>
            <a:endParaRPr lang="de-CH" b="1" dirty="0">
              <a:solidFill>
                <a:schemeClr val="bg1"/>
              </a:solidFill>
            </a:endParaRPr>
          </a:p>
        </p:txBody>
      </p:sp>
      <p:pic>
        <p:nvPicPr>
          <p:cNvPr id="12" name="Grafik 11" descr="EVD_BBT_D_RGB_POS_QUER_wapp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983432" y="532426"/>
            <a:ext cx="11053268" cy="5526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2800" dirty="0" smtClean="0"/>
              <a:t>Innovationsland Schweiz setzt auf Berufsbildung</a:t>
            </a:r>
            <a:endParaRPr lang="de-CH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0" y="6669360"/>
            <a:ext cx="1278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/>
              <a:t>Photo: Iris Krebs</a:t>
            </a:r>
            <a:endParaRPr lang="de-CH" sz="1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6199" r="-36" b="19483"/>
          <a:stretch/>
        </p:blipFill>
        <p:spPr>
          <a:xfrm>
            <a:off x="0" y="1268760"/>
            <a:ext cx="12216680" cy="604288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6567155"/>
            <a:ext cx="13093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/>
              <a:t>Photo: </a:t>
            </a:r>
            <a:r>
              <a:rPr lang="de-CH" sz="1000" dirty="0" smtClean="0"/>
              <a:t>Iris Krebs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16049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BE2A496-4B5D-485F-BE34-FC891CEAD7EF}" type="slidenum">
              <a:rPr lang="de-CH" smtClean="0"/>
              <a:pPr>
                <a:defRPr/>
              </a:pPr>
              <a:t>5</a:t>
            </a:fld>
            <a:endParaRPr lang="de-CH" dirty="0"/>
          </a:p>
        </p:txBody>
      </p:sp>
      <p:sp>
        <p:nvSpPr>
          <p:cNvPr id="16" name="Textfeld 15"/>
          <p:cNvSpPr txBox="1"/>
          <p:nvPr/>
        </p:nvSpPr>
        <p:spPr>
          <a:xfrm>
            <a:off x="9746232" y="298154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bg1"/>
                </a:solidFill>
              </a:rPr>
              <a:t>Stellewert / Image </a:t>
            </a:r>
            <a:endParaRPr lang="de-CH" b="1" dirty="0">
              <a:solidFill>
                <a:schemeClr val="bg1"/>
              </a:solidFill>
            </a:endParaRPr>
          </a:p>
        </p:txBody>
      </p:sp>
      <p:pic>
        <p:nvPicPr>
          <p:cNvPr id="12" name="Grafik 11" descr="EVD_BBT_D_RGB_POS_QUER_wapp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983432" y="532426"/>
            <a:ext cx="11053268" cy="5526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2800" dirty="0" smtClean="0"/>
              <a:t>Verbundpartnerschaft als Fundament der Berufsbildung</a:t>
            </a:r>
            <a:endParaRPr lang="de-CH" sz="2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"/>
          <a:stretch/>
        </p:blipFill>
        <p:spPr>
          <a:xfrm>
            <a:off x="1071" y="1237542"/>
            <a:ext cx="12190929" cy="56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BE2A496-4B5D-485F-BE34-FC891CEAD7EF}" type="slidenum">
              <a:rPr lang="de-CH" smtClean="0"/>
              <a:pPr>
                <a:defRPr/>
              </a:pPr>
              <a:t>6</a:t>
            </a:fld>
            <a:endParaRPr lang="de-CH" dirty="0"/>
          </a:p>
        </p:txBody>
      </p:sp>
      <p:pic>
        <p:nvPicPr>
          <p:cNvPr id="12" name="Grafik 11" descr="EVD_BBT_D_RGB_POS_QUER_wapp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983432" y="532426"/>
            <a:ext cx="11053268" cy="5526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2800" dirty="0" smtClean="0"/>
              <a:t>Trend zur Höherqualifizierung</a:t>
            </a:r>
            <a:endParaRPr lang="de-CH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752" y="1297637"/>
            <a:ext cx="7561037" cy="493409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83432" y="4429960"/>
            <a:ext cx="28083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Bildungsstand der Bevölkerung im Alter von 25 bis 64 Jahren nach </a:t>
            </a:r>
            <a:r>
              <a:rPr lang="de-CH" dirty="0" smtClean="0"/>
              <a:t>Altersgruppen</a:t>
            </a:r>
            <a:endParaRPr lang="de-CH" dirty="0"/>
          </a:p>
          <a:p>
            <a:endParaRPr lang="de-CH" b="1" dirty="0" smtClean="0"/>
          </a:p>
          <a:p>
            <a:r>
              <a:rPr lang="de-CH" sz="1000" dirty="0" smtClean="0"/>
              <a:t>Quelle: Bundesamt </a:t>
            </a:r>
            <a:r>
              <a:rPr lang="de-CH" sz="1000" dirty="0"/>
              <a:t>für Statistik 2019. Daten: </a:t>
            </a:r>
            <a:r>
              <a:rPr lang="de-CH" sz="1000" dirty="0" smtClean="0"/>
              <a:t>2016 </a:t>
            </a:r>
            <a:endParaRPr lang="de-CH" sz="1000" b="1" dirty="0"/>
          </a:p>
        </p:txBody>
      </p:sp>
    </p:spTree>
    <p:extLst>
      <p:ext uri="{BB962C8B-B14F-4D97-AF65-F5344CB8AC3E}">
        <p14:creationId xmlns:p14="http://schemas.microsoft.com/office/powerpoint/2010/main" val="71788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488" t="23387" r="16656" b="16745"/>
          <a:stretch/>
        </p:blipFill>
        <p:spPr>
          <a:xfrm>
            <a:off x="-24680" y="1085119"/>
            <a:ext cx="12241360" cy="5872273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BE2A496-4B5D-485F-BE34-FC891CEAD7EF}" type="slidenum">
              <a:rPr lang="de-CH" smtClean="0"/>
              <a:pPr>
                <a:defRPr/>
              </a:pPr>
              <a:t>7</a:t>
            </a:fld>
            <a:endParaRPr lang="de-CH" dirty="0"/>
          </a:p>
        </p:txBody>
      </p:sp>
      <p:pic>
        <p:nvPicPr>
          <p:cNvPr id="12" name="Grafik 11" descr="EVD_BBT_D_RGB_POS_QUER_wappe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983432" y="532426"/>
            <a:ext cx="11053268" cy="5526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2800" dirty="0" smtClean="0"/>
              <a:t>Trend zur Flexibilisierung</a:t>
            </a:r>
            <a:endParaRPr lang="de-CH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597751"/>
            <a:ext cx="6369548" cy="444448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55440" y="6161258"/>
            <a:ext cx="828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Reformprozess der beruflichen Grundbildung</a:t>
            </a:r>
            <a:endParaRPr lang="de-CH" b="1" dirty="0"/>
          </a:p>
          <a:p>
            <a:endParaRPr lang="de-CH" sz="1000" dirty="0" smtClean="0"/>
          </a:p>
          <a:p>
            <a:r>
              <a:rPr lang="de-CH" sz="1000" dirty="0" smtClean="0"/>
              <a:t>Quelle: </a:t>
            </a:r>
            <a:r>
              <a:rPr lang="de-CH" sz="1000" dirty="0"/>
              <a:t>Handbuch Prozess der Berufsentwicklung in der beruflichen </a:t>
            </a:r>
            <a:r>
              <a:rPr lang="de-CH" sz="1000" dirty="0" smtClean="0"/>
              <a:t>Grundbildung, SBFI. Photo: Iris Krebs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132196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BE2A496-4B5D-485F-BE34-FC891CEAD7EF}" type="slidenum">
              <a:rPr lang="de-CH" smtClean="0"/>
              <a:pPr>
                <a:defRPr/>
              </a:pPr>
              <a:t>8</a:t>
            </a:fld>
            <a:endParaRPr lang="de-CH" dirty="0"/>
          </a:p>
        </p:txBody>
      </p:sp>
      <p:pic>
        <p:nvPicPr>
          <p:cNvPr id="12" name="Grafik 11" descr="EVD_BBT_D_RGB_POS_QUER_wapp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983432" y="532426"/>
            <a:ext cx="11053268" cy="5526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2800" dirty="0" smtClean="0"/>
              <a:t>Trend zum lebenslangen Lernen</a:t>
            </a:r>
            <a:endParaRPr lang="de-CH" sz="2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55" y="1431645"/>
            <a:ext cx="10775969" cy="379755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36655" y="5460522"/>
            <a:ext cx="828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Beteiligungsquote an Weiterbildung nach </a:t>
            </a:r>
            <a:r>
              <a:rPr lang="de-CH" dirty="0" smtClean="0"/>
              <a:t>Bildungsniveau</a:t>
            </a:r>
          </a:p>
          <a:p>
            <a:endParaRPr lang="de-CH" sz="1000" dirty="0" smtClean="0"/>
          </a:p>
          <a:p>
            <a:r>
              <a:rPr lang="de-CH" sz="1000" dirty="0" smtClean="0"/>
              <a:t>Quelle: </a:t>
            </a:r>
            <a:r>
              <a:rPr lang="de-CH" sz="1000" dirty="0"/>
              <a:t>Bundesamt für Statistik. Daten: 2016 MZB</a:t>
            </a:r>
          </a:p>
        </p:txBody>
      </p:sp>
    </p:spTree>
    <p:extLst>
      <p:ext uri="{BB962C8B-B14F-4D97-AF65-F5344CB8AC3E}">
        <p14:creationId xmlns:p14="http://schemas.microsoft.com/office/powerpoint/2010/main" val="383254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BE2A496-4B5D-485F-BE34-FC891CEAD7EF}" type="slidenum">
              <a:rPr lang="de-CH" smtClean="0"/>
              <a:pPr>
                <a:defRPr/>
              </a:pPr>
              <a:t>9</a:t>
            </a:fld>
            <a:endParaRPr lang="de-CH" dirty="0"/>
          </a:p>
        </p:txBody>
      </p:sp>
      <p:pic>
        <p:nvPicPr>
          <p:cNvPr id="12" name="Grafik 11" descr="EVD_BBT_D_RGB_POS_QUER_wapp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642938"/>
            <a:ext cx="2921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el 1"/>
          <p:cNvSpPr txBox="1">
            <a:spLocks/>
          </p:cNvSpPr>
          <p:nvPr/>
        </p:nvSpPr>
        <p:spPr>
          <a:xfrm>
            <a:off x="983432" y="532426"/>
            <a:ext cx="11053268" cy="55269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CH" sz="2800" dirty="0" smtClean="0"/>
              <a:t>Trend zu Austausch und Mobilität</a:t>
            </a:r>
          </a:p>
          <a:p>
            <a:endParaRPr lang="de-CH" sz="2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690">
            <a:off x="-870109" y="2552973"/>
            <a:ext cx="12358429" cy="2864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373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schlag_Standardpräsentation_BBT_d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>
          <a:defRPr sz="3200" b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Vorschlag_Standardpräsentation_BBT_d</Template>
  <TotalTime>0</TotalTime>
  <Words>277</Words>
  <Application>Microsoft Office PowerPoint</Application>
  <PresentationFormat>Breitbild</PresentationFormat>
  <Paragraphs>70</Paragraphs>
  <Slides>13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Calibri</vt:lpstr>
      <vt:lpstr>Vorschlag_Standardpräsentation_BBT_d</vt:lpstr>
      <vt:lpstr>Winterkonferenz SGV-USAM, 17. Januar 2020  Tradition, Wandel und Digitalisierung:  Was muss Bildung leisten?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EVD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Arial_52_fett</dc:title>
  <dc:creator>Désirée Kunze</dc:creator>
  <cp:lastModifiedBy>Duttweiler Daniel SBFI</cp:lastModifiedBy>
  <cp:revision>157</cp:revision>
  <cp:lastPrinted>2020-01-15T08:18:17Z</cp:lastPrinted>
  <dcterms:created xsi:type="dcterms:W3CDTF">2009-07-29T09:47:09Z</dcterms:created>
  <dcterms:modified xsi:type="dcterms:W3CDTF">2020-01-15T08:20:39Z</dcterms:modified>
</cp:coreProperties>
</file>