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7" r:id="rId3"/>
    <p:sldId id="263" r:id="rId4"/>
    <p:sldId id="264" r:id="rId5"/>
    <p:sldId id="265" r:id="rId6"/>
    <p:sldId id="260" r:id="rId7"/>
    <p:sldId id="266" r:id="rId8"/>
    <p:sldId id="268" r:id="rId9"/>
  </p:sldIdLst>
  <p:sldSz cx="12192000" cy="6858000"/>
  <p:notesSz cx="6799263" cy="9929813"/>
  <p:custDataLst>
    <p:tags r:id="rId12"/>
  </p:custDataLst>
  <p:defaultTextStyle>
    <a:defPPr>
      <a:defRPr lang="de-CH"/>
    </a:defPPr>
    <a:lvl1pPr algn="l" rtl="0" fontAlgn="base">
      <a:spcBef>
        <a:spcPct val="0%"/>
      </a:spcBef>
      <a:spcAft>
        <a:spcPct val="0%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%"/>
      </a:spcBef>
      <a:spcAft>
        <a:spcPct val="0%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%"/>
      </a:spcBef>
      <a:spcAft>
        <a:spcPct val="0%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%"/>
      </a:spcBef>
      <a:spcAft>
        <a:spcPct val="0%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%"/>
      </a:spcBef>
      <a:spcAft>
        <a:spcPct val="0%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1134" userDrawn="1">
          <p15:clr>
            <a:srgbClr val="A4A3A4"/>
          </p15:clr>
        </p15:guide>
        <p15:guide id="3" orient="horz" pos="294" userDrawn="1">
          <p15:clr>
            <a:srgbClr val="A4A3A4"/>
          </p15:clr>
        </p15:guide>
        <p15:guide id="4" orient="horz" pos="4120" userDrawn="1">
          <p15:clr>
            <a:srgbClr val="A4A3A4"/>
          </p15:clr>
        </p15:guide>
        <p15:guide id="5" orient="horz" pos="3872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340" userDrawn="1">
          <p15:clr>
            <a:srgbClr val="A4A3A4"/>
          </p15:clr>
        </p15:guide>
        <p15:guide id="8" pos="7348" userDrawn="1">
          <p15:clr>
            <a:srgbClr val="A4A3A4"/>
          </p15:clr>
        </p15:guide>
        <p15:guide id="9" pos="3975" userDrawn="1">
          <p15:clr>
            <a:srgbClr val="A4A3A4"/>
          </p15:clr>
        </p15:guide>
        <p15:guide id="10" pos="37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clrMru>
    <a:srgbClr val="4D4D4D"/>
    <a:srgbClr val="E5352C"/>
    <a:srgbClr val="CCCCCC"/>
    <a:srgbClr val="666666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purl.oclc.org/ooxml/drawingml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%"/>
            </a:schemeClr>
          </a:solidFill>
        </a:fill>
      </a:tcStyle>
    </a:wholeTbl>
    <a:band1H>
      <a:tcStyle>
        <a:tcBdr/>
        <a:fill>
          <a:solidFill>
            <a:schemeClr val="accent1">
              <a:tint val="40%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%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%"/>
            </a:schemeClr>
          </a:solidFill>
        </a:fill>
      </a:tcStyle>
    </a:wholeTbl>
    <a:band1H>
      <a:tcStyle>
        <a:tcBdr/>
        <a:fill>
          <a:solidFill>
            <a:schemeClr val="accent3">
              <a:tint val="40%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%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purl.oclc.org/ooxml/drawingml/main" xmlns:r="http://purl.oclc.org/ooxml/officeDocument/relationships" xmlns:p="http://purl.oclc.org/ooxml/presentationml/main" lastView="sldThumbnailView">
  <p:normalViewPr>
    <p:restoredLeft sz="17.974%" autoAdjust="0"/>
    <p:restoredTop sz="94.613%" autoAdjust="0"/>
  </p:normalViewPr>
  <p:slideViewPr>
    <p:cSldViewPr snapToGrid="0">
      <p:cViewPr varScale="1">
        <p:scale>
          <a:sx n="95" d="100"/>
          <a:sy n="95" d="100"/>
        </p:scale>
        <p:origin x="72" y="197"/>
      </p:cViewPr>
      <p:guideLst>
        <p:guide orient="horz" pos="2160"/>
        <p:guide orient="horz" pos="1134"/>
        <p:guide orient="horz" pos="294"/>
        <p:guide orient="horz" pos="4120"/>
        <p:guide orient="horz" pos="3872"/>
        <p:guide pos="3840"/>
        <p:guide pos="340"/>
        <p:guide pos="7348"/>
        <p:guide pos="3975"/>
        <p:guide pos="37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90" y="102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purl.oclc.org/ooxml/officeDocument/relationships/slide" Target="slides/slide7.xml"/><Relationship Id="rId13" Type="http://purl.oclc.org/ooxml/officeDocument/relationships/presProps" Target="presProps.xml"/><Relationship Id="rId3" Type="http://purl.oclc.org/ooxml/officeDocument/relationships/slide" Target="slides/slide2.xml"/><Relationship Id="rId7" Type="http://purl.oclc.org/ooxml/officeDocument/relationships/slide" Target="slides/slide6.xml"/><Relationship Id="rId12" Type="http://purl.oclc.org/ooxml/officeDocument/relationships/tags" Target="tags/tag1.xml"/><Relationship Id="rId2" Type="http://purl.oclc.org/ooxml/officeDocument/relationships/slide" Target="slides/slide1.xml"/><Relationship Id="rId16" Type="http://purl.oclc.org/ooxml/officeDocument/relationships/tableStyles" Target="tableStyles.xml"/><Relationship Id="rId1" Type="http://purl.oclc.org/ooxml/officeDocument/relationships/slideMaster" Target="slideMasters/slideMaster1.xml"/><Relationship Id="rId6" Type="http://purl.oclc.org/ooxml/officeDocument/relationships/slide" Target="slides/slide5.xml"/><Relationship Id="rId11" Type="http://purl.oclc.org/ooxml/officeDocument/relationships/handoutMaster" Target="handoutMasters/handoutMaster1.xml"/><Relationship Id="rId5" Type="http://purl.oclc.org/ooxml/officeDocument/relationships/slide" Target="slides/slide4.xml"/><Relationship Id="rId15" Type="http://purl.oclc.org/ooxml/officeDocument/relationships/theme" Target="theme/theme1.xml"/><Relationship Id="rId10" Type="http://purl.oclc.org/ooxml/officeDocument/relationships/notesMaster" Target="notesMasters/notesMaster1.xml"/><Relationship Id="rId4" Type="http://purl.oclc.org/ooxml/officeDocument/relationships/slide" Target="slides/slide3.xml"/><Relationship Id="rId9" Type="http://purl.oclc.org/ooxml/officeDocument/relationships/slide" Target="slides/slide8.xml"/><Relationship Id="rId14" Type="http://purl.oclc.org/ooxml/officeDocument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purl.oclc.org/ooxml/officeDocument/relationships/theme" Target="../theme/theme3.xml"/></Relationships>
</file>

<file path=ppt/handoutMasters/handoutMaster1.xml><?xml version="1.0" encoding="utf-8"?>
<p:handoutMaster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62" cy="497451"/>
          </a:xfrm>
          <a:prstGeom prst="rect">
            <a:avLst/>
          </a:prstGeom>
          <a:noFill/>
          <a:ln w="9525">
            <a:noFill/>
            <a:miter lim="800%"/>
            <a:headEnd/>
            <a:tailEnd/>
          </a:ln>
          <a:effectLst/>
        </p:spPr>
        <p:txBody>
          <a:bodyPr vert="horz" wrap="square" lIns="91702" tIns="45851" rIns="91702" bIns="45851" numCol="1" anchor="t" anchorCtr="0" compatLnSpc="1">
            <a:prstTxWarp prst="textNoShape">
              <a:avLst/>
            </a:prstTxWarp>
          </a:bodyPr>
          <a:lstStyle>
            <a:lvl1pPr defTabSz="917681">
              <a:spcBef>
                <a:spcPct val="0%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702" y="0"/>
            <a:ext cx="2946562" cy="497451"/>
          </a:xfrm>
          <a:prstGeom prst="rect">
            <a:avLst/>
          </a:prstGeom>
          <a:noFill/>
          <a:ln w="9525">
            <a:noFill/>
            <a:miter lim="800%"/>
            <a:headEnd/>
            <a:tailEnd/>
          </a:ln>
          <a:effectLst/>
        </p:spPr>
        <p:txBody>
          <a:bodyPr vert="horz" wrap="square" lIns="91702" tIns="45851" rIns="91702" bIns="45851" numCol="1" anchor="t" anchorCtr="0" compatLnSpc="1">
            <a:prstTxWarp prst="textNoShape">
              <a:avLst/>
            </a:prstTxWarp>
          </a:bodyPr>
          <a:lstStyle>
            <a:lvl1pPr algn="r" defTabSz="917681">
              <a:spcBef>
                <a:spcPct val="0%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363"/>
            <a:ext cx="2946562" cy="497450"/>
          </a:xfrm>
          <a:prstGeom prst="rect">
            <a:avLst/>
          </a:prstGeom>
          <a:noFill/>
          <a:ln w="9525">
            <a:noFill/>
            <a:miter lim="800%"/>
            <a:headEnd/>
            <a:tailEnd/>
          </a:ln>
          <a:effectLst/>
        </p:spPr>
        <p:txBody>
          <a:bodyPr vert="horz" wrap="square" lIns="91702" tIns="45851" rIns="91702" bIns="45851" numCol="1" anchor="b" anchorCtr="0" compatLnSpc="1">
            <a:prstTxWarp prst="textNoShape">
              <a:avLst/>
            </a:prstTxWarp>
          </a:bodyPr>
          <a:lstStyle>
            <a:lvl1pPr defTabSz="917681">
              <a:spcBef>
                <a:spcPct val="0%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702" y="9432363"/>
            <a:ext cx="2946562" cy="497450"/>
          </a:xfrm>
          <a:prstGeom prst="rect">
            <a:avLst/>
          </a:prstGeom>
          <a:noFill/>
          <a:ln w="9525">
            <a:noFill/>
            <a:miter lim="800%"/>
            <a:headEnd/>
            <a:tailEnd/>
          </a:ln>
          <a:effectLst/>
        </p:spPr>
        <p:txBody>
          <a:bodyPr vert="horz" wrap="square" lIns="91702" tIns="45851" rIns="91702" bIns="45851" numCol="1" anchor="b" anchorCtr="0" compatLnSpc="1">
            <a:prstTxWarp prst="textNoShape">
              <a:avLst/>
            </a:prstTxWarp>
          </a:bodyPr>
          <a:lstStyle>
            <a:lvl1pPr algn="r" defTabSz="916495">
              <a:defRPr/>
            </a:lvl1pPr>
          </a:lstStyle>
          <a:p>
            <a:fld id="{D46AF6E1-D9A9-412E-B1BA-9576DCDD2437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40642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purl.oclc.org/ooxml/officeDocument/relationships/theme" Target="../theme/theme2.xml"/></Relationships>
</file>

<file path=ppt/notesMasters/notesMaster1.xml><?xml version="1.0" encoding="utf-8"?>
<p:notesMaster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spect="1" noChangeArrowheads="1"/>
          </p:cNvSpPr>
          <p:nvPr>
            <p:ph type="body" sz="quarter" idx="3"/>
          </p:nvPr>
        </p:nvSpPr>
        <p:spPr bwMode="auto">
          <a:xfrm>
            <a:off x="719771" y="107168"/>
            <a:ext cx="5849745" cy="9685086"/>
          </a:xfrm>
          <a:prstGeom prst="rect">
            <a:avLst/>
          </a:prstGeom>
          <a:noFill/>
          <a:ln w="9525">
            <a:noFill/>
            <a:miter lim="800%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Klicken Sie, um die Formate des Vorlagentextes zu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1638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3225" y="7913688"/>
            <a:ext cx="3341688" cy="1879600"/>
          </a:xfrm>
          <a:prstGeom prst="rect">
            <a:avLst/>
          </a:prstGeom>
          <a:noFill/>
          <a:ln w="9525"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758283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ts val="1400"/>
      </a:lnSpc>
      <a:spcBef>
        <a:spcPct val="0%"/>
      </a:spcBef>
      <a:spcAft>
        <a:spcPct val="0%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ts val="1400"/>
      </a:lnSpc>
      <a:spcBef>
        <a:spcPct val="0%"/>
      </a:spcBef>
      <a:spcAft>
        <a:spcPct val="0%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ts val="1400"/>
      </a:lnSpc>
      <a:spcBef>
        <a:spcPct val="0%"/>
      </a:spcBef>
      <a:spcAft>
        <a:spcPct val="0%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ts val="1400"/>
      </a:lnSpc>
      <a:spcBef>
        <a:spcPct val="0%"/>
      </a:spcBef>
      <a:spcAft>
        <a:spcPct val="0%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ts val="1400"/>
      </a:lnSpc>
      <a:spcBef>
        <a:spcPct val="0%"/>
      </a:spcBef>
      <a:spcAft>
        <a:spcPct val="0%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purl.oclc.org/ooxml/officeDocument/relationships/slide" Target="../slides/slide1.xml"/><Relationship Id="rId1" Type="http://purl.oclc.org/ooxml/officeDocument/relationships/notesMaster" Target="../notesMasters/notesMaster1.xml"/></Relationships>
</file>

<file path=ppt/notesSlides/notesSlide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7913688"/>
            <a:ext cx="3341688" cy="1879600"/>
          </a:xfrm>
          <a:ln/>
        </p:spPr>
      </p:sp>
      <p:sp>
        <p:nvSpPr>
          <p:cNvPr id="17411" name="Rectangle 3"/>
          <p:cNvSpPr>
            <a:spLocks noGrp="1" noChangeAspect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07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purl.oclc.org/ooxml/officeDocument/relationships/image" Target="../media/image2.jpeg"/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hpGrid" hidden="1"/>
          <p:cNvGrpSpPr>
            <a:grpSpLocks/>
          </p:cNvGrpSpPr>
          <p:nvPr/>
        </p:nvGrpSpPr>
        <p:grpSpPr bwMode="auto">
          <a:xfrm>
            <a:off x="-23446" y="0"/>
            <a:ext cx="12215446" cy="6858000"/>
            <a:chOff x="-12" y="0"/>
            <a:chExt cx="6252" cy="4320"/>
          </a:xfrm>
        </p:grpSpPr>
        <p:sp>
          <p:nvSpPr>
            <p:cNvPr id="5" name="Line 39" hidden="1"/>
            <p:cNvSpPr>
              <a:spLocks noChangeShapeType="1"/>
            </p:cNvSpPr>
            <p:nvPr userDrawn="1"/>
          </p:nvSpPr>
          <p:spPr bwMode="auto">
            <a:xfrm>
              <a:off x="273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6" name="Line 40" hidden="1"/>
            <p:cNvSpPr>
              <a:spLocks noChangeShapeType="1"/>
            </p:cNvSpPr>
            <p:nvPr userDrawn="1"/>
          </p:nvSpPr>
          <p:spPr bwMode="auto">
            <a:xfrm>
              <a:off x="596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7" name="Line 41" hidden="1"/>
            <p:cNvSpPr>
              <a:spLocks noChangeShapeType="1"/>
            </p:cNvSpPr>
            <p:nvPr userDrawn="1"/>
          </p:nvSpPr>
          <p:spPr bwMode="auto">
            <a:xfrm>
              <a:off x="0" y="2159"/>
              <a:ext cx="624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8" name="Line 42" hidden="1"/>
            <p:cNvSpPr>
              <a:spLocks noChangeShapeType="1"/>
            </p:cNvSpPr>
            <p:nvPr userDrawn="1"/>
          </p:nvSpPr>
          <p:spPr bwMode="auto">
            <a:xfrm>
              <a:off x="-12" y="1132"/>
              <a:ext cx="624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9" name="Line 43" hidden="1"/>
            <p:cNvSpPr>
              <a:spLocks noChangeShapeType="1"/>
            </p:cNvSpPr>
            <p:nvPr userDrawn="1"/>
          </p:nvSpPr>
          <p:spPr bwMode="auto">
            <a:xfrm>
              <a:off x="3119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10" name="Line 44" hidden="1"/>
            <p:cNvSpPr>
              <a:spLocks noChangeShapeType="1"/>
            </p:cNvSpPr>
            <p:nvPr userDrawn="1"/>
          </p:nvSpPr>
          <p:spPr bwMode="auto">
            <a:xfrm>
              <a:off x="0" y="289"/>
              <a:ext cx="624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11" name="Line 45" hidden="1"/>
            <p:cNvSpPr>
              <a:spLocks noChangeShapeType="1"/>
            </p:cNvSpPr>
            <p:nvPr userDrawn="1"/>
          </p:nvSpPr>
          <p:spPr bwMode="auto">
            <a:xfrm>
              <a:off x="0" y="3854"/>
              <a:ext cx="624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</p:grpSp>
      <p:sp>
        <p:nvSpPr>
          <p:cNvPr id="3074" name="Rectangle"/>
          <p:cNvSpPr>
            <a:spLocks noGrp="1" noChangeArrowheads="1"/>
          </p:cNvSpPr>
          <p:nvPr>
            <p:ph type="ctrTitle"/>
          </p:nvPr>
        </p:nvSpPr>
        <p:spPr>
          <a:xfrm>
            <a:off x="531446" y="1310935"/>
            <a:ext cx="9747692" cy="2100309"/>
          </a:xfrm>
          <a:solidFill>
            <a:srgbClr val="E5352C"/>
          </a:solidFill>
          <a:ln>
            <a:solidFill>
              <a:srgbClr val="E5352C"/>
            </a:solidFill>
          </a:ln>
        </p:spPr>
        <p:txBody>
          <a:bodyPr lIns="108000" anchor="ctr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1447" y="3876822"/>
            <a:ext cx="11133015" cy="1116422"/>
          </a:xfrm>
        </p:spPr>
        <p:txBody>
          <a:bodyPr/>
          <a:lstStyle>
            <a:lvl1pPr marL="0" indent="0">
              <a:lnSpc>
                <a:spcPct val="90%"/>
              </a:lnSpc>
              <a:buFontTx/>
              <a:buNone/>
              <a:defRPr sz="2000" b="0"/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CH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9262" y="5843588"/>
            <a:ext cx="2381739" cy="220662"/>
          </a:xfrm>
        </p:spPr>
        <p:txBody>
          <a:bodyPr/>
          <a:lstStyle>
            <a:lvl1pPr>
              <a:defRPr/>
            </a:lvl1pPr>
          </a:lstStyle>
          <a:p>
            <a:fld id="{C026D0B8-0BE2-4267-849B-3E2A4C1420EF}" type="datetime4">
              <a:rPr lang="de-DE" altLang="de-DE"/>
              <a:pPr/>
              <a:t>14. Januar 2020</a:t>
            </a:fld>
            <a:endParaRPr lang="de-CH" altLang="de-DE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179" y="5582461"/>
            <a:ext cx="3692560" cy="56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31914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1446" y="463845"/>
            <a:ext cx="11144738" cy="896937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/>
            </a:lvl1pPr>
            <a:lvl2pPr marL="360363" indent="-190500">
              <a:defRPr/>
            </a:lvl2pPr>
            <a:lvl3pPr marL="719138" indent="-177800">
              <a:defRPr/>
            </a:lvl3pPr>
            <a:lvl4pPr marL="1079500" indent="-179388">
              <a:tabLst/>
              <a:defRPr/>
            </a:lvl4pPr>
            <a:lvl5pPr marL="1438275" indent="-169863"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BC832B-56E9-4D4C-BA6B-BAC075DF71D1}" type="datetime4">
              <a:rPr lang="de-DE" altLang="de-DE"/>
              <a:pPr/>
              <a:t>14. Januar 2020</a:t>
            </a:fld>
            <a:endParaRPr lang="de-CH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Titel der Präsentation ist in der Kopf- und Fusszeile definiert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DA31B-CAFD-4DC1-98D6-D68060118158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848136214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1447" y="1787525"/>
            <a:ext cx="5466862" cy="4337050"/>
          </a:xfrm>
        </p:spPr>
        <p:txBody>
          <a:bodyPr/>
          <a:lstStyle>
            <a:lvl1pPr marL="0" marR="0" indent="0" algn="l" defTabSz="873125" rtl="0" eaLnBrk="0" fontAlgn="base" latinLnBrk="0" hangingPunct="0">
              <a:lnSpc>
                <a:spcPct val="100%"/>
              </a:lnSpc>
              <a:spcBef>
                <a:spcPct val="0%"/>
              </a:spcBef>
              <a:spcAft>
                <a:spcPct val="0%"/>
              </a:spcAft>
              <a:buClrTx/>
              <a:buSzTx/>
              <a:buFontTx/>
              <a:buNone/>
              <a:tabLst/>
              <a:defRPr sz="1800" baseline="0%"/>
            </a:lvl1pPr>
            <a:lvl2pPr marL="360363" indent="-190500">
              <a:defRPr sz="1800"/>
            </a:lvl2pPr>
            <a:lvl3pPr marL="719138" indent="-177800">
              <a:defRPr sz="1800"/>
            </a:lvl3pPr>
            <a:lvl4pPr marL="1079500" indent="-179388">
              <a:defRPr sz="1800"/>
            </a:lvl4pPr>
            <a:lvl5pPr marL="1438275" indent="-169863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5877" y="1787525"/>
            <a:ext cx="5466862" cy="4337050"/>
          </a:xfrm>
        </p:spPr>
        <p:txBody>
          <a:bodyPr/>
          <a:lstStyle>
            <a:lvl1pPr marL="0" indent="0" algn="l" defTabSz="873125" rtl="0" eaLnBrk="0" fontAlgn="base" hangingPunct="0">
              <a:spcBef>
                <a:spcPct val="0%"/>
              </a:spcBef>
              <a:spcAft>
                <a:spcPct val="0%"/>
              </a:spcAft>
              <a:buNone/>
              <a:defRPr lang="de-DE" sz="1800" baseline="0%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363" indent="-190500" algn="l" defTabSz="873125" rtl="0" eaLnBrk="0" fontAlgn="base" hangingPunct="0">
              <a:spcBef>
                <a:spcPct val="0%"/>
              </a:spcBef>
              <a:spcAft>
                <a:spcPct val="0%"/>
              </a:spcAft>
              <a:defRPr lang="de-DE" sz="1800" baseline="0%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9138" indent="-177800" algn="l" defTabSz="873125" rtl="0" eaLnBrk="0" fontAlgn="base" hangingPunct="0">
              <a:spcBef>
                <a:spcPct val="0%"/>
              </a:spcBef>
              <a:spcAft>
                <a:spcPct val="0%"/>
              </a:spcAft>
              <a:defRPr lang="de-DE" sz="1800" baseline="0%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179388" algn="l" defTabSz="873125" rtl="0" eaLnBrk="0" fontAlgn="base" hangingPunct="0">
              <a:spcBef>
                <a:spcPct val="0%"/>
              </a:spcBef>
              <a:spcAft>
                <a:spcPct val="0%"/>
              </a:spcAft>
              <a:defRPr lang="de-DE" sz="1800" baseline="0%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8275" indent="-169863" algn="l" defTabSz="873125" rtl="0" eaLnBrk="0" fontAlgn="base" hangingPunct="0">
              <a:spcBef>
                <a:spcPct val="0%"/>
              </a:spcBef>
              <a:spcAft>
                <a:spcPct val="0%"/>
              </a:spcAft>
              <a:defRPr lang="de-CH" sz="1800" baseline="0%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531446" y="463845"/>
            <a:ext cx="11144738" cy="896937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BC29E-DF23-422D-96D5-03705C4B3503}" type="datetime4">
              <a:rPr lang="de-DE" altLang="de-DE"/>
              <a:pPr/>
              <a:t>14. Januar 2020</a:t>
            </a:fld>
            <a:endParaRPr lang="de-CH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Titel der Präsentation ist in der Kopf- und Fusszeile definiert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F6A33D-24EF-42D8-B2ED-A8284D573606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979773775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1D79E6-4B94-4EB2-A0AD-8C5B905A51D7}" type="datetime4">
              <a:rPr lang="de-DE" altLang="de-DE"/>
              <a:pPr/>
              <a:t>14. Januar 2020</a:t>
            </a:fld>
            <a:endParaRPr lang="de-CH" alt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Titel der Präsentation ist in der Kopf- und Fusszeile definiert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239B6-1853-48A4-A456-28B6555BA1B2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722482151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2450-BDE2-4FAE-A0AA-D36500F41FE6}" type="datetime4">
              <a:rPr lang="de-DE" altLang="de-DE"/>
              <a:pPr/>
              <a:t>14. Januar 2020</a:t>
            </a:fld>
            <a:endParaRPr lang="de-CH" alt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Titel der Präsentation ist in der Kopf- und Fusszeile definiert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D8F82-3C7D-41E6-8195-0ACD583E1619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41019086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F749-CFCF-417D-9351-8712B77317BA}" type="datetime4">
              <a:rPr lang="de-DE" altLang="de-DE" smtClean="0"/>
              <a:pPr/>
              <a:t>14. Januar 2020</a:t>
            </a:fld>
            <a:endParaRPr lang="de-CH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altLang="de-DE" smtClean="0"/>
              <a:t>Titel der Präsentation ist in der Kopf- und Fusszeile definiert</a:t>
            </a:r>
            <a:endParaRPr lang="de-CH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4C083-CE2E-4F14-B086-24F663FE6FD4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68028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image" Target="../media/image1.jpeg"/><Relationship Id="rId3" Type="http://purl.oclc.org/ooxml/officeDocument/relationships/slideLayout" Target="../slideLayouts/slideLayout3.xml"/><Relationship Id="rId7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5" Type="http://purl.oclc.org/ooxml/officeDocument/relationships/slideLayout" Target="../slideLayouts/slideLayout5.xml"/><Relationship Id="rId4" Type="http://purl.oclc.org/ooxml/officeDocument/relationships/slideLayout" Target="../slideLayouts/slideLayout4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446" y="446088"/>
            <a:ext cx="11144738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446" y="1787525"/>
            <a:ext cx="11121292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Mastertextformat bearbeiten</a:t>
            </a:r>
          </a:p>
          <a:p>
            <a:pPr lvl="1"/>
            <a:r>
              <a:rPr lang="de-CH" altLang="de-DE" smtClean="0"/>
              <a:t>Zweite Ebene</a:t>
            </a:r>
          </a:p>
          <a:p>
            <a:pPr lvl="2"/>
            <a:r>
              <a:rPr lang="de-CH" altLang="de-DE" smtClean="0"/>
              <a:t>Dritte Ebene</a:t>
            </a:r>
          </a:p>
          <a:p>
            <a:pPr lvl="3"/>
            <a:r>
              <a:rPr lang="de-CH" altLang="de-DE" smtClean="0"/>
              <a:t>Vierte Ebene</a:t>
            </a:r>
          </a:p>
          <a:p>
            <a:pPr lvl="4"/>
            <a:r>
              <a:rPr lang="de-CH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22755" y="6389689"/>
            <a:ext cx="1762369" cy="179387"/>
          </a:xfrm>
          <a:prstGeom prst="rect">
            <a:avLst/>
          </a:prstGeom>
          <a:noFill/>
          <a:ln w="9525">
            <a:noFill/>
            <a:miter lim="800%"/>
            <a:headEnd/>
            <a:tailEnd/>
          </a:ln>
          <a:effectLst/>
        </p:spPr>
        <p:txBody>
          <a:bodyPr vert="horz" wrap="square" lIns="0" tIns="43635" rIns="0" bIns="43635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%"/>
              </a:lnSpc>
              <a:defRPr sz="900"/>
            </a:lvl1pPr>
          </a:lstStyle>
          <a:p>
            <a:fld id="{654BF749-CFCF-417D-9351-8712B77317BA}" type="datetime4">
              <a:rPr lang="de-DE" altLang="de-DE"/>
              <a:pPr/>
              <a:t>14. Januar 2020</a:t>
            </a:fld>
            <a:endParaRPr lang="de-CH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4154" y="6388100"/>
            <a:ext cx="4890478" cy="190500"/>
          </a:xfrm>
          <a:prstGeom prst="rect">
            <a:avLst/>
          </a:prstGeom>
          <a:noFill/>
          <a:ln w="9525">
            <a:noFill/>
            <a:miter lim="800%"/>
            <a:headEnd/>
            <a:tailEnd/>
          </a:ln>
          <a:effectLst/>
        </p:spPr>
        <p:txBody>
          <a:bodyPr vert="horz" wrap="square" lIns="87268" tIns="43635" rIns="87268" bIns="43635" numCol="1" anchor="t" anchorCtr="0" compatLnSpc="1">
            <a:prstTxWarp prst="textNoShape">
              <a:avLst/>
            </a:prstTxWarp>
          </a:bodyPr>
          <a:lstStyle>
            <a:lvl1pPr algn="ctr">
              <a:defRPr sz="900"/>
            </a:lvl1pPr>
          </a:lstStyle>
          <a:p>
            <a:r>
              <a:rPr lang="de-CH" altLang="de-DE"/>
              <a:t>Titel der Präsentation ist in der Kopf- und Fusszeile definiert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261" y="6389689"/>
            <a:ext cx="664308" cy="179387"/>
          </a:xfrm>
          <a:prstGeom prst="rect">
            <a:avLst/>
          </a:prstGeom>
          <a:noFill/>
          <a:ln w="9525">
            <a:noFill/>
            <a:miter lim="800%"/>
            <a:headEnd/>
            <a:tailEnd/>
          </a:ln>
          <a:effectLst/>
        </p:spPr>
        <p:txBody>
          <a:bodyPr vert="horz" wrap="square" lIns="0" tIns="43635" rIns="0" bIns="43635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%"/>
              </a:lnSpc>
              <a:defRPr sz="900"/>
            </a:lvl1pPr>
          </a:lstStyle>
          <a:p>
            <a:fld id="{8E44C083-CE2E-4F14-B086-24F663FE6FD4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531447" y="6259513"/>
            <a:ext cx="11117385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spcBef>
                <a:spcPct val="30%"/>
              </a:spcBef>
              <a:defRPr/>
            </a:pPr>
            <a:endParaRPr lang="de-CH" sz="1200">
              <a:latin typeface="Arial" charset="0"/>
              <a:cs typeface="+mn-cs"/>
            </a:endParaRPr>
          </a:p>
        </p:txBody>
      </p:sp>
      <p:grpSp>
        <p:nvGrpSpPr>
          <p:cNvPr id="1032" name="shpGrid" hidden="1"/>
          <p:cNvGrpSpPr>
            <a:grpSpLocks/>
          </p:cNvGrpSpPr>
          <p:nvPr/>
        </p:nvGrpSpPr>
        <p:grpSpPr bwMode="auto">
          <a:xfrm>
            <a:off x="-23446" y="0"/>
            <a:ext cx="12215446" cy="6858000"/>
            <a:chOff x="-12" y="0"/>
            <a:chExt cx="6252" cy="4320"/>
          </a:xfrm>
        </p:grpSpPr>
        <p:sp>
          <p:nvSpPr>
            <p:cNvPr id="1049" name="Line 25" hidden="1"/>
            <p:cNvSpPr>
              <a:spLocks noChangeShapeType="1"/>
            </p:cNvSpPr>
            <p:nvPr userDrawn="1"/>
          </p:nvSpPr>
          <p:spPr bwMode="auto">
            <a:xfrm>
              <a:off x="273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1050" name="Line 26" hidden="1"/>
            <p:cNvSpPr>
              <a:spLocks noChangeShapeType="1"/>
            </p:cNvSpPr>
            <p:nvPr userDrawn="1"/>
          </p:nvSpPr>
          <p:spPr bwMode="auto">
            <a:xfrm>
              <a:off x="596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1044" name="Line 20" hidden="1"/>
            <p:cNvSpPr>
              <a:spLocks noChangeShapeType="1"/>
            </p:cNvSpPr>
            <p:nvPr userDrawn="1"/>
          </p:nvSpPr>
          <p:spPr bwMode="auto">
            <a:xfrm>
              <a:off x="0" y="2159"/>
              <a:ext cx="624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1047" name="Line 23" hidden="1"/>
            <p:cNvSpPr>
              <a:spLocks noChangeShapeType="1"/>
            </p:cNvSpPr>
            <p:nvPr userDrawn="1"/>
          </p:nvSpPr>
          <p:spPr bwMode="auto">
            <a:xfrm>
              <a:off x="-12" y="1132"/>
              <a:ext cx="624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1051" name="Line 27" hidden="1"/>
            <p:cNvSpPr>
              <a:spLocks noChangeShapeType="1"/>
            </p:cNvSpPr>
            <p:nvPr userDrawn="1"/>
          </p:nvSpPr>
          <p:spPr bwMode="auto">
            <a:xfrm>
              <a:off x="3119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1052" name="Line 28" hidden="1"/>
            <p:cNvSpPr>
              <a:spLocks noChangeShapeType="1"/>
            </p:cNvSpPr>
            <p:nvPr userDrawn="1"/>
          </p:nvSpPr>
          <p:spPr bwMode="auto">
            <a:xfrm>
              <a:off x="0" y="289"/>
              <a:ext cx="624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  <p:sp>
          <p:nvSpPr>
            <p:cNvPr id="1062" name="Line 38" hidden="1"/>
            <p:cNvSpPr>
              <a:spLocks noChangeShapeType="1"/>
            </p:cNvSpPr>
            <p:nvPr userDrawn="1"/>
          </p:nvSpPr>
          <p:spPr bwMode="auto">
            <a:xfrm>
              <a:off x="0" y="3854"/>
              <a:ext cx="624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spcBef>
                  <a:spcPct val="30%"/>
                </a:spcBef>
                <a:defRPr/>
              </a:pPr>
              <a:endParaRPr lang="de-CH" sz="1200">
                <a:latin typeface="Arial" charset="0"/>
                <a:cs typeface="+mn-cs"/>
              </a:endParaRPr>
            </a:p>
          </p:txBody>
        </p:sp>
      </p:grp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750" y="6314366"/>
            <a:ext cx="2244481" cy="3424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6" r:id="rId2"/>
    <p:sldLayoutId id="2147483687" r:id="rId3"/>
    <p:sldLayoutId id="2147483688" r:id="rId4"/>
    <p:sldLayoutId id="2147483689" r:id="rId5"/>
    <p:sldLayoutId id="2147483691" r:id="rId6"/>
  </p:sldLayoutIdLst>
  <p:hf hdr="0"/>
  <p:txStyles>
    <p:titleStyle>
      <a:lvl1pPr algn="l" defTabSz="873125" rtl="0" eaLnBrk="0" fontAlgn="base" hangingPunct="0">
        <a:lnSpc>
          <a:spcPct val="90%"/>
        </a:lnSpc>
        <a:spcBef>
          <a:spcPct val="0%"/>
        </a:spcBef>
        <a:spcAft>
          <a:spcPct val="0%"/>
        </a:spcAft>
        <a:defRPr sz="2800">
          <a:solidFill>
            <a:srgbClr val="E5352C"/>
          </a:solidFill>
          <a:latin typeface="+mj-lt"/>
          <a:ea typeface="+mj-ea"/>
          <a:cs typeface="+mj-cs"/>
        </a:defRPr>
      </a:lvl1pPr>
      <a:lvl2pPr algn="l" defTabSz="873125" rtl="0" eaLnBrk="0" fontAlgn="base" hangingPunct="0">
        <a:lnSpc>
          <a:spcPct val="90%"/>
        </a:lnSpc>
        <a:spcBef>
          <a:spcPct val="0%"/>
        </a:spcBef>
        <a:spcAft>
          <a:spcPct val="0%"/>
        </a:spcAft>
        <a:defRPr sz="2800">
          <a:solidFill>
            <a:srgbClr val="E5352C"/>
          </a:solidFill>
          <a:latin typeface="Arial" charset="0"/>
        </a:defRPr>
      </a:lvl2pPr>
      <a:lvl3pPr algn="l" defTabSz="873125" rtl="0" eaLnBrk="0" fontAlgn="base" hangingPunct="0">
        <a:lnSpc>
          <a:spcPct val="90%"/>
        </a:lnSpc>
        <a:spcBef>
          <a:spcPct val="0%"/>
        </a:spcBef>
        <a:spcAft>
          <a:spcPct val="0%"/>
        </a:spcAft>
        <a:defRPr sz="2800">
          <a:solidFill>
            <a:srgbClr val="E5352C"/>
          </a:solidFill>
          <a:latin typeface="Arial" charset="0"/>
        </a:defRPr>
      </a:lvl3pPr>
      <a:lvl4pPr algn="l" defTabSz="873125" rtl="0" eaLnBrk="0" fontAlgn="base" hangingPunct="0">
        <a:lnSpc>
          <a:spcPct val="90%"/>
        </a:lnSpc>
        <a:spcBef>
          <a:spcPct val="0%"/>
        </a:spcBef>
        <a:spcAft>
          <a:spcPct val="0%"/>
        </a:spcAft>
        <a:defRPr sz="2800">
          <a:solidFill>
            <a:srgbClr val="E5352C"/>
          </a:solidFill>
          <a:latin typeface="Arial" charset="0"/>
        </a:defRPr>
      </a:lvl4pPr>
      <a:lvl5pPr algn="l" defTabSz="873125" rtl="0" eaLnBrk="0" fontAlgn="base" hangingPunct="0">
        <a:lnSpc>
          <a:spcPct val="90%"/>
        </a:lnSpc>
        <a:spcBef>
          <a:spcPct val="0%"/>
        </a:spcBef>
        <a:spcAft>
          <a:spcPct val="0%"/>
        </a:spcAft>
        <a:defRPr sz="2800">
          <a:solidFill>
            <a:srgbClr val="E5352C"/>
          </a:solidFill>
          <a:latin typeface="Arial" charset="0"/>
        </a:defRPr>
      </a:lvl5pPr>
      <a:lvl6pPr marL="457200" algn="l" defTabSz="873125" rtl="0" fontAlgn="base">
        <a:lnSpc>
          <a:spcPct val="90%"/>
        </a:lnSpc>
        <a:spcBef>
          <a:spcPct val="0%"/>
        </a:spcBef>
        <a:spcAft>
          <a:spcPct val="0%"/>
        </a:spcAft>
        <a:defRPr sz="2800" b="1">
          <a:solidFill>
            <a:schemeClr val="tx1"/>
          </a:solidFill>
          <a:latin typeface="Arial" charset="0"/>
        </a:defRPr>
      </a:lvl6pPr>
      <a:lvl7pPr marL="914400" algn="l" defTabSz="873125" rtl="0" fontAlgn="base">
        <a:lnSpc>
          <a:spcPct val="90%"/>
        </a:lnSpc>
        <a:spcBef>
          <a:spcPct val="0%"/>
        </a:spcBef>
        <a:spcAft>
          <a:spcPct val="0%"/>
        </a:spcAft>
        <a:defRPr sz="2800" b="1">
          <a:solidFill>
            <a:schemeClr val="tx1"/>
          </a:solidFill>
          <a:latin typeface="Arial" charset="0"/>
        </a:defRPr>
      </a:lvl7pPr>
      <a:lvl8pPr marL="1371600" algn="l" defTabSz="873125" rtl="0" fontAlgn="base">
        <a:lnSpc>
          <a:spcPct val="90%"/>
        </a:lnSpc>
        <a:spcBef>
          <a:spcPct val="0%"/>
        </a:spcBef>
        <a:spcAft>
          <a:spcPct val="0%"/>
        </a:spcAft>
        <a:defRPr sz="2800" b="1">
          <a:solidFill>
            <a:schemeClr val="tx1"/>
          </a:solidFill>
          <a:latin typeface="Arial" charset="0"/>
        </a:defRPr>
      </a:lvl8pPr>
      <a:lvl9pPr marL="1828800" algn="l" defTabSz="873125" rtl="0" fontAlgn="base">
        <a:lnSpc>
          <a:spcPct val="90%"/>
        </a:lnSpc>
        <a:spcBef>
          <a:spcPct val="0%"/>
        </a:spcBef>
        <a:spcAft>
          <a:spcPct val="0%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873125" rtl="0" eaLnBrk="0" fontAlgn="base" hangingPunct="0">
        <a:spcBef>
          <a:spcPct val="0%"/>
        </a:spcBef>
        <a:spcAft>
          <a:spcPct val="0%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60363" indent="-190500" algn="l" defTabSz="873125" rtl="0" eaLnBrk="0" fontAlgn="base" hangingPunct="0">
        <a:spcBef>
          <a:spcPct val="0%"/>
        </a:spcBef>
        <a:spcAft>
          <a:spcPct val="0%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2pPr>
      <a:lvl3pPr marL="719138" indent="-177800" algn="l" defTabSz="873125" rtl="0" eaLnBrk="0" fontAlgn="base" hangingPunct="0">
        <a:spcBef>
          <a:spcPct val="0%"/>
        </a:spcBef>
        <a:spcAft>
          <a:spcPct val="0%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3pPr>
      <a:lvl4pPr marL="1079500" indent="-179388" algn="l" defTabSz="873125" rtl="0" eaLnBrk="0" fontAlgn="base" hangingPunct="0">
        <a:spcBef>
          <a:spcPct val="0%"/>
        </a:spcBef>
        <a:spcAft>
          <a:spcPct val="0%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1438275" indent="-169863" algn="l" defTabSz="873125" rtl="0" eaLnBrk="0" fontAlgn="base" hangingPunct="0">
        <a:spcBef>
          <a:spcPct val="0%"/>
        </a:spcBef>
        <a:spcAft>
          <a:spcPct val="0%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5pPr>
      <a:lvl6pPr marL="2254250" indent="-354013" algn="l" defTabSz="873125" rtl="0" fontAlgn="base">
        <a:spcBef>
          <a:spcPct val="0%"/>
        </a:spcBef>
        <a:spcAft>
          <a:spcPct val="0%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6pPr>
      <a:lvl7pPr marL="2711450" indent="-354013" algn="l" defTabSz="873125" rtl="0" fontAlgn="base">
        <a:spcBef>
          <a:spcPct val="0%"/>
        </a:spcBef>
        <a:spcAft>
          <a:spcPct val="0%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7pPr>
      <a:lvl8pPr marL="3168650" indent="-354013" algn="l" defTabSz="873125" rtl="0" fontAlgn="base">
        <a:spcBef>
          <a:spcPct val="0%"/>
        </a:spcBef>
        <a:spcAft>
          <a:spcPct val="0%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8pPr>
      <a:lvl9pPr marL="3625850" indent="-354013" algn="l" defTabSz="873125" rtl="0" fontAlgn="base">
        <a:spcBef>
          <a:spcPct val="0%"/>
        </a:spcBef>
        <a:spcAft>
          <a:spcPct val="0%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.xml"/><Relationship Id="rId1" Type="http://purl.oclc.org/ooxml/officeDocument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purl.oclc.org/ooxml/officeDocument/relationships/image" Target="../media/image4.png"/><Relationship Id="rId2" Type="http://purl.oclc.org/ooxml/officeDocument/relationships/image" Target="../media/image3.png"/><Relationship Id="rId1" Type="http://purl.oclc.org/ooxml/officeDocument/relationships/slideLayout" Target="../slideLayouts/slideLayout2.xml"/><Relationship Id="rId5" Type="http://purl.oclc.org/ooxml/officeDocument/relationships/image" Target="../media/image6.png"/><Relationship Id="rId4" Type="http://purl.oclc.org/ooxml/officeDocument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purl.oclc.org/ooxml/officeDocument/relationships/image" Target="cid:image003.png@01D4DFD5.A5B46C80" TargetMode="External"/><Relationship Id="rId13" Type="http://purl.oclc.org/ooxml/officeDocument/relationships/image" Target="../media/image17.png"/><Relationship Id="rId18" Type="http://purl.oclc.org/ooxml/officeDocument/relationships/image" Target="../media/image22.jpeg"/><Relationship Id="rId26" Type="http://purl.oclc.org/ooxml/officeDocument/relationships/image" Target="../media/image30.jpeg"/><Relationship Id="rId3" Type="http://purl.oclc.org/ooxml/officeDocument/relationships/image" Target="../media/image8.jpeg"/><Relationship Id="rId21" Type="http://purl.oclc.org/ooxml/officeDocument/relationships/image" Target="../media/image25.jpeg"/><Relationship Id="rId7" Type="http://purl.oclc.org/ooxml/officeDocument/relationships/image" Target="../media/image12.png"/><Relationship Id="rId12" Type="http://purl.oclc.org/ooxml/officeDocument/relationships/image" Target="../media/image16.jpeg"/><Relationship Id="rId17" Type="http://purl.oclc.org/ooxml/officeDocument/relationships/image" Target="../media/image21.jpeg"/><Relationship Id="rId25" Type="http://purl.oclc.org/ooxml/officeDocument/relationships/image" Target="../media/image29.png"/><Relationship Id="rId2" Type="http://purl.oclc.org/ooxml/officeDocument/relationships/image" Target="../media/image7.jpeg"/><Relationship Id="rId16" Type="http://purl.oclc.org/ooxml/officeDocument/relationships/image" Target="../media/image20.jpeg"/><Relationship Id="rId20" Type="http://purl.oclc.org/ooxml/officeDocument/relationships/image" Target="../media/image24.jpeg"/><Relationship Id="rId29" Type="http://purl.oclc.org/ooxml/officeDocument/relationships/image" Target="../media/image33.jpeg"/><Relationship Id="rId1" Type="http://purl.oclc.org/ooxml/officeDocument/relationships/slideLayout" Target="../slideLayouts/slideLayout2.xml"/><Relationship Id="rId6" Type="http://purl.oclc.org/ooxml/officeDocument/relationships/image" Target="../media/image11.jpeg"/><Relationship Id="rId11" Type="http://purl.oclc.org/ooxml/officeDocument/relationships/image" Target="../media/image15.jpeg"/><Relationship Id="rId24" Type="http://purl.oclc.org/ooxml/officeDocument/relationships/image" Target="../media/image28.png"/><Relationship Id="rId5" Type="http://purl.oclc.org/ooxml/officeDocument/relationships/image" Target="../media/image10.emf"/><Relationship Id="rId15" Type="http://purl.oclc.org/ooxml/officeDocument/relationships/image" Target="../media/image19.gif"/><Relationship Id="rId23" Type="http://purl.oclc.org/ooxml/officeDocument/relationships/image" Target="../media/image27.jpeg"/><Relationship Id="rId28" Type="http://purl.oclc.org/ooxml/officeDocument/relationships/image" Target="../media/image32.png"/><Relationship Id="rId10" Type="http://purl.oclc.org/ooxml/officeDocument/relationships/image" Target="../media/image14.tiff"/><Relationship Id="rId19" Type="http://purl.oclc.org/ooxml/officeDocument/relationships/image" Target="../media/image23.jpeg"/><Relationship Id="rId31" Type="http://purl.oclc.org/ooxml/officeDocument/relationships/image" Target="../media/image35.jpeg"/><Relationship Id="rId4" Type="http://purl.oclc.org/ooxml/officeDocument/relationships/image" Target="../media/image9.jpeg"/><Relationship Id="rId9" Type="http://purl.oclc.org/ooxml/officeDocument/relationships/image" Target="../media/image13.jpeg"/><Relationship Id="rId14" Type="http://purl.oclc.org/ooxml/officeDocument/relationships/image" Target="../media/image18.png"/><Relationship Id="rId22" Type="http://purl.oclc.org/ooxml/officeDocument/relationships/image" Target="../media/image26.jpeg"/><Relationship Id="rId27" Type="http://purl.oclc.org/ooxml/officeDocument/relationships/image" Target="../media/image31.jpeg"/><Relationship Id="rId30" Type="http://purl.oclc.org/ooxml/officeDocument/relationships/image" Target="../media/image34.jpeg"/></Relationships>
</file>

<file path=ppt/slides/_rels/slide7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Title"/>
          <p:cNvSpPr>
            <a:spLocks noGrp="1" noChangeArrowheads="1"/>
          </p:cNvSpPr>
          <p:nvPr>
            <p:ph type="ctrTitle"/>
          </p:nvPr>
        </p:nvSpPr>
        <p:spPr>
          <a:xfrm>
            <a:off x="539261" y="998002"/>
            <a:ext cx="11067523" cy="2192340"/>
          </a:xfrm>
          <a:ln>
            <a:miter lim="800%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120%"/>
              </a:lnSpc>
            </a:pPr>
            <a:r>
              <a:rPr lang="de-DE" altLang="de-DE" sz="3900" dirty="0" smtClean="0"/>
              <a:t>Allianz </a:t>
            </a:r>
            <a:r>
              <a:rPr lang="de-DE" altLang="de-DE" sz="3900" dirty="0"/>
              <a:t>für die Stärkung </a:t>
            </a:r>
            <a:r>
              <a:rPr lang="de-DE" altLang="de-DE" sz="3900" dirty="0" smtClean="0"/>
              <a:t>der Sozialpartnerschaft</a:t>
            </a:r>
            <a:endParaRPr lang="de-CH" altLang="de-DE" sz="3900" dirty="0" smtClean="0"/>
          </a:p>
        </p:txBody>
      </p:sp>
      <p:sp>
        <p:nvSpPr>
          <p:cNvPr id="4099" name="shpSubtitle"/>
          <p:cNvSpPr>
            <a:spLocks noGrp="1" noChangeArrowheads="1"/>
          </p:cNvSpPr>
          <p:nvPr>
            <p:ph type="subTitle" idx="1"/>
          </p:nvPr>
        </p:nvSpPr>
        <p:spPr>
          <a:xfrm>
            <a:off x="931147" y="3654779"/>
            <a:ext cx="9045575" cy="1646373"/>
          </a:xfrm>
        </p:spPr>
        <p:txBody>
          <a:bodyPr/>
          <a:lstStyle/>
          <a:p>
            <a:pPr eaLnBrk="1" hangingPunct="1"/>
            <a:r>
              <a:rPr lang="de-CH" altLang="de-DE" b="1" dirty="0" smtClean="0"/>
              <a:t>Gewerbliche Winterkonferenz, Klosters</a:t>
            </a:r>
            <a:endParaRPr lang="de-CH" altLang="de-DE" b="1" dirty="0">
              <a:solidFill>
                <a:schemeClr val="accent4"/>
              </a:solidFill>
            </a:endParaRPr>
          </a:p>
          <a:p>
            <a:pPr eaLnBrk="1" hangingPunct="1"/>
            <a:endParaRPr lang="de-CH" altLang="de-DE" b="1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150%"/>
              </a:lnSpc>
            </a:pPr>
            <a:r>
              <a:rPr lang="de-CH" altLang="de-DE" dirty="0" smtClean="0"/>
              <a:t>Casimir </a:t>
            </a:r>
            <a:r>
              <a:rPr lang="de-CH" altLang="de-DE" dirty="0"/>
              <a:t>Platzer, Präsident </a:t>
            </a:r>
            <a:r>
              <a:rPr lang="de-CH" altLang="de-DE" dirty="0" err="1"/>
              <a:t>GastroSuisse</a:t>
            </a:r>
            <a:r>
              <a:rPr lang="de-CH" altLang="de-DE" dirty="0"/>
              <a:t> &amp; Hotelier in </a:t>
            </a:r>
            <a:r>
              <a:rPr lang="de-CH" altLang="de-DE" dirty="0" err="1" smtClean="0"/>
              <a:t>Kandersteg</a:t>
            </a:r>
            <a:r>
              <a:rPr lang="de-CH" altLang="de-DE" dirty="0" smtClean="0"/>
              <a:t/>
            </a:r>
            <a:br>
              <a:rPr lang="de-CH" altLang="de-DE" dirty="0" smtClean="0"/>
            </a:br>
            <a:endParaRPr lang="de-CH" altLang="de-DE" dirty="0" smtClean="0"/>
          </a:p>
        </p:txBody>
      </p:sp>
      <p:sp>
        <p:nvSpPr>
          <p:cNvPr id="5" name="Fußzeilenplatzhalter 4"/>
          <p:cNvSpPr txBox="1">
            <a:spLocks/>
          </p:cNvSpPr>
          <p:nvPr/>
        </p:nvSpPr>
        <p:spPr>
          <a:xfrm>
            <a:off x="4743626" y="6412484"/>
            <a:ext cx="2656918" cy="268732"/>
          </a:xfrm>
          <a:prstGeom prst="rect">
            <a:avLst/>
          </a:prstGeom>
        </p:spPr>
        <p:txBody>
          <a:bodyPr/>
          <a:lstStyle>
            <a:defPPr>
              <a:defRPr lang="de-CH"/>
            </a:defPPr>
            <a:lvl1pPr algn="l" rtl="0" fontAlgn="base">
              <a:spcBef>
                <a:spcPct val="0%"/>
              </a:spcBef>
              <a:spcAft>
                <a:spcPct val="0%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%"/>
              </a:spcBef>
              <a:spcAft>
                <a:spcPct val="0%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%"/>
              </a:spcBef>
              <a:spcAft>
                <a:spcPct val="0%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%"/>
              </a:spcBef>
              <a:spcAft>
                <a:spcPct val="0%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%"/>
              </a:spcBef>
              <a:spcAft>
                <a:spcPct val="0%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de-CH" altLang="de-DE" sz="900" dirty="0" smtClean="0"/>
              <a:t>Gewerbliche Winterkonferenz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Angriffe auf die Sozialpartnerschaft nehmen zu</a:t>
            </a:r>
            <a:br>
              <a:rPr lang="de-CH" dirty="0" smtClean="0"/>
            </a:br>
            <a:r>
              <a:rPr lang="de-CH" sz="2000" dirty="0" smtClean="0"/>
              <a:t>Bundesgericht befeuert die Doppelstrategie der Gewerkschaften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832B-56E9-4D4C-BA6B-BAC075DF71D1}" type="datetime4">
              <a:rPr lang="de-DE" altLang="de-DE" smtClean="0"/>
              <a:pPr/>
              <a:t>14. Januar 2020</a:t>
            </a:fld>
            <a:endParaRPr lang="de-CH" alt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altLang="de-DE" dirty="0"/>
              <a:t>Gewerbliche Winterkonferenz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A31B-CAFD-4DC1-98D6-D68060118158}" type="slidenum">
              <a:rPr lang="de-CH" altLang="de-DE" smtClean="0"/>
              <a:pPr/>
              <a:t>2</a:t>
            </a:fld>
            <a:endParaRPr lang="de-CH" altLang="de-DE"/>
          </a:p>
        </p:txBody>
      </p:sp>
      <p:sp>
        <p:nvSpPr>
          <p:cNvPr id="9" name="Inhaltsplatzhalter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C9C1D2B-F3F6-4C59-84F5-5B0E54AFA9A3}"/>
              </a:ext>
            </a:extLst>
          </p:cNvPr>
          <p:cNvSpPr txBox="1">
            <a:spLocks/>
          </p:cNvSpPr>
          <p:nvPr/>
        </p:nvSpPr>
        <p:spPr bwMode="auto">
          <a:xfrm>
            <a:off x="446710" y="1801938"/>
            <a:ext cx="10485985" cy="410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SzPct val="85%"/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SzPct val="85%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kumimoji="0" lang="de-CH" altLang="de-DE" sz="2800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2014:  Mindestlohn-Initiative:</a:t>
            </a:r>
            <a:r>
              <a:rPr kumimoji="0" lang="de-CH" altLang="de-DE" sz="2800" b="0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 </a:t>
            </a:r>
            <a:r>
              <a:rPr kumimoji="0" lang="de-CH" altLang="de-DE" sz="2800" b="1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76,3% Ablehnung</a:t>
            </a:r>
            <a:endParaRPr kumimoji="0" lang="de-CH" altLang="de-DE" sz="2800" b="1" i="0" u="none" strike="noStrike" kern="1200" cap="none" spc="0" normalizeH="0" baseline="0%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lang="de-CH" altLang="de-DE" sz="2800" dirty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Gewerkschaften verlangen nun </a:t>
            </a:r>
            <a:r>
              <a:rPr lang="de-CH" altLang="de-DE" sz="2800" b="1" dirty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kantonale Mindestlöhne</a:t>
            </a:r>
          </a:p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kumimoji="0" lang="de-CH" altLang="de-DE" sz="2800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2017: umstrittenes </a:t>
            </a:r>
            <a:r>
              <a:rPr kumimoji="0" lang="de-CH" altLang="de-DE" sz="2800" b="1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Bundesgerichts-Urteil</a:t>
            </a:r>
            <a:r>
              <a:rPr kumimoji="0" lang="de-CH" altLang="de-DE" sz="2800" b="0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 in NE</a:t>
            </a:r>
            <a:endParaRPr kumimoji="0" lang="de-CH" altLang="de-DE" sz="2800" b="0" i="0" u="none" strike="noStrike" kern="1200" cap="none" spc="0" normalizeH="0" baseline="0%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342900" marR="0" lvl="0" indent="-342900" defTabSz="457200" rtl="0" eaLnBrk="1" fontAlgn="base" latinLnBrk="0" hangingPunct="1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endParaRPr kumimoji="0" lang="de-CH" altLang="de-DE" sz="2800" b="0" i="0" u="none" strike="noStrike" kern="1200" cap="none" spc="0" normalizeH="0" baseline="0%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602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Angriffe auf die Sozialpartnerschaft nehmen zu</a:t>
            </a:r>
            <a:br>
              <a:rPr lang="de-CH" dirty="0" smtClean="0"/>
            </a:br>
            <a:r>
              <a:rPr lang="de-CH" sz="2000" dirty="0" smtClean="0"/>
              <a:t>Neue Motion will höhere Mindestlöhne in den Kantonen.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832B-56E9-4D4C-BA6B-BAC075DF71D1}" type="datetime4">
              <a:rPr lang="de-DE" altLang="de-DE" smtClean="0"/>
              <a:pPr/>
              <a:t>14. Januar 2020</a:t>
            </a:fld>
            <a:endParaRPr lang="de-CH" alt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altLang="de-DE" dirty="0"/>
              <a:t>Gewerbliche Winterkonferenz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A31B-CAFD-4DC1-98D6-D68060118158}" type="slidenum">
              <a:rPr lang="de-CH" altLang="de-DE" smtClean="0"/>
              <a:pPr/>
              <a:t>3</a:t>
            </a:fld>
            <a:endParaRPr lang="de-CH" altLang="de-DE"/>
          </a:p>
        </p:txBody>
      </p:sp>
      <p:sp>
        <p:nvSpPr>
          <p:cNvPr id="7" name="Inhaltsplatzhalter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C9C1D2B-F3F6-4C59-84F5-5B0E54AFA9A3}"/>
              </a:ext>
            </a:extLst>
          </p:cNvPr>
          <p:cNvSpPr txBox="1">
            <a:spLocks/>
          </p:cNvSpPr>
          <p:nvPr/>
        </p:nvSpPr>
        <p:spPr bwMode="auto">
          <a:xfrm>
            <a:off x="446710" y="1801938"/>
            <a:ext cx="10782764" cy="410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SzPct val="85%"/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SzPct val="85%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kumimoji="0" lang="de-CH" altLang="de-DE" sz="2800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Mo. 19.4406:</a:t>
            </a:r>
            <a:r>
              <a:rPr kumimoji="0" lang="de-CH" altLang="de-DE" sz="2800" b="0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 Bekämpfung von Lohndumping. </a:t>
            </a:r>
            <a:r>
              <a:rPr kumimoji="0" lang="de-CH" altLang="de-DE" sz="2800" b="1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Mehr Kompetenzen für die Kantone.</a:t>
            </a:r>
            <a:endParaRPr kumimoji="0" lang="de-CH" altLang="de-DE" sz="2800" b="0" i="0" u="none" strike="noStrike" kern="1200" cap="none" spc="0" normalizeH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lang="de-CH" altLang="de-DE" sz="2800" b="1" baseline="0%" dirty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Höhere</a:t>
            </a:r>
            <a:r>
              <a:rPr lang="de-CH" altLang="de-DE" sz="2800" b="1" dirty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 Mindestlöhne</a:t>
            </a:r>
            <a:r>
              <a:rPr lang="de-CH" altLang="de-DE" sz="2800" dirty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, als für die Armutsbekämpfung erforderlich.</a:t>
            </a:r>
            <a:endParaRPr kumimoji="0" lang="de-CH" altLang="de-DE" sz="2800" b="0" i="0" u="none" strike="noStrike" kern="1200" cap="none" spc="0" normalizeH="0" baseline="0%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lang="de-CH" altLang="de-DE" sz="2800" dirty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Annahme würde </a:t>
            </a:r>
            <a:r>
              <a:rPr lang="de-CH" altLang="de-DE" sz="2800" b="1" dirty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Druck auf Sozialpartnerschaft </a:t>
            </a:r>
            <a:r>
              <a:rPr lang="de-CH" altLang="de-DE" sz="2800" dirty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erhöhen.</a:t>
            </a:r>
            <a:endParaRPr kumimoji="0" lang="de-CH" altLang="de-DE" sz="2800" b="0" i="0" u="none" strike="noStrike" kern="1200" cap="none" spc="0" normalizeH="0" baseline="0%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657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Angriffe auf die Sozialpartnerschaft nehmen zu</a:t>
            </a:r>
            <a:br>
              <a:rPr lang="de-CH" dirty="0" smtClean="0"/>
            </a:br>
            <a:r>
              <a:rPr lang="de-CH" sz="2000" dirty="0"/>
              <a:t>Eingriffe in die Sozialpartnerschaft beschränken sich nicht auf Mindestlöhne!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832B-56E9-4D4C-BA6B-BAC075DF71D1}" type="datetime4">
              <a:rPr lang="de-DE" altLang="de-DE" smtClean="0"/>
              <a:pPr/>
              <a:t>14. Januar 2020</a:t>
            </a:fld>
            <a:endParaRPr lang="de-CH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altLang="de-DE" dirty="0"/>
              <a:t>Gewerbliche Winterkonferenz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A31B-CAFD-4DC1-98D6-D68060118158}" type="slidenum">
              <a:rPr lang="de-CH" altLang="de-DE" smtClean="0"/>
              <a:pPr/>
              <a:t>4</a:t>
            </a:fld>
            <a:endParaRPr lang="de-CH" altLang="de-DE"/>
          </a:p>
        </p:txBody>
      </p:sp>
      <p:pic>
        <p:nvPicPr>
          <p:cNvPr id="7" name="Grafi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61" y="1859104"/>
            <a:ext cx="4651048" cy="16578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Bildplatzhalter 4" descr="Basler SB fordert Ausbau von Elternzeit auf 38 Wochen. - wats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46" y="4015320"/>
            <a:ext cx="4658863" cy="1605242"/>
          </a:xfrm>
          <a:prstGeom prst="rect">
            <a:avLst/>
          </a:prstGeom>
          <a:noFill/>
          <a:ln w="9525"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fik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073" y="4015320"/>
            <a:ext cx="4799093" cy="160524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Grafik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073" y="1859104"/>
            <a:ext cx="4799093" cy="165789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5495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Motion Baumann</a:t>
            </a:r>
            <a:r>
              <a:rPr lang="de-CH" dirty="0"/>
              <a:t> </a:t>
            </a:r>
            <a:r>
              <a:rPr lang="de-CH" dirty="0" smtClean="0"/>
              <a:t>(18.3934)</a:t>
            </a:r>
            <a:br>
              <a:rPr lang="de-CH" dirty="0" smtClean="0"/>
            </a:br>
            <a:r>
              <a:rPr lang="de-CH" sz="2000" dirty="0" smtClean="0"/>
              <a:t>Vorstoss hätte </a:t>
            </a:r>
            <a:r>
              <a:rPr lang="de-CH" sz="2000" dirty="0" smtClean="0"/>
              <a:t>Sozialpartnerschaft gestärkt. </a:t>
            </a: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832B-56E9-4D4C-BA6B-BAC075DF71D1}" type="datetime4">
              <a:rPr lang="de-DE" altLang="de-DE" smtClean="0"/>
              <a:pPr/>
              <a:t>14. Januar 2020</a:t>
            </a:fld>
            <a:endParaRPr lang="de-CH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altLang="de-DE" dirty="0"/>
              <a:t>Gewerbliche Winterkonferenz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A31B-CAFD-4DC1-98D6-D68060118158}" type="slidenum">
              <a:rPr lang="de-CH" altLang="de-DE" smtClean="0"/>
              <a:pPr/>
              <a:t>5</a:t>
            </a:fld>
            <a:endParaRPr lang="de-CH" alt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C9C1D2B-F3F6-4C59-84F5-5B0E54AFA9A3}"/>
              </a:ext>
            </a:extLst>
          </p:cNvPr>
          <p:cNvSpPr txBox="1">
            <a:spLocks/>
          </p:cNvSpPr>
          <p:nvPr/>
        </p:nvSpPr>
        <p:spPr bwMode="auto">
          <a:xfrm>
            <a:off x="446710" y="1819446"/>
            <a:ext cx="10782764" cy="410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SzPct val="85%"/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SzPct val="85%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kumimoji="0" lang="de-CH" altLang="de-DE" sz="2800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Ave GAV sollen den </a:t>
            </a:r>
            <a:r>
              <a:rPr kumimoji="0" lang="de-CH" altLang="de-DE" sz="2800" b="1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kantonalen Bestimmungen vorgehen</a:t>
            </a:r>
            <a:r>
              <a:rPr kumimoji="0" lang="de-CH" altLang="de-DE" sz="2800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lang="de-CH" altLang="de-DE" sz="2800" dirty="0" smtClean="0">
                <a:solidFill>
                  <a:sysClr val="windowText" lastClr="000000"/>
                </a:solidFill>
                <a:latin typeface="+mn-lt"/>
              </a:rPr>
              <a:t>Die Mo. Baumann</a:t>
            </a:r>
          </a:p>
          <a:p>
            <a:pPr lvl="1" indent="-342900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kumimoji="0" lang="de-CH" altLang="de-DE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… wollte</a:t>
            </a:r>
            <a:r>
              <a:rPr kumimoji="0" lang="de-CH" altLang="de-DE" b="0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CH" altLang="de-DE" b="1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Zustand vor BG-Urteil </a:t>
            </a:r>
            <a:r>
              <a:rPr kumimoji="0" lang="de-CH" altLang="de-DE" b="0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wiederherstellen.</a:t>
            </a:r>
          </a:p>
          <a:p>
            <a:pPr lvl="1" indent="-342900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de-CH" altLang="de-DE" dirty="0" smtClean="0">
                <a:solidFill>
                  <a:sysClr val="windowText" lastClr="000000"/>
                </a:solidFill>
                <a:latin typeface="+mn-lt"/>
              </a:rPr>
              <a:t>… hätte Problem mit </a:t>
            </a:r>
            <a:r>
              <a:rPr lang="de-CH" altLang="de-DE" b="1" dirty="0" smtClean="0">
                <a:solidFill>
                  <a:sysClr val="windowText" lastClr="000000"/>
                </a:solidFill>
                <a:latin typeface="+mn-lt"/>
              </a:rPr>
              <a:t>minimaler Gesetzesanpassung </a:t>
            </a:r>
            <a:r>
              <a:rPr lang="de-CH" altLang="de-DE" dirty="0" smtClean="0">
                <a:solidFill>
                  <a:sysClr val="windowText" lastClr="000000"/>
                </a:solidFill>
                <a:latin typeface="+mn-lt"/>
              </a:rPr>
              <a:t>gelöst.</a:t>
            </a:r>
          </a:p>
          <a:p>
            <a:pPr lvl="1" indent="-342900">
              <a:spcAft>
                <a:spcPts val="2400"/>
              </a:spcAft>
              <a:buFont typeface="Wingdings" panose="05000000000000000000" pitchFamily="2" charset="2"/>
              <a:buChar char="ü"/>
              <a:defRPr/>
            </a:pPr>
            <a:r>
              <a:rPr kumimoji="0" lang="de-CH" altLang="de-DE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… hätte </a:t>
            </a:r>
            <a:r>
              <a:rPr kumimoji="0" lang="de-CH" altLang="de-DE" b="1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Sozialpartnerschaft nachhaltig gestärkt</a:t>
            </a:r>
            <a:r>
              <a:rPr kumimoji="0" lang="de-CH" altLang="de-DE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.</a:t>
            </a:r>
            <a:br>
              <a:rPr kumimoji="0" lang="de-CH" altLang="de-DE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</a:br>
            <a:endParaRPr kumimoji="0" lang="de-CH" altLang="de-DE" b="0" i="0" u="none" strike="noStrike" kern="1200" cap="none" spc="0" normalizeH="0" baseline="0%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994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«Allianz zur Stärkung der Sozialpartnerschaft»</a:t>
            </a:r>
            <a:br>
              <a:rPr lang="de-CH" dirty="0" smtClean="0"/>
            </a:br>
            <a:r>
              <a:rPr lang="de-CH" sz="2000" dirty="0" smtClean="0"/>
              <a:t>29 </a:t>
            </a:r>
            <a:r>
              <a:rPr lang="de-CH" sz="2000" dirty="0"/>
              <a:t>Wirtschafts- und Branchenverbände </a:t>
            </a:r>
            <a:r>
              <a:rPr lang="de-CH" sz="2000" dirty="0" smtClean="0"/>
              <a:t>unterstützten </a:t>
            </a:r>
            <a:r>
              <a:rPr lang="de-CH" sz="2000" dirty="0"/>
              <a:t>die Mo. Baumann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832B-56E9-4D4C-BA6B-BAC075DF71D1}" type="datetime4">
              <a:rPr lang="de-DE" altLang="de-DE" smtClean="0"/>
              <a:pPr/>
              <a:t>14. Januar 2020</a:t>
            </a:fld>
            <a:endParaRPr lang="de-CH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altLang="de-DE" dirty="0"/>
              <a:t>Gewerbliche Winterkonferenz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A31B-CAFD-4DC1-98D6-D68060118158}" type="slidenum">
              <a:rPr lang="de-CH" altLang="de-DE" smtClean="0"/>
              <a:pPr/>
              <a:t>6</a:t>
            </a:fld>
            <a:endParaRPr lang="de-CH" altLang="de-DE"/>
          </a:p>
        </p:txBody>
      </p:sp>
      <p:pic>
        <p:nvPicPr>
          <p:cNvPr id="49" name="Bild 11" descr="Logo-SGV-neu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85" y="1729187"/>
            <a:ext cx="1757296" cy="328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rafik 49" descr="sff_4f_3sprach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4751" y="2345330"/>
            <a:ext cx="1007270" cy="648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rafik 50" descr="VSSM_Logo 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695" y="2484905"/>
            <a:ext cx="1633578" cy="429144"/>
          </a:xfrm>
          <a:prstGeom prst="rect">
            <a:avLst/>
          </a:prstGeom>
          <a:noFill/>
        </p:spPr>
      </p:pic>
      <p:pic>
        <p:nvPicPr>
          <p:cNvPr id="53" name="Grafik 5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701" y="1730165"/>
            <a:ext cx="2369820" cy="262890"/>
          </a:xfrm>
          <a:prstGeom prst="rect">
            <a:avLst/>
          </a:prstGeom>
        </p:spPr>
      </p:pic>
      <p:pic>
        <p:nvPicPr>
          <p:cNvPr id="54" name="Grafik 53" descr="C:\Users\VIVI10\AppData\Local\Microsoft\Windows\Temporary Internet Files\Content.Word\suissetec_4c_cmyk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012" y="1601847"/>
            <a:ext cx="1667442" cy="3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rafik 54" descr="Logo"/>
          <p:cNvPicPr/>
          <p:nvPr/>
        </p:nvPicPr>
        <p:blipFill rotWithShape="1"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.964%"/>
          <a:stretch/>
        </p:blipFill>
        <p:spPr bwMode="auto">
          <a:xfrm>
            <a:off x="539262" y="2401879"/>
            <a:ext cx="1063116" cy="6091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6" name="Grafik 55" descr="C:\Users\VIVI10\AppData\Local\Microsoft\Windows\Temporary Internet Files\Content.Word\swissstaffing-logo-cmyk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9713" y="1623419"/>
            <a:ext cx="1833602" cy="5190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rafik 56" descr="C:\Users\scs10\Desktop\sbv_logo_farbig.tif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45" y="3461886"/>
            <a:ext cx="2193555" cy="369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rafik 57" descr="C:\Users\VIVI10\AppData\Local\Microsoft\Windows\Temporary Internet Files\Content.Word\SBC_Logo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540" y="2374141"/>
            <a:ext cx="1043270" cy="63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rafik 58" descr="C:\Users\VIVI10\AppData\Local\Microsoft\Windows\Temporary Internet Files\Content.Word\Allpura_Logo_mit Text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111" y="2420481"/>
            <a:ext cx="1518104" cy="547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rafik 59" descr="C:\Users\VIVI10\AppData\Local\Microsoft\Windows\Temporary Internet Files\Content.Word\Logo 3-sprachig.pn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034" y="2432719"/>
            <a:ext cx="1287243" cy="547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rafik 60" descr="C:\Users\VIVI10\AppData\Local\Microsoft\Windows\INetCache\Content.Word\feusuisse_de_cmyk.png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112" y="4993296"/>
            <a:ext cx="1585169" cy="760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rafik 61" descr="C:\Users\VIVI10\AppData\Local\Microsoft\Windows\INetCache\Content.Word\Isolsuisse_Logo.gif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632" y="2327548"/>
            <a:ext cx="910368" cy="66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rafik 62" descr="C:\Users\VIVI10\AppData\Local\Microsoft\Windows\INetCache\Content.Word\möbelschweiz Logo.jpg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765" y="4231554"/>
            <a:ext cx="2031828" cy="53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rafik 63" descr="C:\Users\VIVI10\AppData\Local\Microsoft\Windows\INetCache\Content.Word\Logo_GHCH_farbig_mit_claim_C.eps.jpg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103" y="3289423"/>
            <a:ext cx="1844762" cy="599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rafik 65" descr="C:\Users\VIVI10\AppData\Local\Microsoft\Windows\INetCache\Content.Word\spv_logo_2015.jpg"/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494" y="3359148"/>
            <a:ext cx="2485919" cy="509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rafik 66" descr="C:\Users\VIVI10\AppData\Local\Microsoft\Windows\INetCache\Content.Word\logo-sniv-zusatz-de-4f.eps.jpg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37" y="4073520"/>
            <a:ext cx="1707981" cy="767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rafik 67" descr="GastroSuisse_100_d_rgb"/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1" y="5173704"/>
            <a:ext cx="1839487" cy="487131"/>
          </a:xfrm>
          <a:prstGeom prst="rect">
            <a:avLst/>
          </a:prstGeom>
          <a:noFill/>
        </p:spPr>
      </p:pic>
      <p:pic>
        <p:nvPicPr>
          <p:cNvPr id="26" name="Grafik 25" descr="C:\Users\VIVI10\AppData\Local\Microsoft\Windows\INetCache\Content.Word\EITswiss_Logo_Digital.jpg"/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556" y="3222308"/>
            <a:ext cx="614465" cy="7077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rafik 26" descr="logo SCA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285" y="4163769"/>
            <a:ext cx="1044116" cy="688398"/>
          </a:xfrm>
          <a:prstGeom prst="rect">
            <a:avLst/>
          </a:prstGeom>
          <a:noFill/>
        </p:spPr>
      </p:pic>
      <p:pic>
        <p:nvPicPr>
          <p:cNvPr id="28" name="Grafik 27" descr="C:\Users\VIVI10\AppData\Local\Microsoft\Windows\INetCache\Content.Word\HBCH_Logo_k_NoByline.jpg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857" y="4255881"/>
            <a:ext cx="1574084" cy="62029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rafik 28" descr="C:\Users\VIVI10\AppData\Local\Microsoft\Windows\INetCache\Content.Word\Logo_carrosserie suisse_25012019.png"/>
          <p:cNvPicPr/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862" y="4378979"/>
            <a:ext cx="1907540" cy="3435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rafik 29" descr="C:\Users\VIVI10\AppData\Local\Microsoft\Windows\INetCache\Content.Word\SwissDentalLabs.png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1323" y="4353062"/>
            <a:ext cx="1254125" cy="48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rafik 30" descr="C:\Users\VIVI10\AppData\Local\Microsoft\Windows\INetCache\Content.Word\SMGV_Logo_D_cmyk.jpg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20" y="4944484"/>
            <a:ext cx="1094105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rafik 32" descr="C:\Users\VIVI10\AppData\Local\Microsoft\Windows\INetCache\Content.Word\Callnet_CMYK.JPG"/>
          <p:cNvPicPr/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121" y="5235052"/>
            <a:ext cx="1711325" cy="299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rafik 33"/>
          <p:cNvPicPr/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561" y="5110208"/>
            <a:ext cx="1714676" cy="529674"/>
          </a:xfrm>
          <a:prstGeom prst="rect">
            <a:avLst/>
          </a:prstGeom>
        </p:spPr>
      </p:pic>
      <p:pic>
        <p:nvPicPr>
          <p:cNvPr id="1026" name="Picture 2" descr="SAV_Logo_RGB_def"/>
          <p:cNvPicPr>
            <a:picLocks noChangeAspect="1" noChangeArrowheads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.76%" t="12.132%" r="8.501%" b="16.103%"/>
          <a:stretch/>
        </p:blipFill>
        <p:spPr bwMode="auto">
          <a:xfrm>
            <a:off x="2616972" y="1418576"/>
            <a:ext cx="1584424" cy="77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  <p:pic>
        <p:nvPicPr>
          <p:cNvPr id="3" name="Picture 2" descr="VSSU_de@300x-100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352" y="5078728"/>
            <a:ext cx="11811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  <p:pic>
        <p:nvPicPr>
          <p:cNvPr id="35" name="Grafik 34" descr="C:\Users\VIVI10\AppData\Local\Microsoft\Windows\INetCache\Content.Word\Coiffure Suisse Logo pos.jpg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484" y="3514219"/>
            <a:ext cx="1885780" cy="2140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69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«Allianz zur Stärkung der Sozialpartnerschaft»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sz="2000" dirty="0" smtClean="0"/>
              <a:t>Wieso scheiterte die Mo. Baumann</a:t>
            </a: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832B-56E9-4D4C-BA6B-BAC075DF71D1}" type="datetime4">
              <a:rPr lang="de-DE" altLang="de-DE" smtClean="0"/>
              <a:pPr/>
              <a:t>14. Januar 2020</a:t>
            </a:fld>
            <a:endParaRPr lang="de-CH" alt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altLang="de-DE" dirty="0"/>
              <a:t>Gewerbliche Winterkonferenz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A31B-CAFD-4DC1-98D6-D68060118158}" type="slidenum">
              <a:rPr lang="de-CH" altLang="de-DE" smtClean="0"/>
              <a:pPr/>
              <a:t>7</a:t>
            </a:fld>
            <a:endParaRPr lang="de-CH" altLang="de-DE"/>
          </a:p>
        </p:txBody>
      </p:sp>
      <p:sp>
        <p:nvSpPr>
          <p:cNvPr id="9" name="Textfeld 8"/>
          <p:cNvSpPr txBox="1"/>
          <p:nvPr/>
        </p:nvSpPr>
        <p:spPr>
          <a:xfrm>
            <a:off x="539261" y="2844980"/>
            <a:ext cx="10377391" cy="3280898"/>
          </a:xfrm>
          <a:prstGeom prst="rect">
            <a:avLst/>
          </a:prstGeom>
          <a:solidFill>
            <a:schemeClr val="accent1">
              <a:lumMod val="20%"/>
              <a:lumOff val="80%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lvl="0" indent="-342900" defTabSz="457200" eaLnBrk="0" hangingPunct="0">
              <a:spcBef>
                <a:spcPct val="20%"/>
              </a:spcBef>
              <a:spcAft>
                <a:spcPts val="2400"/>
              </a:spcAft>
              <a:buSzPct val="85%"/>
              <a:buFont typeface="Wingdings" panose="05000000000000000000" pitchFamily="2" charset="2"/>
              <a:buChar char="§"/>
              <a:defRPr/>
            </a:pPr>
            <a:r>
              <a:rPr lang="de-CH" altLang="de-DE" sz="2800" b="1" dirty="0" smtClean="0">
                <a:solidFill>
                  <a:sysClr val="windowText" lastClr="000000"/>
                </a:solidFill>
                <a:latin typeface="Arial"/>
              </a:rPr>
              <a:t>Wiederstand der Kantone</a:t>
            </a:r>
          </a:p>
          <a:p>
            <a:pPr marL="342900" lvl="0" indent="-342900" defTabSz="457200" eaLnBrk="0" hangingPunct="0">
              <a:spcBef>
                <a:spcPct val="20%"/>
              </a:spcBef>
              <a:spcAft>
                <a:spcPts val="0"/>
              </a:spcAft>
              <a:buSzPct val="85%"/>
              <a:buFont typeface="Wingdings" panose="05000000000000000000" pitchFamily="2" charset="2"/>
              <a:buChar char="§"/>
              <a:defRPr/>
            </a:pPr>
            <a:r>
              <a:rPr lang="de-CH" altLang="de-DE" sz="2800" b="1" dirty="0" smtClean="0">
                <a:solidFill>
                  <a:sysClr val="windowText" lastClr="000000"/>
                </a:solidFill>
                <a:latin typeface="Arial"/>
              </a:rPr>
              <a:t>Erdachte Beispiele </a:t>
            </a:r>
            <a:r>
              <a:rPr lang="de-CH" altLang="de-DE" sz="2800" dirty="0" smtClean="0">
                <a:solidFill>
                  <a:sysClr val="windowText" lastClr="000000"/>
                </a:solidFill>
                <a:latin typeface="Arial"/>
              </a:rPr>
              <a:t>der Kantone</a:t>
            </a:r>
          </a:p>
          <a:p>
            <a:pPr marL="914400" lvl="1" indent="-457200" defTabSz="457200" eaLnBrk="0" hangingPunct="0">
              <a:spcBef>
                <a:spcPct val="20%"/>
              </a:spcBef>
              <a:spcAft>
                <a:spcPts val="0"/>
              </a:spcAft>
              <a:buSzPct val="85%"/>
              <a:buFont typeface="Courier New" panose="02070309020205020404" pitchFamily="49" charset="0"/>
              <a:buChar char="o"/>
              <a:defRPr/>
            </a:pPr>
            <a:r>
              <a:rPr lang="de-CH" altLang="de-DE" sz="2000" dirty="0">
                <a:solidFill>
                  <a:sysClr val="windowText" lastClr="000000"/>
                </a:solidFill>
                <a:latin typeface="Arial"/>
              </a:rPr>
              <a:t>… </a:t>
            </a:r>
            <a:r>
              <a:rPr lang="de-CH" altLang="de-DE" sz="2000" dirty="0" smtClean="0">
                <a:solidFill>
                  <a:sysClr val="windowText" lastClr="000000"/>
                </a:solidFill>
                <a:latin typeface="Arial"/>
              </a:rPr>
              <a:t>Familienzulagen</a:t>
            </a:r>
            <a:endParaRPr lang="de-CH" altLang="de-DE" sz="2000" dirty="0">
              <a:solidFill>
                <a:sysClr val="windowText" lastClr="000000"/>
              </a:solidFill>
              <a:latin typeface="Arial"/>
            </a:endParaRPr>
          </a:p>
          <a:p>
            <a:pPr marL="914400" lvl="1" indent="-457200" defTabSz="457200" eaLnBrk="0" hangingPunct="0">
              <a:spcBef>
                <a:spcPct val="20%"/>
              </a:spcBef>
              <a:spcAft>
                <a:spcPts val="0"/>
              </a:spcAft>
              <a:buSzPct val="85%"/>
              <a:buFont typeface="Courier New" panose="02070309020205020404" pitchFamily="49" charset="0"/>
              <a:buChar char="o"/>
              <a:defRPr/>
            </a:pPr>
            <a:r>
              <a:rPr lang="de-CH" altLang="de-DE" sz="2000" dirty="0">
                <a:solidFill>
                  <a:sysClr val="windowText" lastClr="000000"/>
                </a:solidFill>
                <a:latin typeface="Arial"/>
              </a:rPr>
              <a:t>… </a:t>
            </a:r>
            <a:r>
              <a:rPr lang="de-CH" altLang="de-DE" sz="2000" dirty="0" smtClean="0">
                <a:solidFill>
                  <a:sysClr val="windowText" lastClr="000000"/>
                </a:solidFill>
                <a:latin typeface="Arial"/>
              </a:rPr>
              <a:t>Ergänzungsleistungen</a:t>
            </a:r>
            <a:endParaRPr lang="de-CH" altLang="de-DE" sz="2000" dirty="0">
              <a:solidFill>
                <a:sysClr val="windowText" lastClr="000000"/>
              </a:solidFill>
              <a:latin typeface="Arial"/>
            </a:endParaRPr>
          </a:p>
          <a:p>
            <a:pPr marL="914400" lvl="1" indent="-457200" defTabSz="457200" eaLnBrk="0" hangingPunct="0">
              <a:spcBef>
                <a:spcPct val="20%"/>
              </a:spcBef>
              <a:spcAft>
                <a:spcPts val="2400"/>
              </a:spcAft>
              <a:buSzPct val="85%"/>
              <a:buFont typeface="Courier New" panose="02070309020205020404" pitchFamily="49" charset="0"/>
              <a:buChar char="o"/>
              <a:defRPr/>
            </a:pPr>
            <a:r>
              <a:rPr lang="de-CH" altLang="de-DE" sz="2000" dirty="0">
                <a:solidFill>
                  <a:sysClr val="windowText" lastClr="000000"/>
                </a:solidFill>
                <a:latin typeface="Arial"/>
              </a:rPr>
              <a:t>… </a:t>
            </a:r>
            <a:r>
              <a:rPr lang="de-CH" altLang="de-DE" sz="2000" dirty="0" smtClean="0">
                <a:solidFill>
                  <a:sysClr val="windowText" lastClr="000000"/>
                </a:solidFill>
                <a:latin typeface="Arial"/>
              </a:rPr>
              <a:t>Kinderbetreuung</a:t>
            </a:r>
          </a:p>
          <a:p>
            <a:pPr marL="457200" indent="-457200" defTabSz="457200" eaLnBrk="0" hangingPunct="0">
              <a:spcBef>
                <a:spcPct val="20%"/>
              </a:spcBef>
              <a:spcAft>
                <a:spcPts val="2400"/>
              </a:spcAft>
              <a:buSzPct val="85%"/>
              <a:buFont typeface="Wingdings" panose="05000000000000000000" pitchFamily="2" charset="2"/>
              <a:buChar char="§"/>
              <a:defRPr/>
            </a:pPr>
            <a:r>
              <a:rPr lang="de-CH" altLang="de-DE" sz="2800" b="1" dirty="0" smtClean="0">
                <a:solidFill>
                  <a:sysClr val="windowText" lastClr="000000"/>
                </a:solidFill>
                <a:latin typeface="Arial"/>
              </a:rPr>
              <a:t>Betriebsunfall</a:t>
            </a:r>
            <a:endParaRPr lang="de-CH" altLang="de-DE" sz="28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0" name="Inhaltsplatzhalter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C9C1D2B-F3F6-4C59-84F5-5B0E54AFA9A3}"/>
              </a:ext>
            </a:extLst>
          </p:cNvPr>
          <p:cNvSpPr txBox="1">
            <a:spLocks/>
          </p:cNvSpPr>
          <p:nvPr/>
        </p:nvSpPr>
        <p:spPr bwMode="auto">
          <a:xfrm>
            <a:off x="531445" y="1509590"/>
            <a:ext cx="10385207" cy="1101681"/>
          </a:xfrm>
          <a:prstGeom prst="rect">
            <a:avLst/>
          </a:prstGeom>
          <a:solidFill>
            <a:schemeClr val="tx2">
              <a:lumMod val="20%"/>
              <a:lumOff val="80%"/>
            </a:schemeClr>
          </a:solidFill>
          <a:ln>
            <a:solidFill>
              <a:srgbClr val="4D4D4D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SzPct val="85%"/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SzPct val="85%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kumimoji="0" lang="de-CH" altLang="de-DE" b="1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Klare Zustimmung in der</a:t>
            </a:r>
            <a:r>
              <a:rPr kumimoji="0" lang="de-CH" altLang="de-DE" b="1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WAK-S</a:t>
            </a:r>
          </a:p>
          <a:p>
            <a:pPr>
              <a:spcAft>
                <a:spcPts val="0"/>
              </a:spcAft>
              <a:defRPr/>
            </a:pPr>
            <a:r>
              <a:rPr lang="de-CH" altLang="de-DE" baseline="0%" dirty="0" smtClean="0">
                <a:solidFill>
                  <a:sysClr val="windowText" lastClr="000000"/>
                </a:solidFill>
                <a:latin typeface="+mn-lt"/>
              </a:rPr>
              <a:t>SR:</a:t>
            </a:r>
            <a:r>
              <a:rPr lang="de-CH" altLang="de-DE" dirty="0" smtClean="0">
                <a:solidFill>
                  <a:sysClr val="windowText" lastClr="000000"/>
                </a:solidFill>
                <a:latin typeface="+mn-lt"/>
              </a:rPr>
              <a:t> </a:t>
            </a:r>
            <a:r>
              <a:rPr lang="de-CH" altLang="de-DE" dirty="0" err="1" smtClean="0">
                <a:solidFill>
                  <a:sysClr val="windowText" lastClr="000000"/>
                </a:solidFill>
                <a:latin typeface="+mn-lt"/>
              </a:rPr>
              <a:t>Ablehung</a:t>
            </a:r>
            <a:r>
              <a:rPr lang="de-CH" altLang="de-DE" dirty="0" smtClean="0">
                <a:solidFill>
                  <a:sysClr val="windowText" lastClr="000000"/>
                </a:solidFill>
                <a:latin typeface="+mn-lt"/>
              </a:rPr>
              <a:t> mit </a:t>
            </a:r>
            <a:r>
              <a:rPr lang="de-CH" altLang="de-DE" b="1" dirty="0" smtClean="0">
                <a:solidFill>
                  <a:sysClr val="windowText" lastClr="000000"/>
                </a:solidFill>
                <a:latin typeface="+mn-lt"/>
              </a:rPr>
              <a:t>24:16</a:t>
            </a:r>
            <a:endParaRPr kumimoji="0" lang="de-CH" altLang="de-DE" b="0" i="0" u="none" strike="noStrike" kern="1200" cap="none" spc="0" normalizeH="0" baseline="0%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908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«Allianz zur Stärkung der Sozialpartnerschaft»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sz="2000" dirty="0" smtClean="0"/>
              <a:t>Weiteres Vorgehen der Allianz</a:t>
            </a: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832B-56E9-4D4C-BA6B-BAC075DF71D1}" type="datetime4">
              <a:rPr lang="de-DE" altLang="de-DE" smtClean="0"/>
              <a:pPr/>
              <a:t>14. Januar 2020</a:t>
            </a:fld>
            <a:endParaRPr lang="de-CH" alt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altLang="de-DE" dirty="0"/>
              <a:t>Gewerbliche Winterkonferenz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A31B-CAFD-4DC1-98D6-D68060118158}" type="slidenum">
              <a:rPr lang="de-CH" altLang="de-DE" smtClean="0"/>
              <a:pPr/>
              <a:t>8</a:t>
            </a:fld>
            <a:endParaRPr lang="de-CH" altLang="de-DE"/>
          </a:p>
        </p:txBody>
      </p:sp>
      <p:sp>
        <p:nvSpPr>
          <p:cNvPr id="11" name="Inhaltsplatzhalter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C9C1D2B-F3F6-4C59-84F5-5B0E54AFA9A3}"/>
              </a:ext>
            </a:extLst>
          </p:cNvPr>
          <p:cNvSpPr txBox="1">
            <a:spLocks/>
          </p:cNvSpPr>
          <p:nvPr/>
        </p:nvSpPr>
        <p:spPr bwMode="auto">
          <a:xfrm>
            <a:off x="446710" y="1819446"/>
            <a:ext cx="10782764" cy="410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SzPct val="85%"/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SzPct val="85%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%"/>
              </a:spcBef>
              <a:spcAft>
                <a:spcPct val="0%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Frutiger LT Com 45 Light" panose="020B0303030504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%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kumimoji="0" lang="de-CH" altLang="de-DE" sz="2800" b="1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Befürchtungen </a:t>
            </a:r>
            <a:r>
              <a:rPr kumimoji="0" lang="de-CH" altLang="de-DE" sz="2800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der Kantone waren </a:t>
            </a:r>
            <a:r>
              <a:rPr kumimoji="0" lang="de-CH" altLang="de-DE" sz="2800" b="1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unbegründet</a:t>
            </a:r>
            <a:r>
              <a:rPr kumimoji="0" lang="de-CH" altLang="de-DE" sz="2800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lang="de-CH" altLang="de-DE" sz="2800" dirty="0" smtClean="0">
                <a:solidFill>
                  <a:sysClr val="windowText" lastClr="000000"/>
                </a:solidFill>
                <a:latin typeface="+mn-lt"/>
              </a:rPr>
              <a:t>Bedenken der Kantone können </a:t>
            </a:r>
            <a:r>
              <a:rPr lang="de-CH" altLang="de-DE" sz="2800" b="1" dirty="0" smtClean="0">
                <a:solidFill>
                  <a:sysClr val="windowText" lastClr="000000"/>
                </a:solidFill>
                <a:latin typeface="+mn-lt"/>
              </a:rPr>
              <a:t>leicht berücksichtigt werden</a:t>
            </a:r>
            <a:r>
              <a:rPr lang="de-CH" altLang="de-DE" sz="2800" dirty="0" smtClean="0">
                <a:solidFill>
                  <a:sysClr val="windowText" lastClr="000000"/>
                </a:solidFill>
                <a:latin typeface="+mn-lt"/>
              </a:rPr>
              <a:t>.</a:t>
            </a:r>
          </a:p>
          <a:p>
            <a:pPr marL="342900" marR="0" lvl="0" indent="-342900" defTabSz="457200" rtl="0" eaLnBrk="0" fontAlgn="base" latinLnBrk="0" hangingPunct="0">
              <a:lnSpc>
                <a:spcPct val="100%"/>
              </a:lnSpc>
              <a:spcBef>
                <a:spcPct val="20%"/>
              </a:spcBef>
              <a:spcAft>
                <a:spcPts val="2400"/>
              </a:spcAft>
              <a:buClrTx/>
              <a:buSzPct val="85%"/>
              <a:buFont typeface="Wingdings" panose="05000000000000000000" pitchFamily="2" charset="2"/>
              <a:buChar char="§"/>
              <a:tabLst/>
              <a:defRPr/>
            </a:pPr>
            <a:r>
              <a:rPr kumimoji="0" lang="de-CH" altLang="de-DE" sz="2800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Neuer Vorstoss sol</a:t>
            </a:r>
            <a:r>
              <a:rPr lang="de-CH" altLang="de-DE" sz="2800" dirty="0" smtClean="0">
                <a:solidFill>
                  <a:sysClr val="windowText" lastClr="000000"/>
                </a:solidFill>
                <a:latin typeface="+mn-lt"/>
              </a:rPr>
              <a:t>l </a:t>
            </a:r>
            <a:r>
              <a:rPr kumimoji="0" lang="de-CH" altLang="de-DE" sz="2800" b="0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das </a:t>
            </a:r>
            <a:r>
              <a:rPr kumimoji="0" lang="de-CH" altLang="de-DE" sz="2800" b="1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Kernanliegen</a:t>
            </a:r>
            <a:r>
              <a:rPr kumimoji="0" lang="de-CH" altLang="de-DE" sz="2800" b="0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und die </a:t>
            </a:r>
            <a:r>
              <a:rPr kumimoji="0" lang="de-CH" altLang="de-DE" sz="2800" b="1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Sorgen der Kantone </a:t>
            </a:r>
            <a:r>
              <a:rPr kumimoji="0" lang="de-CH" altLang="de-DE" sz="2800" b="0" i="0" u="none" strike="noStrike" kern="120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berücksichtigen.</a:t>
            </a:r>
            <a:r>
              <a:rPr kumimoji="0" lang="de-CH" altLang="de-DE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de-CH" altLang="de-DE" b="0" i="0" u="none" strike="noStrike" kern="1200" cap="none" spc="0" normalizeH="0" baseline="0%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</a:br>
            <a:endParaRPr kumimoji="0" lang="de-CH" altLang="de-DE" b="0" i="0" u="none" strike="noStrike" kern="1200" cap="none" spc="0" normalizeH="0" baseline="0%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35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purl.oclc.org/ooxml/drawingml/main" xmlns:r="http://purl.oclc.org/ooxml/officeDocument/relationships" xmlns:p="http://purl.oclc.org/ooxml/presentationml/main">
  <p:tag name="VARPPTTYPE" val="EECPPT"/>
  <p:tag name="VARPOTVERSION" val="EEC1.6"/>
  <p:tag name="VARPPTGRIDMODE" val="EECgrid_hide"/>
  <p:tag name="VARPPTFOOTER" val="EECTital / Anlass, Autor"/>
  <p:tag name="VARPPTFOOTERDATE" val="EEC02.09.2009"/>
  <p:tag name="VARPPTPLACE" val="EECOrt, Datum"/>
  <p:tag name="VARPPTAUTHOR" val="EECAutor/Vortragender/Projektgruppe/Anlass"/>
  <p:tag name="VARPPTTITLE" val="EECTitel der Präsentation"/>
  <p:tag name="VARPPTPROJECT" val="EECBezug/Projekt/Gremium"/>
  <p:tag name="VARPPTSETUPPERFORMED" val="EECTRUE"/>
  <p:tag name="VARPPTLOGOSEL" val="EEC4"/>
  <p:tag name="VARPPTCOLOGOSEL" val="EEC-1"/>
  <p:tag name="VARPPTLOGOHEADERSINGLELOGOFILENAME_DE" val="EECCoop_45_cmyk.wmf"/>
  <p:tag name="VARPPTLOGOHEADERSINGLELOGOFILENAME_FR" val="EECCoop_45_cmyk.wmf"/>
  <p:tag name="VARPPTLOGOHEADERSINGLELOGOFILENAME_IT" val="EECCoop_45_cmyk.wmf"/>
  <p:tag name="VARPPTLOGOHEADERSINGLELOGOFILENAME_EN" val="EECCoop_45_cmyk.wmf"/>
  <p:tag name="VARPPTLOGOHEADERPOSRIGHT" val="EEC34"/>
  <p:tag name="VARPPTLOGOHEADERPOSTOP" val="EEC85"/>
  <p:tag name="VARPPTLOGOFOOTERPOSBOTTOM" val="EEC519"/>
  <p:tag name="VARPPTLOGOHEADERCOLOGOFILENAMERIGHT_DE" val="EEC"/>
  <p:tag name="VARPPTLOGOHEADERCOLOGOFILENAMERIGHT_FR" val="EEC"/>
  <p:tag name="VARPPTLOGOHEADERCOLOGOFILENAMERIGHT_IT" val="EEC"/>
  <p:tag name="VARPPTLOGOHEADERCOLOGOFILENAMERIGHT_EN" val="EEC"/>
  <p:tag name="VARPPTLOGOHEADERCOLOGOFILENAMELEFT_DE" val="EEC"/>
  <p:tag name="VARPPTLOGOHEADERCOLOGOFILENAMELEFT_FR" val="EEC"/>
  <p:tag name="VARPPTLOGOHEADERCOLOGOFILENAMELEFT_IT" val="EEC"/>
  <p:tag name="VARPPTLOGOHEADERCOLOGOFILENAMELEFT_EN" val="EEC"/>
  <p:tag name="VARPPTLOGOFOOTERCOLOGOFILENAMERIGHT_DE" val="EEC"/>
  <p:tag name="VARPPTLOGOFOOTERCOLOGOFILENAMERIGHT_FR" val="EEC"/>
  <p:tag name="VARPPTLOGOFOOTERCOLOGOFILENAMERIGHT_IT" val="EEC"/>
  <p:tag name="VARPPTLOGOFOOTERCOLOGOFILENAMERIGHT_EN" val="EEC"/>
  <p:tag name="VARPPTLOGOFOOTERCOLOGOFILENAMELEFT_DE" val="EEC"/>
  <p:tag name="VARPPTLOGOFOOTERCOLOGOFILENAMELEFT_FR" val="EEC"/>
  <p:tag name="VARPPTLOGOFOOTERCOLOGOFILENAMELEFT_IT" val="EEC"/>
  <p:tag name="VARPPTLOGOFOOTERCOLOGOFILENAMELEFT_EN" val="EEC"/>
  <p:tag name="VARPPTLOGOFOOTERSINGLELOGOFILENAME_DE" val="EECCoop_20_cmyk.wmf"/>
  <p:tag name="VARPPTLOGOFOOTERSINGLELOGOFILENAME_FR" val="EECCoop_20_cmyk.wmf"/>
  <p:tag name="VARPPTLOGOFOOTERSINGLELOGOFILENAME_IT" val="EECCoop_20_cmyk.wmf"/>
  <p:tag name="VARPPTLOGOFOOTERSINGLELOGOFILENAME_EN" val="EECCoop_20_cmyk.wmf"/>
  <p:tag name="VARPPTLANGSEL" val="EEC0"/>
  <p:tag name="VARPPTTABLECOLUMNS" val="EEC4"/>
  <p:tag name="VARPPTTABLEROWS" val="EEC4"/>
  <p:tag name="VARPPTLANG" val="EECGerman"/>
</p:tagLst>
</file>

<file path=ppt/theme/theme1.xml><?xml version="1.0" encoding="utf-8"?>
<a:theme xmlns:a="http://purl.oclc.org/ooxml/drawingml/main" name="blank">
  <a:themeElements>
    <a:clrScheme name="blank 1">
      <a:dk1>
        <a:srgbClr val="000000"/>
      </a:dk1>
      <a:lt1>
        <a:srgbClr val="FFFFFF"/>
      </a:lt1>
      <a:dk2>
        <a:srgbClr val="FF9914"/>
      </a:dk2>
      <a:lt2>
        <a:srgbClr val="CCCCCC"/>
      </a:lt2>
      <a:accent1>
        <a:srgbClr val="FF6600"/>
      </a:accent1>
      <a:accent2>
        <a:srgbClr val="FFFF39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E733"/>
      </a:accent6>
      <a:hlink>
        <a:srgbClr val="3999CC"/>
      </a:hlink>
      <a:folHlink>
        <a:srgbClr val="99CC39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l="50%" t="-80%" r="50%" b="1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l="50%" t="50%" r="50%" b="50%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%"/>
          </a:lnSpc>
          <a:spcBef>
            <a:spcPct val="30%"/>
          </a:spcBef>
          <a:spcAft>
            <a:spcPct val="0%"/>
          </a:spcAft>
          <a:buClrTx/>
          <a:buSzTx/>
          <a:buFontTx/>
          <a:buNone/>
          <a:tabLst/>
          <a:defRPr kumimoji="0" lang="de-CH" sz="1200" b="0" i="0" u="none" strike="noStrike" cap="none" normalizeH="0" baseline="0%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%"/>
          </a:lnSpc>
          <a:spcBef>
            <a:spcPct val="30%"/>
          </a:spcBef>
          <a:spcAft>
            <a:spcPct val="0%"/>
          </a:spcAft>
          <a:buClrTx/>
          <a:buSzTx/>
          <a:buFontTx/>
          <a:buNone/>
          <a:tabLst/>
          <a:defRPr kumimoji="0" lang="de-CH" sz="1200" b="0" i="0" u="none" strike="noStrike" cap="none" normalizeH="0" baseline="0%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FF9914"/>
        </a:dk2>
        <a:lt2>
          <a:srgbClr val="CCCCCC"/>
        </a:lt2>
        <a:accent1>
          <a:srgbClr val="FF6600"/>
        </a:accent1>
        <a:accent2>
          <a:srgbClr val="FFFF39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E733"/>
        </a:accent6>
        <a:hlink>
          <a:srgbClr val="3999CC"/>
        </a:hlink>
        <a:folHlink>
          <a:srgbClr val="99CC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purl.oclc.org/ooxml/drawingml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l="50%" t="-80%" r="50%" b="1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l="50%" t="50%" r="50%" b="50%"/>
          </a:path>
        </a:gradFill>
      </a:bgFillStyleLst>
    </a:fmtScheme>
  </a:themeElements>
  <a:objectDefaults/>
  <a:extraClrSchemeLst/>
</a:theme>
</file>

<file path=ppt/theme/theme3.xml><?xml version="1.0" encoding="utf-8"?>
<a:theme xmlns:a="http://purl.oclc.org/ooxml/drawingml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l="50%" t="-80%" r="50%" b="1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l="50%" t="50%" r="50%" b="50%"/>
          </a:path>
        </a:gradFill>
      </a:bgFillStyleLst>
    </a:fmtScheme>
  </a:themeElements>
  <a:objectDefaults/>
  <a:extraClrSchemeLst/>
</a:theme>
</file>

<file path=docProps/app.xml><?xml version="1.0" encoding="utf-8"?>
<Properties xmlns="http://purl.oclc.org/ooxml/officeDocument/extendedProperties" xmlns:vt="http://purl.oclc.org/ooxml/officeDocument/docPropsVTypes">
  <Template>blank</Template>
  <TotalTime>0</TotalTime>
  <Words>224</Words>
  <Application>Microsoft Office PowerPoint</Application>
  <PresentationFormat>Breitbild</PresentationFormat>
  <Paragraphs>55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Courier New</vt:lpstr>
      <vt:lpstr>Wingdings</vt:lpstr>
      <vt:lpstr>blank</vt:lpstr>
      <vt:lpstr>Allianz für die Stärkung der Sozialpartnerschaft</vt:lpstr>
      <vt:lpstr>Angriffe auf die Sozialpartnerschaft nehmen zu Bundesgericht befeuert die Doppelstrategie der Gewerkschaften</vt:lpstr>
      <vt:lpstr>Angriffe auf die Sozialpartnerschaft nehmen zu Neue Motion will höhere Mindestlöhne in den Kantonen.</vt:lpstr>
      <vt:lpstr>Angriffe auf die Sozialpartnerschaft nehmen zu Eingriffe in die Sozialpartnerschaft beschränken sich nicht auf Mindestlöhne!</vt:lpstr>
      <vt:lpstr>Motion Baumann (18.3934) Vorstoss hätte Sozialpartnerschaft gestärkt.  </vt:lpstr>
      <vt:lpstr>«Allianz zur Stärkung der Sozialpartnerschaft» 29 Wirtschafts- und Branchenverbände unterstützten die Mo. Baumann</vt:lpstr>
      <vt:lpstr>«Allianz zur Stärkung der Sozialpartnerschaft» Wieso scheiterte die Mo. Baumann </vt:lpstr>
      <vt:lpstr>«Allianz zur Stärkung der Sozialpartnerschaft» Weiteres Vorgehen der Allianz </vt:lpstr>
    </vt:vector>
  </TitlesOfParts>
  <Company>Coop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Bezug/Projekt/Gremium Titel der Präsentation</dc:title>
  <dc:creator>EGGCS</dc:creator>
  <cp:lastModifiedBy>Casimir Platzer</cp:lastModifiedBy>
  <cp:revision>230</cp:revision>
  <cp:lastPrinted>2019-11-12T12:30:14Z</cp:lastPrinted>
  <dcterms:created xsi:type="dcterms:W3CDTF">2009-09-02T13:20:08Z</dcterms:created>
  <dcterms:modified xsi:type="dcterms:W3CDTF">2020-01-14T11:45:11Z</dcterms:modified>
</cp:coreProperties>
</file>