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21" r:id="rId6"/>
    <p:sldId id="322" r:id="rId7"/>
    <p:sldId id="317" r:id="rId8"/>
    <p:sldId id="318" r:id="rId9"/>
    <p:sldId id="326" r:id="rId10"/>
    <p:sldId id="319" r:id="rId11"/>
    <p:sldId id="327" r:id="rId12"/>
    <p:sldId id="320" r:id="rId13"/>
    <p:sldId id="325" r:id="rId14"/>
    <p:sldId id="331" r:id="rId15"/>
    <p:sldId id="332" r:id="rId16"/>
    <p:sldId id="333" r:id="rId17"/>
    <p:sldId id="334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3B"/>
    <a:srgbClr val="FF9999"/>
    <a:srgbClr val="FECEE7"/>
    <a:srgbClr val="5498D6"/>
    <a:srgbClr val="537FD7"/>
    <a:srgbClr val="808080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0" autoAdjust="0"/>
  </p:normalViewPr>
  <p:slideViewPr>
    <p:cSldViewPr snapToObjects="1"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25"/>
    </p:cViewPr>
  </p:sorterViewPr>
  <p:notesViewPr>
    <p:cSldViewPr snapToObjects="1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A63C2-C10C-40E0-A354-B34103D429B6}" type="datetimeFigureOut">
              <a:rPr lang="fr-CH" smtClean="0"/>
              <a:t>18.06.2019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80654-7B20-4E96-8782-D00BF127C01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9534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ED2F6-9323-4FE6-8A98-A1E8F589904F}" type="datetimeFigureOut">
              <a:rPr lang="fr-CH" smtClean="0"/>
              <a:t>18.06.2019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F9EC1-AE4E-4CF3-9244-3CD1FB976C0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168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8C826-B225-41EA-8590-B98932701CD7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094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energies.heig-vd.ch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Visuel-Campagn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764704"/>
            <a:ext cx="6019800" cy="418819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6093123"/>
            <a:ext cx="6624736" cy="4314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>
                <a:latin typeface="+mn-lt"/>
              </a:defRPr>
            </a:lvl1pPr>
          </a:lstStyle>
          <a:p>
            <a:pPr lvl="0"/>
            <a:r>
              <a:rPr lang="fr-CH" dirty="0"/>
              <a:t>Prénom Nom, 00 mois 0000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00" y="5866528"/>
            <a:ext cx="1150513" cy="514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800"/>
            <a:ext cx="3456439" cy="1042418"/>
          </a:xfrm>
          <a:prstGeom prst="rect">
            <a:avLst/>
          </a:prstGeom>
        </p:spPr>
      </p:pic>
      <p:sp>
        <p:nvSpPr>
          <p:cNvPr id="7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702000" y="4077072"/>
            <a:ext cx="6624736" cy="2016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100"/>
              </a:spcBef>
              <a:buNone/>
              <a:defRPr sz="40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fr-CH" dirty="0"/>
              <a:t>Titre de présentation</a:t>
            </a:r>
          </a:p>
          <a:p>
            <a:pPr lvl="0"/>
            <a:r>
              <a:rPr lang="fr-CH" dirty="0"/>
              <a:t>éventuellement sur 2 lignes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1999" y="216000"/>
            <a:ext cx="7920000" cy="540000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buNone/>
              <a:defRPr sz="3000" b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H" dirty="0"/>
              <a:t>Titre 1</a:t>
            </a:r>
            <a:endParaRPr lang="en-US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7"/>
          </p:nvPr>
        </p:nvSpPr>
        <p:spPr>
          <a:xfrm>
            <a:off x="702000" y="1844674"/>
            <a:ext cx="7920000" cy="381657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pPr lv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8"/>
          </p:nvPr>
        </p:nvSpPr>
        <p:spPr>
          <a:xfrm>
            <a:off x="6182816" y="6356349"/>
            <a:ext cx="2349624" cy="324000"/>
          </a:xfrm>
        </p:spPr>
        <p:txBody>
          <a:bodyPr/>
          <a:lstStyle/>
          <a:p>
            <a:fld id="{1B28DAD0-2E7F-0B49-858C-0AF98DF16341}" type="slidenum">
              <a:rPr lang="en-US" smtClean="0"/>
              <a:pPr/>
              <a:t>‹N°›</a:t>
            </a:fld>
            <a:r>
              <a:rPr lang="en-US"/>
              <a:t>/13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702000" y="216000"/>
            <a:ext cx="79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02000" y="6356349"/>
            <a:ext cx="79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999" y="6419701"/>
            <a:ext cx="260648" cy="2606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0"/>
            <a:ext cx="497126" cy="10404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635896" y="6795794"/>
            <a:ext cx="914400" cy="914400"/>
          </a:xfrm>
          <a:prstGeom prst="rect">
            <a:avLst/>
          </a:prstGeom>
        </p:spPr>
        <p:txBody>
          <a:bodyPr wrap="none" rtlCol="0" anchor="b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"/>
              <a:ea typeface="+mj-ea"/>
              <a:cs typeface="Arial 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2195736" y="2780928"/>
            <a:ext cx="1728192" cy="1224136"/>
          </a:xfrm>
          <a:prstGeom prst="rect">
            <a:avLst/>
          </a:prstGeom>
        </p:spPr>
        <p:txBody>
          <a:bodyPr wrap="square" rtlCol="0" anchor="b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"/>
              <a:ea typeface="+mj-ea"/>
              <a:cs typeface="Arial "/>
            </a:endParaRP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702000" y="1256400"/>
            <a:ext cx="7919999" cy="3600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>
          <a:xfrm>
            <a:off x="702000" y="6356349"/>
            <a:ext cx="791999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 userDrawn="1"/>
        </p:nvSpPr>
        <p:spPr>
          <a:xfrm>
            <a:off x="621094" y="6534631"/>
            <a:ext cx="2428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100" b="0" u="none" kern="1200" baseline="0" dirty="0">
                <a:solidFill>
                  <a:schemeClr val="tx1"/>
                </a:solidFill>
                <a:latin typeface="+mn-lt"/>
                <a:ea typeface="+mn-ea"/>
                <a:cs typeface="Arial"/>
                <a:hlinkClick r:id="rId4"/>
              </a:rPr>
              <a:t>http://energies.heig-vd.ch</a:t>
            </a:r>
            <a:r>
              <a:rPr lang="fr-CH" sz="1100" b="0" u="none" kern="1200" baseline="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603676" y="6324442"/>
            <a:ext cx="2098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dirty="0">
                <a:solidFill>
                  <a:srgbClr val="FF0000"/>
                </a:solidFill>
              </a:rPr>
              <a:t>Pôle</a:t>
            </a:r>
            <a:r>
              <a:rPr lang="fr-CH" sz="1400" baseline="0" dirty="0">
                <a:solidFill>
                  <a:srgbClr val="FF0000"/>
                </a:solidFill>
              </a:rPr>
              <a:t> Energies HEIG-VD</a:t>
            </a:r>
            <a:endParaRPr lang="fr-CH" sz="1400" dirty="0">
              <a:solidFill>
                <a:srgbClr val="FF0000"/>
              </a:solidFill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02000" y="792000"/>
            <a:ext cx="7920000" cy="500400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buNone/>
              <a:defRPr sz="2200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H" dirty="0"/>
              <a:t>Sous-titre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182816" y="6356349"/>
            <a:ext cx="21336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28DAD0-2E7F-0B49-858C-0AF98DF16341}" type="slidenum">
              <a:rPr lang="en-US" smtClean="0"/>
              <a:pPr/>
              <a:t>‹N°›</a:t>
            </a:fld>
            <a:r>
              <a:rPr lang="en-US"/>
              <a:t>/12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gif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energies.heig-vd.ch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rainements-electriques.c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ergie-environnement.c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-ouverte.unige.ch/unige:45267" TargetMode="External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79512" y="4941168"/>
            <a:ext cx="8784976" cy="1224136"/>
          </a:xfrm>
        </p:spPr>
        <p:txBody>
          <a:bodyPr>
            <a:normAutofit fontScale="85000" lnSpcReduction="20000"/>
          </a:bodyPr>
          <a:lstStyle/>
          <a:p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défis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énergétiques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Suisse et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PME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5580" y="5877272"/>
            <a:ext cx="6696744" cy="756032"/>
          </a:xfrm>
          <a:prstGeom prst="rect">
            <a:avLst/>
          </a:prstGeom>
        </p:spPr>
        <p:txBody>
          <a:bodyPr wrap="square" lIns="0" rtlCol="0" anchor="b">
            <a:normAutofit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CH" sz="2000" b="1" dirty="0">
                <a:solidFill>
                  <a:srgbClr val="FF0000"/>
                </a:solidFill>
                <a:latin typeface="Arial "/>
                <a:ea typeface="+mj-ea"/>
                <a:cs typeface="Arial "/>
              </a:rPr>
              <a:t>Prof. </a:t>
            </a:r>
            <a:r>
              <a:rPr lang="fr-CH" sz="2000" b="1" dirty="0" smtClean="0">
                <a:solidFill>
                  <a:srgbClr val="FF0000"/>
                </a:solidFill>
                <a:latin typeface="Arial "/>
                <a:ea typeface="+mj-ea"/>
                <a:cs typeface="Arial "/>
              </a:rPr>
              <a:t>Dr. Massimiliano Capezzali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CH" sz="2000" b="1" dirty="0" smtClean="0">
                <a:solidFill>
                  <a:srgbClr val="FF0000"/>
                </a:solidFill>
                <a:latin typeface="Arial "/>
                <a:ea typeface="+mj-ea"/>
                <a:cs typeface="Arial "/>
              </a:rPr>
              <a:t>Responsable du Pôle Energies HEIG-VD</a:t>
            </a:r>
            <a:endParaRPr lang="fr-CH" sz="2000" b="1" dirty="0">
              <a:solidFill>
                <a:srgbClr val="FF0000"/>
              </a:solidFill>
              <a:latin typeface="Arial "/>
              <a:ea typeface="+mj-ea"/>
              <a:cs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B28DAD0-2E7F-0B49-858C-0AF98DF1634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01998" y="486000"/>
            <a:ext cx="8118474" cy="540000"/>
          </a:xfrm>
        </p:spPr>
        <p:txBody>
          <a:bodyPr/>
          <a:lstStyle/>
          <a:p>
            <a:pPr marL="0" indent="0">
              <a:tabLst>
                <a:tab pos="809625" algn="l"/>
              </a:tabLst>
            </a:pP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HEIG-VD à vos côtés pour </a:t>
            </a:r>
            <a:r>
              <a:rPr lang="fr-CH" dirty="0" smtClean="0">
                <a:solidFill>
                  <a:srgbClr val="FF81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projets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1412776"/>
            <a:ext cx="8496944" cy="4824536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marL="271463" indent="-271463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Projets </a:t>
            </a:r>
            <a:r>
              <a:rPr lang="fr-CH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InnoSuisse</a:t>
            </a: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sur les idées plus innovantes</a:t>
            </a:r>
          </a:p>
          <a:p>
            <a:pPr marL="271463" indent="-271463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Mandats directs</a:t>
            </a:r>
          </a:p>
          <a:p>
            <a:pPr marL="271463" indent="-271463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Montage de consortia pour des projets cantonaux ou nationaux (p.ex. financement OFEN)</a:t>
            </a:r>
          </a:p>
          <a:p>
            <a:pPr marL="271463" indent="-271463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Expertises</a:t>
            </a:r>
          </a:p>
          <a:p>
            <a:pPr marL="271463" indent="-271463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Projets européens</a:t>
            </a:r>
          </a:p>
          <a:p>
            <a:pPr marL="800100" lvl="1" indent="-34290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H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Interreg</a:t>
            </a:r>
            <a:endParaRPr lang="fr-CH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KIC </a:t>
            </a:r>
            <a:r>
              <a:rPr lang="fr-CH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InnoEnergy</a:t>
            </a:r>
            <a:endParaRPr lang="fr-CH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H2020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Montage de formations continues ponctuelles</a:t>
            </a:r>
          </a:p>
          <a:p>
            <a:pPr marL="271463" indent="-271463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CH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endParaRPr lang="fr-CH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 HEIG-VD, </a:t>
            </a:r>
            <a:r>
              <a:rPr lang="en-US" dirty="0" err="1" smtClean="0"/>
              <a:t>c’est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Espace réservé du texte 2"/>
          <p:cNvSpPr>
            <a:spLocks noGrp="1"/>
          </p:cNvSpPr>
          <p:nvPr/>
        </p:nvSpPr>
        <p:spPr>
          <a:xfrm>
            <a:off x="693838" y="754872"/>
            <a:ext cx="6907500" cy="3753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kern="120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Des chercheurs professionnels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437299" y="2348881"/>
            <a:ext cx="6172200" cy="297061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endParaRPr lang="fr-CH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700" b="1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00" y="3468553"/>
            <a:ext cx="1698955" cy="7150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1350"/>
          </a:p>
        </p:txBody>
      </p:sp>
      <p:sp>
        <p:nvSpPr>
          <p:cNvPr id="13" name="Rectangle 12"/>
          <p:cNvSpPr/>
          <p:nvPr/>
        </p:nvSpPr>
        <p:spPr>
          <a:xfrm>
            <a:off x="702000" y="2402887"/>
            <a:ext cx="1698955" cy="7150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CH" sz="9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98210" y="3684222"/>
            <a:ext cx="1306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>
                <a:solidFill>
                  <a:schemeClr val="bg1"/>
                </a:solidFill>
              </a:rPr>
              <a:t>100 chercheurs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2000" y="4509038"/>
            <a:ext cx="1698955" cy="715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1350"/>
          </a:p>
        </p:txBody>
      </p:sp>
      <p:sp>
        <p:nvSpPr>
          <p:cNvPr id="20" name="ZoneTexte 19"/>
          <p:cNvSpPr txBox="1"/>
          <p:nvPr/>
        </p:nvSpPr>
        <p:spPr>
          <a:xfrm>
            <a:off x="791580" y="472514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>
                <a:solidFill>
                  <a:schemeClr val="bg1"/>
                </a:solidFill>
              </a:rPr>
              <a:t>70 assistants HES</a:t>
            </a:r>
            <a:endParaRPr lang="fr-CH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5767" y="2611389"/>
            <a:ext cx="916681" cy="204083"/>
          </a:xfrm>
          <a:prstGeom prst="rect">
            <a:avLst/>
          </a:prstGeom>
        </p:spPr>
        <p:txBody>
          <a:bodyPr wrap="square" rtlCol="0" anchor="b"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fr-CH" sz="3000" dirty="0">
              <a:solidFill>
                <a:srgbClr val="FF0000"/>
              </a:solidFill>
              <a:latin typeface="Arial "/>
              <a:ea typeface="+mj-ea"/>
              <a:cs typeface="Arial 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2000" y="2466741"/>
            <a:ext cx="1698955" cy="571861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fr-CH" sz="1200" dirty="0">
                <a:solidFill>
                  <a:schemeClr val="bg1"/>
                </a:solidFill>
                <a:latin typeface="Arial "/>
                <a:ea typeface="+mj-ea"/>
                <a:cs typeface="Arial "/>
              </a:rPr>
              <a:t>120 professeurs</a:t>
            </a:r>
          </a:p>
          <a:p>
            <a:pPr algn="ctr">
              <a:spcBef>
                <a:spcPct val="0"/>
              </a:spcBef>
            </a:pPr>
            <a:endParaRPr lang="fr-CH" sz="1200" dirty="0">
              <a:solidFill>
                <a:schemeClr val="bg1"/>
              </a:solidFill>
              <a:latin typeface="Arial "/>
              <a:ea typeface="+mj-ea"/>
              <a:cs typeface="Arial 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6162" y="2402886"/>
            <a:ext cx="2853410" cy="3413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CH" sz="9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66163" y="2409833"/>
            <a:ext cx="28534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350" dirty="0">
                <a:solidFill>
                  <a:schemeClr val="bg1"/>
                </a:solidFill>
              </a:rPr>
              <a:t>Une grande expérience industrielle</a:t>
            </a:r>
            <a:endParaRPr lang="fr-CH" sz="135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69040" y="2414711"/>
            <a:ext cx="2853410" cy="3295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CH" sz="9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84780" y="2407259"/>
            <a:ext cx="28372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350" dirty="0">
                <a:solidFill>
                  <a:schemeClr val="bg1"/>
                </a:solidFill>
                <a:cs typeface="Segoe UI Light" panose="020B0502040204020203" pitchFamily="34" charset="0"/>
              </a:rPr>
              <a:t>Pour le tissu économique régional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138" t="-1357" r="13235" b="1357"/>
          <a:stretch/>
        </p:blipFill>
        <p:spPr>
          <a:xfrm>
            <a:off x="2666163" y="2780929"/>
            <a:ext cx="2877946" cy="24295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81" y="3009341"/>
            <a:ext cx="2530928" cy="2045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69041" y="2815472"/>
            <a:ext cx="2852958" cy="239503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</p:spTree>
    <p:extLst>
      <p:ext uri="{BB962C8B-B14F-4D97-AF65-F5344CB8AC3E}">
        <p14:creationId xmlns:p14="http://schemas.microsoft.com/office/powerpoint/2010/main" val="20179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 HEIG-VD, </a:t>
            </a:r>
            <a:r>
              <a:rPr lang="en-US" dirty="0" err="1" smtClean="0"/>
              <a:t>c’est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Espace réservé du texte 2"/>
          <p:cNvSpPr>
            <a:spLocks noGrp="1"/>
          </p:cNvSpPr>
          <p:nvPr/>
        </p:nvSpPr>
        <p:spPr>
          <a:xfrm>
            <a:off x="701999" y="756000"/>
            <a:ext cx="6907500" cy="3753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kern="120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Recherche appliquée &amp; Développement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437299" y="2348881"/>
            <a:ext cx="6172200" cy="297061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endParaRPr lang="fr-CH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700" b="1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00" y="3578041"/>
            <a:ext cx="1698955" cy="7150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1350"/>
          </a:p>
        </p:txBody>
      </p:sp>
      <p:sp>
        <p:nvSpPr>
          <p:cNvPr id="13" name="Rectangle 12"/>
          <p:cNvSpPr/>
          <p:nvPr/>
        </p:nvSpPr>
        <p:spPr>
          <a:xfrm>
            <a:off x="702000" y="2402886"/>
            <a:ext cx="1698955" cy="9850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CH" sz="9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1580" y="36585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>
                <a:solidFill>
                  <a:schemeClr val="bg1"/>
                </a:solidFill>
              </a:rPr>
              <a:t>Environ 15 MCHF de contrats par an</a:t>
            </a:r>
            <a:endParaRPr lang="fr-CH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2000" y="4509038"/>
            <a:ext cx="1698955" cy="715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1350"/>
          </a:p>
        </p:txBody>
      </p:sp>
      <p:sp>
        <p:nvSpPr>
          <p:cNvPr id="20" name="ZoneTexte 19"/>
          <p:cNvSpPr txBox="1"/>
          <p:nvPr/>
        </p:nvSpPr>
        <p:spPr>
          <a:xfrm>
            <a:off x="791580" y="456312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>
                <a:solidFill>
                  <a:schemeClr val="bg1"/>
                </a:solidFill>
              </a:rPr>
              <a:t>Plus que 200 nouveaux  projets de Ra&amp;D par an</a:t>
            </a:r>
            <a:endParaRPr lang="fr-CH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5767" y="2611389"/>
            <a:ext cx="916681" cy="204083"/>
          </a:xfrm>
          <a:prstGeom prst="rect">
            <a:avLst/>
          </a:prstGeom>
        </p:spPr>
        <p:txBody>
          <a:bodyPr wrap="square" rtlCol="0" anchor="b"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fr-CH" sz="3000" dirty="0">
              <a:solidFill>
                <a:srgbClr val="FF0000"/>
              </a:solidFill>
              <a:latin typeface="Arial "/>
              <a:ea typeface="+mj-ea"/>
              <a:cs typeface="Arial 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7739" y="2692896"/>
            <a:ext cx="1698955" cy="571861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fr-CH" sz="1200" dirty="0">
                <a:solidFill>
                  <a:schemeClr val="bg1"/>
                </a:solidFill>
                <a:latin typeface="Arial "/>
                <a:ea typeface="+mj-ea"/>
                <a:cs typeface="Arial "/>
              </a:rPr>
              <a:t>9</a:t>
            </a:r>
            <a:r>
              <a:rPr lang="fr-CH" sz="1200" dirty="0" smtClean="0">
                <a:solidFill>
                  <a:schemeClr val="bg1"/>
                </a:solidFill>
                <a:latin typeface="Arial "/>
                <a:ea typeface="+mj-ea"/>
                <a:cs typeface="Arial "/>
              </a:rPr>
              <a:t> </a:t>
            </a:r>
            <a:r>
              <a:rPr lang="fr-CH" sz="1200" dirty="0">
                <a:solidFill>
                  <a:schemeClr val="bg1"/>
                </a:solidFill>
                <a:latin typeface="Arial "/>
                <a:ea typeface="+mj-ea"/>
                <a:cs typeface="Arial "/>
              </a:rPr>
              <a:t>instituts et </a:t>
            </a:r>
            <a:r>
              <a:rPr lang="fr-CH" sz="1200" dirty="0" smtClean="0">
                <a:solidFill>
                  <a:schemeClr val="bg1"/>
                </a:solidFill>
                <a:latin typeface="Arial "/>
                <a:ea typeface="+mj-ea"/>
                <a:cs typeface="Arial "/>
              </a:rPr>
              <a:t>4 groupes </a:t>
            </a:r>
            <a:r>
              <a:rPr lang="fr-CH" sz="1200" dirty="0">
                <a:solidFill>
                  <a:schemeClr val="bg1"/>
                </a:solidFill>
                <a:latin typeface="Arial "/>
                <a:ea typeface="+mj-ea"/>
                <a:cs typeface="Arial "/>
              </a:rPr>
              <a:t>transversaux de </a:t>
            </a:r>
            <a:r>
              <a:rPr lang="fr-CH" sz="1200" dirty="0" smtClean="0">
                <a:solidFill>
                  <a:schemeClr val="bg1"/>
                </a:solidFill>
                <a:latin typeface="Arial "/>
                <a:ea typeface="+mj-ea"/>
                <a:cs typeface="Arial "/>
              </a:rPr>
              <a:t>compétences + pôles</a:t>
            </a:r>
            <a:endParaRPr lang="fr-CH" sz="1200" dirty="0">
              <a:solidFill>
                <a:schemeClr val="bg1"/>
              </a:solidFill>
              <a:latin typeface="Arial "/>
              <a:ea typeface="+mj-ea"/>
              <a:cs typeface="Arial 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63" y="3117941"/>
            <a:ext cx="2824484" cy="21061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/>
          <a:stretch/>
        </p:blipFill>
        <p:spPr>
          <a:xfrm>
            <a:off x="5769040" y="3117941"/>
            <a:ext cx="2848682" cy="21061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66162" y="2402886"/>
            <a:ext cx="2853410" cy="3413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CH" sz="9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01223" y="2409833"/>
            <a:ext cx="130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solidFill>
                  <a:schemeClr val="bg1"/>
                </a:solidFill>
              </a:rPr>
              <a:t>Ingénierie</a:t>
            </a:r>
            <a:endParaRPr lang="fr-CH" sz="105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69040" y="2414710"/>
            <a:ext cx="2853410" cy="3413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CH" sz="9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14221" y="2407259"/>
            <a:ext cx="256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solidFill>
                  <a:schemeClr val="bg1"/>
                </a:solidFill>
                <a:cs typeface="Segoe UI Light" panose="020B0502040204020203" pitchFamily="34" charset="0"/>
              </a:rPr>
              <a:t>Economie d’entreprise</a:t>
            </a:r>
            <a:endParaRPr lang="fr-CH" sz="24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Recherche</a:t>
            </a:r>
            <a:r>
              <a:rPr lang="en-US" dirty="0"/>
              <a:t> </a:t>
            </a:r>
            <a:r>
              <a:rPr lang="en-US" dirty="0" err="1"/>
              <a:t>appliquée</a:t>
            </a:r>
            <a:r>
              <a:rPr lang="en-US" dirty="0"/>
              <a:t> &amp; </a:t>
            </a:r>
            <a:r>
              <a:rPr lang="en-US" dirty="0" err="1"/>
              <a:t>Développement</a:t>
            </a:r>
            <a:endParaRPr lang="en-US" dirty="0"/>
          </a:p>
        </p:txBody>
      </p:sp>
      <p:sp>
        <p:nvSpPr>
          <p:cNvPr id="9" name="Espace réservé du texte 2"/>
          <p:cNvSpPr>
            <a:spLocks noGrp="1"/>
          </p:cNvSpPr>
          <p:nvPr/>
        </p:nvSpPr>
        <p:spPr>
          <a:xfrm>
            <a:off x="734031" y="764704"/>
            <a:ext cx="6907500" cy="3753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kern="120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Interdisciplinaire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83631" y="2189497"/>
            <a:ext cx="9067760" cy="3356694"/>
            <a:chOff x="244841" y="1776328"/>
            <a:chExt cx="12090347" cy="4475593"/>
          </a:xfrm>
        </p:grpSpPr>
        <p:sp>
          <p:nvSpPr>
            <p:cNvPr id="21" name="ZoneTexte 20"/>
            <p:cNvSpPr txBox="1"/>
            <p:nvPr/>
          </p:nvSpPr>
          <p:spPr>
            <a:xfrm>
              <a:off x="5180578" y="3487240"/>
              <a:ext cx="20243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fr-CH" sz="1500" dirty="0"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Territoire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550016" y="3478569"/>
              <a:ext cx="20243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fr-CH" sz="1500" dirty="0"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Communication</a:t>
              </a: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4571" y="1776328"/>
              <a:ext cx="2160000" cy="163688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4" name="Picture 4" descr="http://www.bosch-presse.de/presseforum/pressdownload/image/1-AA-18676.jpg?file=1-AA-18676.jpg&amp;id=7603,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9524" y="1776328"/>
              <a:ext cx="2227575" cy="164033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ZoneTexte 24"/>
            <p:cNvSpPr txBox="1"/>
            <p:nvPr/>
          </p:nvSpPr>
          <p:spPr>
            <a:xfrm>
              <a:off x="9858192" y="3501008"/>
              <a:ext cx="20243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fr-CH" sz="1500" dirty="0"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Management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59884" y="3499421"/>
              <a:ext cx="20243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fr-CH" sz="1500" dirty="0"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Mécanique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811141" y="3487240"/>
              <a:ext cx="20243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fr-CH" sz="1500" dirty="0"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Electronique</a:t>
              </a:r>
            </a:p>
          </p:txBody>
        </p:sp>
        <p:pic>
          <p:nvPicPr>
            <p:cNvPr id="28" name="Picture 6" descr="http://img.emg-services.net/searchtexts/searchtext3180/1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54" y="1792341"/>
              <a:ext cx="2160000" cy="162432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12889" y="1788509"/>
              <a:ext cx="2111503" cy="162470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82474" y="1788508"/>
              <a:ext cx="2175776" cy="162470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4" name="Picture 6" descr="http://img.emg-services.net/searchtexts/searchtext3180/1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27" y="4105102"/>
              <a:ext cx="2160000" cy="162432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8"/>
            <a:srcRect b="6227"/>
            <a:stretch/>
          </p:blipFill>
          <p:spPr>
            <a:xfrm>
              <a:off x="392054" y="4083968"/>
              <a:ext cx="2220495" cy="1684396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244841" y="5809590"/>
              <a:ext cx="24461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fr-CH" sz="1500" dirty="0"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Machine </a:t>
              </a:r>
              <a:r>
                <a:rPr lang="fr-CH" sz="1500" dirty="0" err="1"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learning</a:t>
              </a:r>
              <a:endParaRPr lang="fr-CH" sz="15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9"/>
            <a:srcRect l="35418" t="25567" r="22659" b="33900"/>
            <a:stretch/>
          </p:blipFill>
          <p:spPr>
            <a:xfrm>
              <a:off x="9803754" y="4071969"/>
              <a:ext cx="2175776" cy="1653917"/>
            </a:xfrm>
            <a:prstGeom prst="rect">
              <a:avLst/>
            </a:prstGeom>
            <a:ln w="3175" cap="sq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pic>
        <p:sp>
          <p:nvSpPr>
            <p:cNvPr id="18" name="ZoneTexte 17"/>
            <p:cNvSpPr txBox="1"/>
            <p:nvPr/>
          </p:nvSpPr>
          <p:spPr>
            <a:xfrm>
              <a:off x="9448095" y="5821034"/>
              <a:ext cx="28870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fr-CH" sz="1500" dirty="0"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Energie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10"/>
            <a:srcRect l="6262" b="9324"/>
            <a:stretch/>
          </p:blipFill>
          <p:spPr>
            <a:xfrm>
              <a:off x="2762525" y="4084414"/>
              <a:ext cx="2174574" cy="1668323"/>
            </a:xfrm>
            <a:prstGeom prst="rect">
              <a:avLst/>
            </a:prstGeom>
            <a:ln w="3175" cap="sq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pic>
        <p:sp>
          <p:nvSpPr>
            <p:cNvPr id="32" name="ZoneTexte 31"/>
            <p:cNvSpPr txBox="1"/>
            <p:nvPr/>
          </p:nvSpPr>
          <p:spPr>
            <a:xfrm>
              <a:off x="2837642" y="5821034"/>
              <a:ext cx="20243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fr-CH" sz="1500" dirty="0"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Matériaux</a:t>
              </a: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5094571" y="4072577"/>
              <a:ext cx="2160000" cy="1680160"/>
              <a:chOff x="5094571" y="4072577"/>
              <a:chExt cx="2160000" cy="1680160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 rotWithShape="1">
              <a:blip r:embed="rId11"/>
              <a:srcRect l="4895"/>
              <a:stretch/>
            </p:blipFill>
            <p:spPr>
              <a:xfrm>
                <a:off x="5119592" y="4177110"/>
                <a:ext cx="2128536" cy="1519631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094571" y="4072577"/>
                <a:ext cx="2160000" cy="168016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500"/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5171690" y="5821034"/>
              <a:ext cx="20243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fr-CH" sz="1500" dirty="0"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Robotique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12"/>
            <a:srcRect l="5137" t="-306" r="4764" b="306"/>
            <a:stretch/>
          </p:blipFill>
          <p:spPr>
            <a:xfrm>
              <a:off x="7504109" y="4071969"/>
              <a:ext cx="2126357" cy="1675688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/>
          </p:nvSpPr>
          <p:spPr>
            <a:xfrm>
              <a:off x="7114047" y="5809589"/>
              <a:ext cx="28870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fr-CH" sz="1500" dirty="0" err="1"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Cybersecurité</a:t>
              </a:r>
              <a:endParaRPr lang="fr-CH" sz="15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7516" y="3920560"/>
            <a:ext cx="1632212" cy="12446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4"/>
          <a:srcRect b="8050"/>
          <a:stretch/>
        </p:blipFill>
        <p:spPr>
          <a:xfrm>
            <a:off x="5628082" y="2189497"/>
            <a:ext cx="1587521" cy="122059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95" r="17556"/>
          <a:stretch/>
        </p:blipFill>
        <p:spPr>
          <a:xfrm>
            <a:off x="7352816" y="3910389"/>
            <a:ext cx="1631832" cy="12412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6"/>
          <a:srcRect l="9774" r="7672"/>
          <a:stretch/>
        </p:blipFill>
        <p:spPr>
          <a:xfrm>
            <a:off x="3820929" y="2201506"/>
            <a:ext cx="1615168" cy="12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 HEIG-VD, </a:t>
            </a:r>
            <a:r>
              <a:rPr lang="en-US" dirty="0" err="1" smtClean="0"/>
              <a:t>c’est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Espace réservé du texte 2"/>
          <p:cNvSpPr>
            <a:spLocks noGrp="1"/>
          </p:cNvSpPr>
          <p:nvPr/>
        </p:nvSpPr>
        <p:spPr>
          <a:xfrm>
            <a:off x="720502" y="785017"/>
            <a:ext cx="6907500" cy="3753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kern="120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Un accompagnement complet depuis le montage du projet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65767" y="2611389"/>
            <a:ext cx="916681" cy="204083"/>
          </a:xfrm>
          <a:prstGeom prst="rect">
            <a:avLst/>
          </a:prstGeom>
        </p:spPr>
        <p:txBody>
          <a:bodyPr wrap="square" rtlCol="0" anchor="b"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fr-CH" sz="3000" dirty="0">
              <a:solidFill>
                <a:srgbClr val="FF0000"/>
              </a:solidFill>
              <a:latin typeface="Arial "/>
              <a:ea typeface="+mj-ea"/>
              <a:cs typeface="Arial "/>
            </a:endParaRPr>
          </a:p>
        </p:txBody>
      </p:sp>
      <p:sp>
        <p:nvSpPr>
          <p:cNvPr id="21" name="Pentagone 20"/>
          <p:cNvSpPr/>
          <p:nvPr/>
        </p:nvSpPr>
        <p:spPr>
          <a:xfrm>
            <a:off x="355604" y="2510898"/>
            <a:ext cx="1224018" cy="486054"/>
          </a:xfrm>
          <a:prstGeom prst="homePlate">
            <a:avLst/>
          </a:prstGeom>
          <a:solidFill>
            <a:srgbClr val="D00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22" name="Chevron 21"/>
          <p:cNvSpPr/>
          <p:nvPr/>
        </p:nvSpPr>
        <p:spPr>
          <a:xfrm>
            <a:off x="1385646" y="2510898"/>
            <a:ext cx="1222048" cy="486054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411760" y="2510898"/>
            <a:ext cx="1222048" cy="486054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>
              <a:solidFill>
                <a:schemeClr val="tx1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7612727" y="2513640"/>
            <a:ext cx="1222048" cy="486054"/>
            <a:chOff x="7795083" y="2630056"/>
            <a:chExt cx="1656184" cy="648072"/>
          </a:xfrm>
          <a:solidFill>
            <a:srgbClr val="0070C0"/>
          </a:solidFill>
        </p:grpSpPr>
        <p:sp>
          <p:nvSpPr>
            <p:cNvPr id="25" name="Chevron 24"/>
            <p:cNvSpPr/>
            <p:nvPr/>
          </p:nvSpPr>
          <p:spPr>
            <a:xfrm>
              <a:off x="7795083" y="2630056"/>
              <a:ext cx="1656184" cy="64807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048328" y="2630056"/>
              <a:ext cx="402939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2580416" y="2611941"/>
            <a:ext cx="9073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350" noProof="1">
                <a:solidFill>
                  <a:schemeClr val="bg1"/>
                </a:solidFill>
                <a:latin typeface="Segoe UI Light" panose="020B0502040204020203" pitchFamily="34" charset="0"/>
              </a:rPr>
              <a:t>Pré-étude</a:t>
            </a:r>
            <a:endParaRPr lang="fr-CH" sz="1350" noProof="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3437874" y="2510898"/>
            <a:ext cx="1230076" cy="486054"/>
          </a:xfrm>
          <a:prstGeom prst="chevron">
            <a:avLst/>
          </a:prstGeom>
          <a:solidFill>
            <a:srgbClr val="90E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604573" y="2611941"/>
            <a:ext cx="1021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350" noProof="1">
                <a:solidFill>
                  <a:schemeClr val="bg1"/>
                </a:solidFill>
                <a:latin typeface="Segoe UI Light" panose="020B0502040204020203" pitchFamily="34" charset="0"/>
              </a:rPr>
              <a:t>Conception</a:t>
            </a:r>
            <a:endParaRPr lang="fr-CH" sz="1050" noProof="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4454321" y="2510898"/>
            <a:ext cx="3358039" cy="486054"/>
          </a:xfrm>
          <a:prstGeom prst="chevron">
            <a:avLst/>
          </a:prstGeom>
          <a:solidFill>
            <a:srgbClr val="10A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334260" y="2602637"/>
            <a:ext cx="13452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350" dirty="0">
                <a:solidFill>
                  <a:schemeClr val="bg1"/>
                </a:solidFill>
                <a:latin typeface="Segoe UI Light" panose="020B0502040204020203" pitchFamily="34" charset="0"/>
              </a:rPr>
              <a:t>Développement</a:t>
            </a:r>
            <a:endParaRPr lang="fr-CH" sz="105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6014790" y="3455168"/>
            <a:ext cx="2801384" cy="1753647"/>
            <a:chOff x="8210920" y="3463890"/>
            <a:chExt cx="3564474" cy="2338196"/>
          </a:xfrm>
        </p:grpSpPr>
        <p:sp>
          <p:nvSpPr>
            <p:cNvPr id="32" name="Rectangle 31"/>
            <p:cNvSpPr/>
            <p:nvPr/>
          </p:nvSpPr>
          <p:spPr>
            <a:xfrm>
              <a:off x="8210920" y="3463890"/>
              <a:ext cx="3564474" cy="23381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fr-CH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Un ajustement aux objectifs économiques</a:t>
              </a:r>
              <a:endParaRPr lang="fr-CH" dirty="0"/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352" y="3664251"/>
              <a:ext cx="920568" cy="920568"/>
            </a:xfrm>
            <a:prstGeom prst="rect">
              <a:avLst/>
            </a:prstGeom>
          </p:spPr>
        </p:pic>
      </p:grpSp>
      <p:grpSp>
        <p:nvGrpSpPr>
          <p:cNvPr id="34" name="Groupe 33"/>
          <p:cNvGrpSpPr/>
          <p:nvPr/>
        </p:nvGrpSpPr>
        <p:grpSpPr>
          <a:xfrm>
            <a:off x="3203131" y="3455168"/>
            <a:ext cx="2700300" cy="1753647"/>
            <a:chOff x="2087422" y="3463890"/>
            <a:chExt cx="3600400" cy="2271165"/>
          </a:xfrm>
        </p:grpSpPr>
        <p:sp>
          <p:nvSpPr>
            <p:cNvPr id="35" name="Rectangle 34"/>
            <p:cNvSpPr/>
            <p:nvPr/>
          </p:nvSpPr>
          <p:spPr>
            <a:xfrm>
              <a:off x="2087422" y="3463890"/>
              <a:ext cx="3600400" cy="2271165"/>
            </a:xfrm>
            <a:prstGeom prst="rect">
              <a:avLst/>
            </a:prstGeom>
            <a:solidFill>
              <a:srgbClr val="5C7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fr-CH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Une gestion rigoureuse</a:t>
              </a:r>
              <a:endParaRPr lang="fr-CH" dirty="0"/>
            </a:p>
          </p:txBody>
        </p:sp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29544" y="3616275"/>
              <a:ext cx="964917" cy="964917"/>
            </a:xfrm>
            <a:prstGeom prst="rect">
              <a:avLst/>
            </a:prstGeom>
          </p:spPr>
        </p:pic>
      </p:grpSp>
      <p:sp>
        <p:nvSpPr>
          <p:cNvPr id="39" name="ZoneTexte 38"/>
          <p:cNvSpPr txBox="1"/>
          <p:nvPr/>
        </p:nvSpPr>
        <p:spPr>
          <a:xfrm>
            <a:off x="311731" y="2618910"/>
            <a:ext cx="10354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350" noProof="1">
                <a:solidFill>
                  <a:schemeClr val="bg1"/>
                </a:solidFill>
                <a:latin typeface="Segoe UI Light" panose="020B0502040204020203" pitchFamily="34" charset="0"/>
              </a:rPr>
              <a:t>Consortium</a:t>
            </a:r>
            <a:endParaRPr lang="fr-CH" sz="1350" noProof="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556306" y="2611941"/>
            <a:ext cx="8787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350" noProof="1">
                <a:solidFill>
                  <a:schemeClr val="bg1"/>
                </a:solidFill>
                <a:latin typeface="Segoe UI Light" panose="020B0502040204020203" pitchFamily="34" charset="0"/>
              </a:rPr>
              <a:t>Définition</a:t>
            </a:r>
            <a:endParaRPr lang="fr-CH" sz="1350" noProof="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816587" y="2611941"/>
            <a:ext cx="8058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350" noProof="1">
                <a:solidFill>
                  <a:schemeClr val="bg1"/>
                </a:solidFill>
                <a:latin typeface="Segoe UI Light" panose="020B0502040204020203" pitchFamily="34" charset="0"/>
              </a:rPr>
              <a:t>Transfert</a:t>
            </a:r>
            <a:endParaRPr lang="fr-CH" sz="1050" noProof="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55604" y="3455168"/>
            <a:ext cx="2700300" cy="1753647"/>
            <a:chOff x="474138" y="3463890"/>
            <a:chExt cx="3600400" cy="2338196"/>
          </a:xfrm>
        </p:grpSpPr>
        <p:sp>
          <p:nvSpPr>
            <p:cNvPr id="44" name="Rectangle 43"/>
            <p:cNvSpPr/>
            <p:nvPr/>
          </p:nvSpPr>
          <p:spPr>
            <a:xfrm>
              <a:off x="474138" y="3463890"/>
              <a:ext cx="3600400" cy="23381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fr-CH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Un montage efficace</a:t>
              </a:r>
              <a:endParaRPr lang="fr-CH" dirty="0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55" y="3590764"/>
              <a:ext cx="1067542" cy="1067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3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B28DAD0-2E7F-0B49-858C-0AF98DF1634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01999" y="486000"/>
            <a:ext cx="7920000" cy="540000"/>
          </a:xfrm>
        </p:spPr>
        <p:txBody>
          <a:bodyPr/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de la HEIG-VD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3702" y="1256575"/>
            <a:ext cx="8144762" cy="2244433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CH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Haute Ecole d’Ingénierie et de Gestion du Canton de Vaud à Yverdon-les-Bains (HEIG-VD)</a:t>
            </a:r>
            <a:endParaRPr lang="fr-CH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CH" sz="3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sites à 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Yverdon, &gt; 2’000 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étudiant(e)s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Bachelor</a:t>
            </a: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10 filières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Master: 3 filières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instituts de recherche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110+ Professeurs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Fait partie intégrante de la HES-SO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Résultat de recherche d'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71" y="4170745"/>
            <a:ext cx="3818882" cy="21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ésultat de recherche d'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170746"/>
            <a:ext cx="3262269" cy="21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ésultat de recherche d'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97" y="4170744"/>
            <a:ext cx="2909315" cy="21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B28DAD0-2E7F-0B49-858C-0AF98DF1634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01999" y="486000"/>
            <a:ext cx="7920000" cy="540000"/>
          </a:xfrm>
        </p:spPr>
        <p:txBody>
          <a:bodyPr/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Energies – Un des axes stratégiques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3084988" y="2132856"/>
            <a:ext cx="4007292" cy="2088232"/>
          </a:xfrm>
          <a:prstGeom prst="ellipse">
            <a:avLst/>
          </a:prstGeom>
          <a:noFill/>
          <a:ln w="28575" cap="flat" cmpd="sng" algn="ctr">
            <a:solidFill>
              <a:srgbClr val="3B90C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1" name="Picture 2" descr="Résultat de recherche d'image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209" y="3284984"/>
            <a:ext cx="2045713" cy="12984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31" y="1594050"/>
            <a:ext cx="2024808" cy="1258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572" y="1827026"/>
            <a:ext cx="2031876" cy="1275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820" y="1827157"/>
            <a:ext cx="1995936" cy="1275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679" y="3284984"/>
            <a:ext cx="2002650" cy="1298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428804" y="126876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 smtClean="0">
                <a:solidFill>
                  <a:srgbClr val="FF813B"/>
                </a:solidFill>
              </a:rPr>
              <a:t>Production des biens et modèles d’affaires</a:t>
            </a:r>
            <a:endParaRPr lang="fr-CH" sz="1400" b="1" dirty="0">
              <a:solidFill>
                <a:srgbClr val="FF813B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6941" y="1268760"/>
            <a:ext cx="1983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b="1" dirty="0" smtClean="0">
                <a:solidFill>
                  <a:srgbClr val="FF813B"/>
                </a:solidFill>
              </a:rPr>
              <a:t>Santé et société</a:t>
            </a:r>
            <a:endParaRPr lang="fr-CH" sz="1400" b="1" dirty="0">
              <a:solidFill>
                <a:srgbClr val="FF813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48264" y="1484784"/>
            <a:ext cx="1373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b="1" dirty="0" smtClean="0">
                <a:solidFill>
                  <a:srgbClr val="FF813B"/>
                </a:solidFill>
              </a:rPr>
              <a:t>Numérisation</a:t>
            </a:r>
            <a:endParaRPr lang="fr-CH" sz="1400" b="1" dirty="0">
              <a:solidFill>
                <a:srgbClr val="FF813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7886" y="4608060"/>
            <a:ext cx="2007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b="1" dirty="0" smtClean="0">
                <a:solidFill>
                  <a:srgbClr val="FF813B"/>
                </a:solidFill>
              </a:rPr>
              <a:t>Territoire &amp; </a:t>
            </a:r>
            <a:r>
              <a:rPr lang="fr-CH" sz="1400" b="1" dirty="0" smtClean="0">
                <a:solidFill>
                  <a:srgbClr val="0070C0"/>
                </a:solidFill>
              </a:rPr>
              <a:t>Mobilité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55776" y="4615072"/>
            <a:ext cx="2555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 smtClean="0">
                <a:solidFill>
                  <a:srgbClr val="00B050"/>
                </a:solidFill>
              </a:rPr>
              <a:t>Energies</a:t>
            </a:r>
            <a:endParaRPr lang="fr-CH" sz="1400" b="1" dirty="0">
              <a:solidFill>
                <a:srgbClr val="00B050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148884" y="4869160"/>
            <a:ext cx="3287212" cy="1405612"/>
            <a:chOff x="2346836" y="4904326"/>
            <a:chExt cx="3287212" cy="140561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346836" y="5301826"/>
              <a:ext cx="3287212" cy="1008112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300"/>
                </a:spcBef>
              </a:pPr>
              <a:r>
                <a:rPr lang="fr-CH" sz="1400" dirty="0" smtClean="0"/>
                <a:t>PÔLE ENERGIES HEIG-VD</a:t>
              </a: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fr-CH" sz="1400" dirty="0" smtClean="0"/>
                <a:t>Actif dès avril 2017</a:t>
              </a:r>
              <a:endParaRPr lang="fr-CH" sz="1400" dirty="0"/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fr-CH" sz="1400" dirty="0" smtClean="0">
                  <a:hlinkClick r:id="rId7"/>
                </a:rPr>
                <a:t>http://energies.heig-vd.ch</a:t>
              </a:r>
              <a:endParaRPr lang="fr-CH" sz="1400" dirty="0" smtClean="0"/>
            </a:p>
          </p:txBody>
        </p:sp>
        <p:sp>
          <p:nvSpPr>
            <p:cNvPr id="23" name="Flèche vers le bas 22"/>
            <p:cNvSpPr/>
            <p:nvPr/>
          </p:nvSpPr>
          <p:spPr bwMode="auto">
            <a:xfrm>
              <a:off x="3833848" y="4904326"/>
              <a:ext cx="195742" cy="339427"/>
            </a:xfrm>
            <a:prstGeom prst="down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8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4" name="ZoneTexte 23"/>
          <p:cNvSpPr txBox="1"/>
          <p:nvPr/>
        </p:nvSpPr>
        <p:spPr>
          <a:xfrm rot="16200000">
            <a:off x="-1186034" y="3382550"/>
            <a:ext cx="4427475" cy="794704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CH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HEIG-VD – Axes stratégiques</a:t>
            </a:r>
            <a:endParaRPr lang="fr-CH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B28DAD0-2E7F-0B49-858C-0AF98DF1634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01998" y="486000"/>
            <a:ext cx="8015705" cy="540000"/>
          </a:xfrm>
        </p:spPr>
        <p:txBody>
          <a:bodyPr/>
          <a:lstStyle/>
          <a:p>
            <a:pPr marL="0" indent="0">
              <a:tabLst>
                <a:tab pos="809625" algn="l"/>
              </a:tabLst>
            </a:pP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Premier défi : approvisionnement électrique du pays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 rot="5400000">
            <a:off x="6474696" y="2894456"/>
            <a:ext cx="4536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719138" algn="l"/>
              </a:tabLst>
              <a:defRPr/>
            </a:pPr>
            <a:r>
              <a:rPr lang="fr-CH" sz="1200" dirty="0">
                <a:latin typeface="+mn-lt"/>
              </a:rPr>
              <a:t>Source : 	OFEN - Statistique suisse de l’électricité </a:t>
            </a:r>
            <a:r>
              <a:rPr lang="fr-CH" sz="1200" dirty="0" smtClean="0">
                <a:latin typeface="+mn-lt"/>
              </a:rPr>
              <a:t>2017</a:t>
            </a:r>
            <a:endParaRPr lang="fr-CH" sz="1200" dirty="0">
              <a:latin typeface="+mn-lt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982C0E-1ECE-4F15-BD37-1B7D59962F74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14" name="TextBox 1"/>
          <p:cNvSpPr txBox="1"/>
          <p:nvPr/>
        </p:nvSpPr>
        <p:spPr>
          <a:xfrm>
            <a:off x="5093611" y="4077072"/>
            <a:ext cx="3608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H" b="1" dirty="0">
                <a:latin typeface="Arial Narrow" panose="020B0606020202030204" pitchFamily="34" charset="0"/>
              </a:rPr>
              <a:t>2017  </a:t>
            </a:r>
            <a:r>
              <a:rPr lang="fr-CH" sz="1600" dirty="0">
                <a:latin typeface="Arial Narrow" panose="020B0606020202030204" pitchFamily="34" charset="0"/>
              </a:rPr>
              <a:t>Importation: </a:t>
            </a:r>
            <a:r>
              <a:rPr lang="fr-CH" sz="2400" b="1" dirty="0">
                <a:latin typeface="Arial Narrow" panose="020B0606020202030204" pitchFamily="34" charset="0"/>
              </a:rPr>
              <a:t>6</a:t>
            </a:r>
            <a:r>
              <a:rPr lang="fr-CH" sz="1600" b="1" dirty="0">
                <a:latin typeface="Arial Narrow" panose="020B0606020202030204" pitchFamily="34" charset="0"/>
              </a:rPr>
              <a:t> mois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2" y="1314337"/>
            <a:ext cx="3715012" cy="272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3"/>
          <p:cNvSpPr txBox="1"/>
          <p:nvPr/>
        </p:nvSpPr>
        <p:spPr>
          <a:xfrm>
            <a:off x="923857" y="4122962"/>
            <a:ext cx="2998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H" b="1" dirty="0">
                <a:latin typeface="Arial Narrow" panose="020B0606020202030204" pitchFamily="34" charset="0"/>
              </a:rPr>
              <a:t>2000  </a:t>
            </a:r>
            <a:r>
              <a:rPr lang="fr-CH" sz="1600" dirty="0">
                <a:latin typeface="Arial Narrow" panose="020B0606020202030204" pitchFamily="34" charset="0"/>
              </a:rPr>
              <a:t>Importation</a:t>
            </a:r>
            <a:r>
              <a:rPr lang="fr-CH" sz="1600" b="1" dirty="0">
                <a:latin typeface="Arial Narrow" panose="020B0606020202030204" pitchFamily="34" charset="0"/>
              </a:rPr>
              <a:t>: 1 mois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37" y="4711042"/>
            <a:ext cx="3545597" cy="66944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15E3490-427E-4499-A1E1-3FEF3C2233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027"/>
          <a:stretch/>
        </p:blipFill>
        <p:spPr>
          <a:xfrm>
            <a:off x="4788024" y="1363314"/>
            <a:ext cx="3358950" cy="276049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AB33AE7-C1C5-4987-8A89-AD2CD0C3D6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22" t="4540" b="60394"/>
          <a:stretch/>
        </p:blipFill>
        <p:spPr>
          <a:xfrm>
            <a:off x="5389497" y="4467582"/>
            <a:ext cx="1547594" cy="96797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55726D6-A42B-4253-8AE9-8399911E1F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22" t="37914" b="30968"/>
          <a:stretch/>
        </p:blipFill>
        <p:spPr>
          <a:xfrm>
            <a:off x="6732240" y="4509120"/>
            <a:ext cx="1547594" cy="85900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84504" y="5428988"/>
            <a:ext cx="8496944" cy="419067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marL="180975" indent="-180975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L’évolution est vers une </a:t>
            </a:r>
            <a:r>
              <a:rPr lang="fr-CH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perte d’autosuffisance</a:t>
            </a:r>
            <a:r>
              <a:rPr lang="fr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point de vue de l’approvisionnement </a:t>
            </a:r>
            <a:r>
              <a:rPr lang="fr-CH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électrique</a:t>
            </a:r>
          </a:p>
          <a:p>
            <a:pPr marL="180975" indent="-180975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CH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Augmentation de la consommation électrique probable</a:t>
            </a:r>
            <a:r>
              <a:rPr lang="fr-CH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(moyen terme) due à la croissance des pompes à chaleur, des véhicules électriques, ainsi que de la digitalisation</a:t>
            </a:r>
            <a:endParaRPr lang="fr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B28DAD0-2E7F-0B49-858C-0AF98DF1634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01998" y="486000"/>
            <a:ext cx="8015705" cy="540000"/>
          </a:xfrm>
        </p:spPr>
        <p:txBody>
          <a:bodyPr/>
          <a:lstStyle/>
          <a:p>
            <a:pPr marL="0" indent="0">
              <a:tabLst>
                <a:tab pos="809625" algn="l"/>
              </a:tabLst>
            </a:pP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Premier défi : des projets pour les PME suisses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1340768"/>
            <a:ext cx="8496944" cy="4824536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marL="271463" indent="-2714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Intégration énergies renouvelables dans les processus mais aussi d’unités de cogénération </a:t>
            </a:r>
          </a:p>
          <a:p>
            <a:pPr marL="800100" lvl="1" indent="-342900" algn="just"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Chaleur (et/ou refroidissement)</a:t>
            </a:r>
          </a:p>
          <a:p>
            <a:pPr marL="1257300" lvl="2" indent="-342900" algn="just"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Electricité (autoconsommation et stockage)</a:t>
            </a:r>
          </a:p>
          <a:p>
            <a:pPr marL="271463" indent="-2714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Optimisation des équipements électriques propres</a:t>
            </a:r>
          </a:p>
          <a:p>
            <a:pPr marL="800100" lvl="1" indent="-342900" algn="just"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Renouvellement ou choix processus différents</a:t>
            </a:r>
          </a:p>
          <a:p>
            <a:pPr marL="800100" lvl="1" indent="-342900" algn="just"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Pompes, moteurs et autres entraînements </a:t>
            </a:r>
          </a:p>
          <a:p>
            <a:pPr marL="800100" lvl="1" indent="-342900" algn="just"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www.entrainements-electriques.ch</a:t>
            </a: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Développement de dispositifs adaptés d’électronique de puissance et intégration stockage/solutions DC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Flottes entreprises avec des véhicules bas </a:t>
            </a: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carbone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Dépend </a:t>
            </a:r>
            <a:r>
              <a:rPr lang="fr-CH" sz="2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l’évolution des conditions-cadre politiques et </a:t>
            </a:r>
            <a:r>
              <a:rPr lang="fr-CH" sz="2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économiques</a:t>
            </a:r>
            <a:endParaRPr lang="fr-CH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endParaRPr lang="fr-CH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B28DAD0-2E7F-0B49-858C-0AF98DF1634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01998" y="486000"/>
            <a:ext cx="8015705" cy="540000"/>
          </a:xfrm>
        </p:spPr>
        <p:txBody>
          <a:bodyPr/>
          <a:lstStyle/>
          <a:p>
            <a:pPr marL="0" indent="0">
              <a:tabLst>
                <a:tab pos="809625" algn="l"/>
              </a:tabLst>
            </a:pP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Premier défi : le rôle du couplage chaleur-force (cogénération)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6" r="6540" b="10195"/>
          <a:stretch/>
        </p:blipFill>
        <p:spPr>
          <a:xfrm>
            <a:off x="2140146" y="1319165"/>
            <a:ext cx="5087851" cy="499015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5400000">
            <a:off x="6102169" y="4568642"/>
            <a:ext cx="29883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719138" algn="l"/>
              </a:tabLst>
              <a:defRPr/>
            </a:pPr>
            <a:r>
              <a:rPr lang="fr-CH" sz="1200" dirty="0">
                <a:latin typeface="+mn-lt"/>
              </a:rPr>
              <a:t>Source : 	</a:t>
            </a:r>
            <a:r>
              <a:rPr lang="fr-CH" sz="1200" dirty="0" smtClean="0">
                <a:latin typeface="+mn-lt"/>
              </a:rPr>
              <a:t>WKK – </a:t>
            </a:r>
            <a:r>
              <a:rPr lang="fr-CH" sz="1200" dirty="0" err="1" smtClean="0">
                <a:latin typeface="+mn-lt"/>
              </a:rPr>
              <a:t>Fachverband</a:t>
            </a:r>
            <a:r>
              <a:rPr lang="fr-CH" sz="1200" dirty="0" smtClean="0"/>
              <a:t>, 1993 (!)</a:t>
            </a:r>
            <a:endParaRPr lang="fr-CH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69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B28DAD0-2E7F-0B49-858C-0AF98DF1634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01998" y="486000"/>
            <a:ext cx="8015705" cy="540000"/>
          </a:xfrm>
        </p:spPr>
        <p:txBody>
          <a:bodyPr/>
          <a:lstStyle/>
          <a:p>
            <a:pPr marL="0" indent="0">
              <a:tabLst>
                <a:tab pos="809625" algn="l"/>
              </a:tabLst>
            </a:pP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Deuxième défi : consommation énergétique des bâtiments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29" y="1407892"/>
            <a:ext cx="6776829" cy="4663872"/>
          </a:xfrm>
          <a:prstGeom prst="rect">
            <a:avLst/>
          </a:prstGeom>
        </p:spPr>
      </p:pic>
      <p:pic>
        <p:nvPicPr>
          <p:cNvPr id="22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89" y="6118793"/>
            <a:ext cx="4791744" cy="190527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 rot="5400000">
            <a:off x="6347586" y="3788120"/>
            <a:ext cx="4104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719138" algn="l"/>
              </a:tabLst>
              <a:defRPr/>
            </a:pPr>
            <a:r>
              <a:rPr lang="fr-CH" sz="1200" dirty="0">
                <a:latin typeface="+mn-lt"/>
              </a:rPr>
              <a:t>Source : </a:t>
            </a:r>
            <a:r>
              <a:rPr lang="fr-CH" sz="1200" dirty="0" smtClean="0"/>
              <a:t> </a:t>
            </a:r>
            <a:r>
              <a:rPr lang="fr-CH" sz="1200" dirty="0" smtClean="0">
                <a:hlinkClick r:id="rId4"/>
              </a:rPr>
              <a:t>http://www.energie-environnement.ch</a:t>
            </a:r>
            <a:r>
              <a:rPr lang="fr-CH" sz="1200" dirty="0" smtClean="0"/>
              <a:t>, </a:t>
            </a:r>
            <a:r>
              <a:rPr lang="fr-CH" sz="1200" dirty="0"/>
              <a:t>sur base de données du Canton de Zürich </a:t>
            </a:r>
          </a:p>
        </p:txBody>
      </p:sp>
    </p:spTree>
    <p:extLst>
      <p:ext uri="{BB962C8B-B14F-4D97-AF65-F5344CB8AC3E}">
        <p14:creationId xmlns:p14="http://schemas.microsoft.com/office/powerpoint/2010/main" val="6963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B28DAD0-2E7F-0B49-858C-0AF98DF1634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01998" y="486000"/>
            <a:ext cx="8190482" cy="540000"/>
          </a:xfrm>
        </p:spPr>
        <p:txBody>
          <a:bodyPr/>
          <a:lstStyle/>
          <a:p>
            <a:pPr marL="0" indent="0">
              <a:tabLst>
                <a:tab pos="809625" algn="l"/>
              </a:tabLst>
            </a:pP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Deuxième défi : consommation énergétique des bâtiments (mesurée)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2"/>
          <a:stretch/>
        </p:blipFill>
        <p:spPr>
          <a:xfrm>
            <a:off x="683568" y="1328774"/>
            <a:ext cx="7255633" cy="49805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5400000">
            <a:off x="6347586" y="3788120"/>
            <a:ext cx="4104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719138" algn="l"/>
              </a:tabLst>
              <a:defRPr/>
            </a:pPr>
            <a:r>
              <a:rPr lang="fr-CH" sz="1200" dirty="0"/>
              <a:t>Source : Université de Genève, Thèse </a:t>
            </a:r>
            <a:r>
              <a:rPr lang="fr-CH" sz="1200" dirty="0" err="1"/>
              <a:t>Jad</a:t>
            </a:r>
            <a:r>
              <a:rPr lang="fr-CH" sz="1200" dirty="0"/>
              <a:t> Khoury, 2015</a:t>
            </a:r>
          </a:p>
          <a:p>
            <a:pPr algn="r">
              <a:tabLst>
                <a:tab pos="719138" algn="l"/>
              </a:tabLst>
              <a:defRPr/>
            </a:pPr>
            <a:r>
              <a:rPr lang="fr-CH" sz="1200">
                <a:hlinkClick r:id="rId3"/>
              </a:rPr>
              <a:t>http://</a:t>
            </a:r>
            <a:r>
              <a:rPr lang="fr-CH" sz="1200" smtClean="0">
                <a:hlinkClick r:id="rId3"/>
              </a:rPr>
              <a:t>archive-ouverte.unige.ch/unige:45267</a:t>
            </a:r>
            <a:r>
              <a:rPr lang="fr-CH" sz="1200" smtClean="0"/>
              <a:t>   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6852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B28DAD0-2E7F-0B49-858C-0AF98DF1634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01998" y="486000"/>
            <a:ext cx="8015705" cy="540000"/>
          </a:xfrm>
        </p:spPr>
        <p:txBody>
          <a:bodyPr/>
          <a:lstStyle/>
          <a:p>
            <a:pPr marL="0" indent="0">
              <a:tabLst>
                <a:tab pos="809625" algn="l"/>
              </a:tabLst>
            </a:pP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Deuxième défi : des projets pour les PME suisses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982C0E-1ECE-4F15-BD37-1B7D59962F74}" type="slidenum">
              <a:rPr lang="fr-CH" smtClean="0"/>
              <a:pPr/>
              <a:t>9</a:t>
            </a:fld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323528" y="1340768"/>
            <a:ext cx="8496944" cy="4824536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marL="271463" indent="-271463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Intégration d’énergies renouvelables dans le bâtiment</a:t>
            </a:r>
          </a:p>
          <a:p>
            <a:pPr marL="800100" lvl="1" indent="-34290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H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Planification et réalisation</a:t>
            </a:r>
          </a:p>
          <a:p>
            <a:pPr marL="800100" lvl="1" indent="-34290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Automation </a:t>
            </a:r>
            <a:r>
              <a:rPr lang="fr-CH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régulation</a:t>
            </a:r>
          </a:p>
          <a:p>
            <a:pPr marL="271463" indent="-271463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Intégration d’unités de cogénération (mutualisation des besoins électriques/chaud/froid)</a:t>
            </a:r>
          </a:p>
          <a:p>
            <a:pPr marL="271463" indent="-271463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Intégration du bois dans la construction</a:t>
            </a:r>
          </a:p>
          <a:p>
            <a:pPr marL="271463" indent="-271463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Matériaux et éléments de construction</a:t>
            </a:r>
          </a:p>
          <a:p>
            <a:pPr marL="271463" indent="-271463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Logistique (diminution énergie grise)</a:t>
            </a:r>
          </a:p>
          <a:p>
            <a:pPr marL="271463" indent="-271463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Autoconsommation (RCP) et technologies </a:t>
            </a:r>
            <a:r>
              <a:rPr lang="fr-CH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blockchain</a:t>
            </a: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Dépend de l’évolution des conditions-cadre politiques et économiques</a:t>
            </a:r>
          </a:p>
          <a:p>
            <a:pPr algn="just">
              <a:spcBef>
                <a:spcPct val="0"/>
              </a:spcBef>
            </a:pPr>
            <a:endParaRPr lang="fr-CH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endParaRPr lang="fr-CH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-Master-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IG-V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Arial "/>
            <a:ea typeface="+mj-ea"/>
            <a:cs typeface="Arial 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123DD21B5CBB45824EDD5C2CB91D56" ma:contentTypeVersion="0" ma:contentTypeDescription="Crée un document." ma:contentTypeScope="" ma:versionID="d55aa097934844bd69722fdd4b4728a7">
  <xsd:schema xmlns:xsd="http://www.w3.org/2001/XMLSchema" xmlns:p="http://schemas.microsoft.com/office/2006/metadata/properties" targetNamespace="http://schemas.microsoft.com/office/2006/metadata/properties" ma:root="true" ma:fieldsID="75019ab185b48580fc336df4da24a7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D729BB-9CDF-404F-9D88-9DB6E57D65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537683C-9F63-4C56-9D37-817B591CCD6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566359-54ED-4185-9739-B7EE564F6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Presentation-Master-018.potx</Template>
  <TotalTime>8036</TotalTime>
  <Words>521</Words>
  <Application>Microsoft Office PowerPoint</Application>
  <PresentationFormat>Affichage à l'écran (4:3)</PresentationFormat>
  <Paragraphs>117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ＭＳ Ｐゴシック</vt:lpstr>
      <vt:lpstr>Arial</vt:lpstr>
      <vt:lpstr>Arial </vt:lpstr>
      <vt:lpstr>Arial Narrow</vt:lpstr>
      <vt:lpstr>Calibri</vt:lpstr>
      <vt:lpstr>Open Sans</vt:lpstr>
      <vt:lpstr>Segoe UI Light</vt:lpstr>
      <vt:lpstr>Times New Roman</vt:lpstr>
      <vt:lpstr>Verdana</vt:lpstr>
      <vt:lpstr>Wingdings</vt:lpstr>
      <vt:lpstr>Presentation-Master-018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HEIG-VD</dc:title>
  <dc:creator>dsads dfsfsd</dc:creator>
  <cp:lastModifiedBy>Capezzali Massimiliano</cp:lastModifiedBy>
  <cp:revision>580</cp:revision>
  <cp:lastPrinted>2018-01-17T08:33:22Z</cp:lastPrinted>
  <dcterms:created xsi:type="dcterms:W3CDTF">2014-12-03T14:35:40Z</dcterms:created>
  <dcterms:modified xsi:type="dcterms:W3CDTF">2019-06-18T14:27:11Z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0x010100B6123DD21B5CBB45824EDD5C2CB91D56</vt:lpwstr>
  </property>
</Properties>
</file>