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66" r:id="rId4"/>
    <p:sldId id="258" r:id="rId5"/>
    <p:sldId id="259" r:id="rId6"/>
    <p:sldId id="260" r:id="rId7"/>
    <p:sldId id="262" r:id="rId8"/>
    <p:sldId id="263" r:id="rId9"/>
    <p:sldId id="264" r:id="rId10"/>
    <p:sldId id="267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/>
    <p:restoredTop sz="94656"/>
  </p:normalViewPr>
  <p:slideViewPr>
    <p:cSldViewPr snapToGrid="0" snapToObjects="1">
      <p:cViewPr varScale="1">
        <p:scale>
          <a:sx n="116" d="100"/>
          <a:sy n="116" d="100"/>
        </p:scale>
        <p:origin x="4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22412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88e4e0095_3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588e4e0095_3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99147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845c3d0c4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5845c3d0c4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</p:txBody>
      </p:sp>
    </p:spTree>
    <p:extLst>
      <p:ext uri="{BB962C8B-B14F-4D97-AF65-F5344CB8AC3E}">
        <p14:creationId xmlns:p14="http://schemas.microsoft.com/office/powerpoint/2010/main" val="51966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b8742390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5b8742390e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</p:txBody>
      </p:sp>
    </p:spTree>
    <p:extLst>
      <p:ext uri="{BB962C8B-B14F-4D97-AF65-F5344CB8AC3E}">
        <p14:creationId xmlns:p14="http://schemas.microsoft.com/office/powerpoint/2010/main" val="145894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845c3d0c4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5845c3d0c4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</p:txBody>
      </p:sp>
    </p:spTree>
    <p:extLst>
      <p:ext uri="{BB962C8B-B14F-4D97-AF65-F5344CB8AC3E}">
        <p14:creationId xmlns:p14="http://schemas.microsoft.com/office/powerpoint/2010/main" val="85723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b8742390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5b8742390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508249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88e4e0095_3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588e4e0095_3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000"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1603873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845c3d0c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5845c3d0c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109437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845c3d0c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5845c3d0c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986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88e4e009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588e4e009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753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845c3d0c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5845c3d0c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/>
              <a:t>Mutualisation et utilisation hybride </a:t>
            </a: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167066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1"/>
            <a:ext cx="9143998" cy="514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8" y="1088"/>
            <a:ext cx="9140087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1475" y="528450"/>
            <a:ext cx="2783925" cy="123702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554213" y="4476000"/>
            <a:ext cx="5420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>
                <a:latin typeface="Work Sans SemiBold"/>
                <a:ea typeface="Work Sans SemiBold"/>
                <a:cs typeface="Work Sans SemiBold"/>
                <a:sym typeface="Work Sans SemiBold"/>
              </a:rPr>
              <a:t>la ville durable de demain</a:t>
            </a:r>
            <a:endParaRPr sz="1800" b="1" i="0" u="none" strike="noStrike" cap="none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554224" y="4013375"/>
            <a:ext cx="1280400" cy="372000"/>
          </a:xfrm>
          <a:prstGeom prst="rect">
            <a:avLst/>
          </a:prstGeom>
          <a:solidFill>
            <a:srgbClr val="00D5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activer</a:t>
            </a:r>
            <a:endParaRPr sz="1800" b="1" i="0" u="none" strike="noStrike" cap="none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554225" y="3550750"/>
            <a:ext cx="1836300" cy="372000"/>
          </a:xfrm>
          <a:prstGeom prst="rect">
            <a:avLst/>
          </a:prstGeom>
          <a:solidFill>
            <a:srgbClr val="00D5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construire</a:t>
            </a:r>
            <a:endParaRPr sz="1800" b="1" i="0" u="none" strike="noStrike" cap="none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554226" y="3084100"/>
            <a:ext cx="1510500" cy="372000"/>
          </a:xfrm>
          <a:prstGeom prst="rect">
            <a:avLst/>
          </a:prstGeom>
          <a:solidFill>
            <a:srgbClr val="00D5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imaginer</a:t>
            </a:r>
            <a:endParaRPr sz="1800" b="1" i="0" u="none" strike="noStrike" cap="none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1"/>
            <a:ext cx="9143998" cy="514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8" y="1088"/>
            <a:ext cx="914008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 txBox="1"/>
          <p:nvPr/>
        </p:nvSpPr>
        <p:spPr>
          <a:xfrm>
            <a:off x="1921163" y="3001750"/>
            <a:ext cx="5420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>
                <a:latin typeface="Work Sans SemiBold"/>
                <a:ea typeface="Work Sans SemiBold"/>
                <a:cs typeface="Work Sans SemiBold"/>
                <a:sym typeface="Work Sans SemiBold"/>
              </a:rPr>
              <a:t>la ville durable de demain</a:t>
            </a:r>
            <a:endParaRPr sz="1800" b="1" i="0" u="none" strike="noStrike" cap="none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13" name="Google Shape;213;p24"/>
          <p:cNvSpPr txBox="1"/>
          <p:nvPr/>
        </p:nvSpPr>
        <p:spPr>
          <a:xfrm>
            <a:off x="1921174" y="2539125"/>
            <a:ext cx="1280400" cy="372000"/>
          </a:xfrm>
          <a:prstGeom prst="rect">
            <a:avLst/>
          </a:prstGeom>
          <a:solidFill>
            <a:srgbClr val="00D5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activer</a:t>
            </a:r>
            <a:endParaRPr sz="1800" b="1" i="0" u="none" strike="noStrike" cap="none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14" name="Google Shape;214;p24"/>
          <p:cNvSpPr txBox="1"/>
          <p:nvPr/>
        </p:nvSpPr>
        <p:spPr>
          <a:xfrm>
            <a:off x="1921175" y="2076500"/>
            <a:ext cx="1836300" cy="372000"/>
          </a:xfrm>
          <a:prstGeom prst="rect">
            <a:avLst/>
          </a:prstGeom>
          <a:solidFill>
            <a:srgbClr val="00D5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construire</a:t>
            </a:r>
            <a:endParaRPr sz="1800" b="1" i="0" u="none" strike="noStrike" cap="none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15" name="Google Shape;215;p24"/>
          <p:cNvSpPr txBox="1"/>
          <p:nvPr/>
        </p:nvSpPr>
        <p:spPr>
          <a:xfrm>
            <a:off x="1921176" y="1609850"/>
            <a:ext cx="1510500" cy="372000"/>
          </a:xfrm>
          <a:prstGeom prst="rect">
            <a:avLst/>
          </a:prstGeom>
          <a:solidFill>
            <a:srgbClr val="00D5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imaginer</a:t>
            </a:r>
            <a:endParaRPr sz="1800" b="1" i="0" u="none" strike="noStrike" cap="none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/>
        </p:nvSpPr>
        <p:spPr>
          <a:xfrm>
            <a:off x="257800" y="251550"/>
            <a:ext cx="2490600" cy="46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key milestones</a:t>
            </a:r>
            <a:endParaRPr sz="2400" b="1" i="0" u="none" strike="noStrike" cap="none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3">
            <a:alphaModFix/>
          </a:blip>
          <a:srcRect b="15526"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/>
          <p:nvPr/>
        </p:nvSpPr>
        <p:spPr>
          <a:xfrm rot="346888">
            <a:off x="3326014" y="603142"/>
            <a:ext cx="3016846" cy="703770"/>
          </a:xfrm>
          <a:prstGeom prst="rect">
            <a:avLst/>
          </a:prstGeom>
          <a:blipFill rotWithShape="1">
            <a:blip r:embed="rId4">
              <a:alphaModFix amt="60000"/>
            </a:blip>
            <a:stretch>
              <a:fillRect t="929" r="199" b="649"/>
            </a:stretch>
          </a:blipFill>
          <a:ln>
            <a:noFill/>
          </a:ln>
        </p:spPr>
        <p:txBody>
          <a:bodyPr spcFirstLastPara="1" wrap="square" lIns="54000" tIns="54000" rIns="54000" bIns="54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4"/>
          <p:cNvSpPr/>
          <p:nvPr/>
        </p:nvSpPr>
        <p:spPr>
          <a:xfrm rot="-415332">
            <a:off x="4497007" y="3166392"/>
            <a:ext cx="3016891" cy="703839"/>
          </a:xfrm>
          <a:prstGeom prst="rect">
            <a:avLst/>
          </a:prstGeom>
          <a:blipFill rotWithShape="1">
            <a:blip r:embed="rId5">
              <a:alphaModFix amt="60000"/>
            </a:blip>
            <a:stretch>
              <a:fillRect t="-2459" b="-2459"/>
            </a:stretch>
          </a:blipFill>
          <a:ln>
            <a:noFill/>
          </a:ln>
        </p:spPr>
        <p:txBody>
          <a:bodyPr spcFirstLastPara="1" wrap="square" lIns="54000" tIns="54000" rIns="54000" bIns="54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4"/>
          <p:cNvSpPr/>
          <p:nvPr/>
        </p:nvSpPr>
        <p:spPr>
          <a:xfrm rot="228526">
            <a:off x="1333195" y="3636749"/>
            <a:ext cx="3016863" cy="935663"/>
          </a:xfrm>
          <a:prstGeom prst="rect">
            <a:avLst/>
          </a:prstGeom>
          <a:blipFill rotWithShape="1">
            <a:blip r:embed="rId6">
              <a:alphaModFix amt="60000"/>
            </a:blip>
            <a:stretch>
              <a:fillRect t="1079" b="-16278"/>
            </a:stretch>
          </a:blipFill>
          <a:ln>
            <a:noFill/>
          </a:ln>
        </p:spPr>
        <p:txBody>
          <a:bodyPr spcFirstLastPara="1" wrap="square" lIns="54000" tIns="54000" rIns="54000" bIns="54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4"/>
          <p:cNvSpPr/>
          <p:nvPr/>
        </p:nvSpPr>
        <p:spPr>
          <a:xfrm rot="-537288">
            <a:off x="6586867" y="181965"/>
            <a:ext cx="2455428" cy="1499081"/>
          </a:xfrm>
          <a:prstGeom prst="rect">
            <a:avLst/>
          </a:prstGeom>
          <a:blipFill rotWithShape="1">
            <a:blip r:embed="rId7">
              <a:alphaModFix amt="60000"/>
            </a:blip>
            <a:stretch>
              <a:fillRect t="1009" b="-199"/>
            </a:stretch>
          </a:blipFill>
          <a:ln>
            <a:noFill/>
          </a:ln>
        </p:spPr>
        <p:txBody>
          <a:bodyPr spcFirstLastPara="1" wrap="square" lIns="54000" tIns="54000" rIns="54000" bIns="54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5" name="Google Shape;105;p14"/>
          <p:cNvSpPr/>
          <p:nvPr/>
        </p:nvSpPr>
        <p:spPr>
          <a:xfrm rot="-437381">
            <a:off x="6148694" y="4111094"/>
            <a:ext cx="3016885" cy="844419"/>
          </a:xfrm>
          <a:prstGeom prst="rect">
            <a:avLst/>
          </a:prstGeom>
          <a:blipFill rotWithShape="1">
            <a:blip r:embed="rId8">
              <a:alphaModFix amt="60000"/>
            </a:blip>
            <a:stretch>
              <a:fillRect t="-469" b="-349"/>
            </a:stretch>
          </a:blipFill>
          <a:ln>
            <a:noFill/>
          </a:ln>
        </p:spPr>
        <p:txBody>
          <a:bodyPr spcFirstLastPara="1" wrap="square" lIns="54000" tIns="54000" rIns="54000" bIns="54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569750" y="319800"/>
            <a:ext cx="1594500" cy="1543200"/>
            <a:chOff x="569750" y="319800"/>
            <a:chExt cx="1594500" cy="1543200"/>
          </a:xfrm>
        </p:grpSpPr>
        <p:sp>
          <p:nvSpPr>
            <p:cNvPr id="106" name="Google Shape;106;p14"/>
            <p:cNvSpPr/>
            <p:nvPr/>
          </p:nvSpPr>
          <p:spPr>
            <a:xfrm>
              <a:off x="595400" y="319800"/>
              <a:ext cx="1543200" cy="1543200"/>
            </a:xfrm>
            <a:prstGeom prst="ellipse">
              <a:avLst/>
            </a:prstGeom>
            <a:solidFill>
              <a:srgbClr val="00D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 txBox="1"/>
            <p:nvPr/>
          </p:nvSpPr>
          <p:spPr>
            <a:xfrm>
              <a:off x="569750" y="713250"/>
              <a:ext cx="1594500" cy="8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GB" sz="1600" b="1" dirty="0">
                  <a:solidFill>
                    <a:schemeClr val="dk1"/>
                  </a:solidFill>
                  <a:latin typeface="Work Sans"/>
                  <a:ea typeface="Work Sans"/>
                  <a:cs typeface="Work Sans"/>
                  <a:sym typeface="Work Sans"/>
                </a:rPr>
                <a:t>US Solar Decathlon 2017</a:t>
              </a:r>
              <a:endParaRPr sz="16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3"/>
          <p:cNvPicPr preferRelativeResize="0"/>
          <p:nvPr/>
        </p:nvPicPr>
        <p:blipFill rotWithShape="1">
          <a:blip r:embed="rId3">
            <a:alphaModFix amt="88000"/>
          </a:blip>
          <a:srcRect/>
          <a:stretch/>
        </p:blipFill>
        <p:spPr>
          <a:xfrm>
            <a:off x="-1" y="-10366"/>
            <a:ext cx="9143999" cy="514503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3"/>
          <p:cNvSpPr/>
          <p:nvPr/>
        </p:nvSpPr>
        <p:spPr>
          <a:xfrm>
            <a:off x="7046113" y="376588"/>
            <a:ext cx="1485900" cy="726600"/>
          </a:xfrm>
          <a:prstGeom prst="rect">
            <a:avLst/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5425" y="445000"/>
            <a:ext cx="1327275" cy="58977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/>
          <p:nvPr/>
        </p:nvSpPr>
        <p:spPr>
          <a:xfrm>
            <a:off x="443450" y="445000"/>
            <a:ext cx="1083598" cy="46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Team</a:t>
            </a:r>
            <a:endParaRPr sz="2400" b="1" i="0" u="none" strike="noStrike" cap="none" dirty="0"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443450" y="1276652"/>
            <a:ext cx="2979900" cy="257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 i="0" u="none" strike="noStrike" cap="none" dirty="0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Mathieu </a:t>
            </a:r>
            <a:r>
              <a:rPr lang="en-GB" sz="1100" b="1" i="0" u="none" strike="noStrike" cap="none" dirty="0" err="1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Farine</a:t>
            </a:r>
            <a:endParaRPr sz="1100" b="1" i="0" u="none" strike="noStrike" cap="none" dirty="0">
              <a:solidFill>
                <a:srgbClr val="00D5AB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ingénieur</a:t>
            </a:r>
            <a:r>
              <a:rPr lang="en-GB" sz="11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civil</a:t>
            </a:r>
            <a:endParaRPr sz="1100" b="1" i="0" u="none" strike="noStrike" cap="none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 i="0" u="none" strike="noStrike" cap="none" dirty="0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Baptiste </a:t>
            </a:r>
            <a:r>
              <a:rPr lang="en-GB" sz="1100" b="1" i="0" u="none" strike="noStrike" cap="none" dirty="0" err="1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Gex</a:t>
            </a:r>
            <a:endParaRPr sz="1100" b="1" i="0" u="none" strike="noStrike" cap="none" dirty="0">
              <a:solidFill>
                <a:srgbClr val="00D5AB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ingénieur</a:t>
            </a:r>
            <a:r>
              <a:rPr lang="en-GB" sz="11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1100" b="1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environnement</a:t>
            </a:r>
            <a:r>
              <a:rPr lang="en-GB" sz="11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dipl. EPF</a:t>
            </a:r>
            <a:endParaRPr sz="1100" b="1" i="0" u="none" strike="noStrike" cap="none" dirty="0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 i="0" u="none" strike="noStrike" cap="none" dirty="0" err="1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Axelle</a:t>
            </a:r>
            <a:r>
              <a:rPr lang="en-GB" sz="1100" b="1" i="0" u="none" strike="noStrike" cap="none" dirty="0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 Marchon</a:t>
            </a:r>
            <a:endParaRPr sz="1100" b="1" i="0" u="none" strike="noStrike" cap="none" dirty="0">
              <a:solidFill>
                <a:srgbClr val="00D5AB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 i="0" u="none" strike="noStrike" cap="none" dirty="0" err="1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architecte</a:t>
            </a:r>
            <a:r>
              <a:rPr lang="en-GB" sz="1100" b="1" i="0" u="none" strike="noStrike" cap="none" dirty="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1100" b="1" i="0" u="none" strike="noStrike" cap="none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dipl. EPF</a:t>
            </a:r>
            <a:endParaRPr sz="1100" b="1" i="0" u="none" strike="noStrike" cap="none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 i="0" u="none" strike="noStrike" cap="none" dirty="0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Guillaume </a:t>
            </a:r>
            <a:r>
              <a:rPr lang="en-GB" sz="1100" b="1" i="0" u="none" strike="noStrike" cap="none" dirty="0" err="1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Rueff</a:t>
            </a:r>
            <a:endParaRPr sz="1100" b="1" i="0" u="none" strike="noStrike" cap="none" dirty="0">
              <a:solidFill>
                <a:srgbClr val="00D5AB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 dirty="0" err="1">
                <a:latin typeface="Work Sans"/>
                <a:ea typeface="Work Sans"/>
                <a:cs typeface="Work Sans"/>
                <a:sym typeface="Work Sans"/>
              </a:rPr>
              <a:t>ingénieur</a:t>
            </a:r>
            <a:r>
              <a:rPr lang="en-GB" sz="1100" b="1" dirty="0"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1100" b="1" dirty="0" err="1">
                <a:latin typeface="Work Sans"/>
                <a:ea typeface="Work Sans"/>
                <a:cs typeface="Work Sans"/>
                <a:sym typeface="Work Sans"/>
              </a:rPr>
              <a:t>énergie</a:t>
            </a:r>
            <a:r>
              <a:rPr lang="en-GB" sz="1100" b="1" dirty="0">
                <a:latin typeface="Work Sans"/>
                <a:ea typeface="Work Sans"/>
                <a:cs typeface="Work Sans"/>
                <a:sym typeface="Work Sans"/>
              </a:rPr>
              <a:t> et </a:t>
            </a:r>
            <a:r>
              <a:rPr lang="en-GB" sz="1100" b="1" dirty="0" err="1">
                <a:latin typeface="Work Sans"/>
                <a:ea typeface="Work Sans"/>
                <a:cs typeface="Work Sans"/>
                <a:sym typeface="Work Sans"/>
              </a:rPr>
              <a:t>durabilité</a:t>
            </a:r>
            <a:r>
              <a:rPr lang="en-GB" sz="1100" b="1" dirty="0"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1100" b="1" i="0" u="none" strike="noStrike" cap="none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dipl. EPF</a:t>
            </a:r>
            <a:endParaRPr sz="1100" b="1" i="0" u="none" strike="noStrike" cap="none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 i="0" u="none" strike="noStrike" cap="none" dirty="0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Alexandre </a:t>
            </a:r>
            <a:r>
              <a:rPr lang="en-GB" sz="1100" b="1" i="0" u="none" strike="noStrike" cap="none" dirty="0" err="1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Rychner</a:t>
            </a:r>
            <a:endParaRPr sz="1100" b="1" i="0" u="none" strike="noStrike" cap="none" dirty="0">
              <a:solidFill>
                <a:srgbClr val="00D5AB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 i="0" u="none" strike="noStrike" cap="none" dirty="0" err="1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architecte</a:t>
            </a:r>
            <a:r>
              <a:rPr lang="en-GB" sz="1100" b="1" i="0" u="none" strike="noStrike" cap="none" dirty="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dipl. EPF</a:t>
            </a:r>
            <a:endParaRPr sz="1100" b="1" i="0" u="none" strike="noStrike" cap="none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 i="0" u="none" strike="noStrike" cap="none" dirty="0" err="1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Loïc</a:t>
            </a:r>
            <a:r>
              <a:rPr lang="en-GB" sz="1100" b="1" i="0" u="none" strike="noStrike" cap="none" dirty="0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 Simon</a:t>
            </a:r>
            <a:endParaRPr sz="1100" b="1" i="0" u="none" strike="noStrike" cap="none" dirty="0">
              <a:solidFill>
                <a:srgbClr val="00D5AB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 i="0" u="none" strike="noStrike" cap="none" dirty="0" err="1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architecte</a:t>
            </a:r>
            <a:r>
              <a:rPr lang="en-GB" sz="1100" b="1" i="0" u="none" strike="noStrike" cap="none" dirty="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dipl. HES</a:t>
            </a:r>
            <a:endParaRPr sz="1100" b="1" i="0" u="none" strike="noStrike" cap="none" dirty="0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5"/>
          <p:cNvPicPr preferRelativeResize="0"/>
          <p:nvPr/>
        </p:nvPicPr>
        <p:blipFill rotWithShape="1">
          <a:blip r:embed="rId3">
            <a:alphaModFix/>
          </a:blip>
          <a:srcRect b="15611"/>
          <a:stretch/>
        </p:blipFill>
        <p:spPr>
          <a:xfrm>
            <a:off x="0" y="0"/>
            <a:ext cx="9144004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/>
          <p:nvPr/>
        </p:nvSpPr>
        <p:spPr>
          <a:xfrm>
            <a:off x="300075" y="781075"/>
            <a:ext cx="78186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latin typeface="Work Sans"/>
                <a:ea typeface="Work Sans"/>
                <a:cs typeface="Work Sans"/>
                <a:sym typeface="Work Sans"/>
              </a:rPr>
              <a:t>Nous </a:t>
            </a:r>
            <a:r>
              <a:rPr lang="en-GB" sz="2400" b="1" dirty="0" err="1">
                <a:latin typeface="Work Sans"/>
                <a:ea typeface="Work Sans"/>
                <a:cs typeface="Work Sans"/>
                <a:sym typeface="Work Sans"/>
              </a:rPr>
              <a:t>rêvons</a:t>
            </a:r>
            <a:r>
              <a:rPr lang="en-GB" sz="2400" b="1" dirty="0">
                <a:latin typeface="Work Sans"/>
                <a:ea typeface="Work Sans"/>
                <a:cs typeface="Work Sans"/>
                <a:sym typeface="Work Sans"/>
              </a:rPr>
              <a:t> d’un monde </a:t>
            </a:r>
            <a:r>
              <a:rPr lang="en-GB" sz="2400" b="1" dirty="0" err="1">
                <a:latin typeface="Work Sans"/>
                <a:ea typeface="Work Sans"/>
                <a:cs typeface="Work Sans"/>
                <a:sym typeface="Work Sans"/>
              </a:rPr>
              <a:t>où</a:t>
            </a:r>
            <a:r>
              <a:rPr lang="en-GB" sz="2400" b="1" dirty="0">
                <a:latin typeface="Work Sans"/>
                <a:ea typeface="Work Sans"/>
                <a:cs typeface="Work Sans"/>
                <a:sym typeface="Work Sans"/>
              </a:rPr>
              <a:t> les </a:t>
            </a:r>
            <a:r>
              <a:rPr lang="en-GB" sz="2400" b="1" dirty="0" err="1">
                <a:latin typeface="Work Sans"/>
                <a:ea typeface="Work Sans"/>
                <a:cs typeface="Work Sans"/>
                <a:sym typeface="Work Sans"/>
              </a:rPr>
              <a:t>villes</a:t>
            </a:r>
            <a:r>
              <a:rPr lang="en-GB" sz="2400" b="1" dirty="0"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2400" b="1" dirty="0" err="1">
                <a:latin typeface="Work Sans"/>
                <a:ea typeface="Work Sans"/>
                <a:cs typeface="Work Sans"/>
                <a:sym typeface="Work Sans"/>
              </a:rPr>
              <a:t>sont</a:t>
            </a:r>
            <a:r>
              <a:rPr lang="en-GB" sz="2400" b="1" dirty="0"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2400" b="1" dirty="0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durables</a:t>
            </a:r>
            <a:r>
              <a:rPr lang="en-GB" sz="2400" b="1" dirty="0">
                <a:latin typeface="Work Sans"/>
                <a:ea typeface="Work Sans"/>
                <a:cs typeface="Work Sans"/>
                <a:sym typeface="Work Sans"/>
              </a:rPr>
              <a:t>, </a:t>
            </a:r>
            <a:r>
              <a:rPr lang="en-GB" sz="2400" b="1" dirty="0" err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circulaires</a:t>
            </a:r>
            <a:r>
              <a:rPr lang="en-GB" sz="2400" b="1" dirty="0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24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et</a:t>
            </a:r>
            <a:r>
              <a:rPr lang="en-GB" sz="2400" b="1" dirty="0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2400" b="1" dirty="0" err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agréables</a:t>
            </a:r>
            <a:r>
              <a:rPr lang="en-GB" sz="2400" b="1" dirty="0"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2400" b="1" dirty="0" err="1">
                <a:latin typeface="Work Sans"/>
                <a:ea typeface="Work Sans"/>
                <a:cs typeface="Work Sans"/>
                <a:sym typeface="Work Sans"/>
              </a:rPr>
              <a:t>à</a:t>
            </a:r>
            <a:r>
              <a:rPr lang="en-GB" sz="2400" b="1" dirty="0">
                <a:latin typeface="Work Sans"/>
                <a:ea typeface="Work Sans"/>
                <a:cs typeface="Work Sans"/>
                <a:sym typeface="Work Sans"/>
              </a:rPr>
              <a:t> vivre.</a:t>
            </a:r>
            <a:endParaRPr sz="2400" b="1" dirty="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14" name="Google Shape;114;p15"/>
          <p:cNvSpPr/>
          <p:nvPr/>
        </p:nvSpPr>
        <p:spPr>
          <a:xfrm>
            <a:off x="5895000" y="3539075"/>
            <a:ext cx="2624700" cy="1220100"/>
          </a:xfrm>
          <a:prstGeom prst="rect">
            <a:avLst/>
          </a:prstGeom>
          <a:solidFill>
            <a:srgbClr val="FFFFFF">
              <a:alpha val="607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5" name="Google Shape;11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7962" y="3572287"/>
            <a:ext cx="2575350" cy="114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 txBox="1"/>
          <p:nvPr/>
        </p:nvSpPr>
        <p:spPr>
          <a:xfrm>
            <a:off x="443450" y="2890900"/>
            <a:ext cx="4165620" cy="461700"/>
          </a:xfrm>
          <a:prstGeom prst="rect">
            <a:avLst/>
          </a:prstGeom>
          <a:solidFill>
            <a:srgbClr val="FFFFFF">
              <a:alpha val="6154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700" dirty="0" err="1">
                <a:latin typeface="Work Sans"/>
                <a:ea typeface="Work Sans"/>
                <a:cs typeface="Work Sans"/>
                <a:sym typeface="Work Sans"/>
              </a:rPr>
              <a:t>couvrent</a:t>
            </a:r>
            <a:r>
              <a:rPr lang="en-GB" sz="1800" b="1" dirty="0">
                <a:latin typeface="Work Sans SemiBold"/>
                <a:ea typeface="Work Sans SemiBold"/>
                <a:cs typeface="Work Sans SemiBold"/>
                <a:sym typeface="Work Sans SemiBold"/>
              </a:rPr>
              <a:t> </a:t>
            </a:r>
            <a:r>
              <a:rPr lang="en-GB" sz="2400" b="1" dirty="0">
                <a:latin typeface="Work Sans SemiBold"/>
                <a:ea typeface="Work Sans SemiBold"/>
                <a:cs typeface="Work Sans SemiBold"/>
                <a:sym typeface="Work Sans SemiBold"/>
              </a:rPr>
              <a:t>3%</a:t>
            </a:r>
            <a:r>
              <a:rPr lang="en-GB" sz="1800" b="1" dirty="0">
                <a:latin typeface="Work Sans SemiBold"/>
                <a:ea typeface="Work Sans SemiBold"/>
                <a:cs typeface="Work Sans SemiBold"/>
                <a:sym typeface="Work Sans SemiBold"/>
              </a:rPr>
              <a:t> </a:t>
            </a:r>
            <a:r>
              <a:rPr lang="en-GB" sz="1700" dirty="0">
                <a:latin typeface="Work Sans"/>
                <a:ea typeface="Work Sans"/>
                <a:cs typeface="Work Sans"/>
                <a:sym typeface="Work Sans"/>
              </a:rPr>
              <a:t>de la surface </a:t>
            </a:r>
            <a:r>
              <a:rPr lang="en-GB" sz="1700" dirty="0" err="1">
                <a:latin typeface="Work Sans"/>
                <a:ea typeface="Work Sans"/>
                <a:cs typeface="Work Sans"/>
                <a:sym typeface="Work Sans"/>
              </a:rPr>
              <a:t>terrestre</a:t>
            </a:r>
            <a:endParaRPr sz="1700" b="1" i="0" u="none" strike="noStrike" cap="none" dirty="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443450" y="3556050"/>
            <a:ext cx="5117092" cy="461700"/>
          </a:xfrm>
          <a:prstGeom prst="rect">
            <a:avLst/>
          </a:prstGeom>
          <a:solidFill>
            <a:srgbClr val="FFFFFF">
              <a:alpha val="6154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700" dirty="0" err="1">
                <a:latin typeface="Work Sans"/>
                <a:ea typeface="Work Sans"/>
                <a:cs typeface="Work Sans"/>
                <a:sym typeface="Work Sans"/>
              </a:rPr>
              <a:t>contiennent</a:t>
            </a:r>
            <a:r>
              <a:rPr lang="en-GB" sz="1800" dirty="0"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2400" b="1" dirty="0">
                <a:latin typeface="Work Sans"/>
                <a:ea typeface="Work Sans"/>
                <a:cs typeface="Work Sans"/>
                <a:sym typeface="Work Sans"/>
              </a:rPr>
              <a:t>50%</a:t>
            </a:r>
            <a:r>
              <a:rPr lang="en-GB" sz="1800" dirty="0"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1700" dirty="0">
                <a:latin typeface="Work Sans"/>
                <a:ea typeface="Work Sans"/>
                <a:cs typeface="Work Sans"/>
                <a:sym typeface="Work Sans"/>
              </a:rPr>
              <a:t>de la population </a:t>
            </a:r>
            <a:r>
              <a:rPr lang="en-GB" sz="1700" dirty="0" err="1">
                <a:latin typeface="Work Sans"/>
                <a:ea typeface="Work Sans"/>
                <a:cs typeface="Work Sans"/>
                <a:sym typeface="Work Sans"/>
              </a:rPr>
              <a:t>mondiale</a:t>
            </a:r>
            <a:r>
              <a:rPr lang="en-GB" sz="1700" dirty="0"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1700" dirty="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443450" y="4221200"/>
            <a:ext cx="8532900" cy="461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700" dirty="0" err="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génèrent</a:t>
            </a:r>
            <a:r>
              <a:rPr lang="en-GB" sz="1800" b="1" dirty="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 </a:t>
            </a:r>
            <a:r>
              <a:rPr lang="en-GB" sz="2400" b="1" dirty="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75%</a:t>
            </a:r>
            <a:r>
              <a:rPr lang="en-GB" sz="180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170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de la </a:t>
            </a:r>
            <a:r>
              <a:rPr lang="en-GB" sz="1700" dirty="0" err="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consommation</a:t>
            </a:r>
            <a:r>
              <a:rPr lang="en-GB" sz="170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 de </a:t>
            </a:r>
            <a:r>
              <a:rPr lang="en-GB" sz="1700" dirty="0" err="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ressources</a:t>
            </a:r>
            <a:r>
              <a:rPr lang="en-GB" sz="170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 et des </a:t>
            </a:r>
            <a:r>
              <a:rPr lang="en-GB" sz="1700" dirty="0" err="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émissions</a:t>
            </a:r>
            <a:r>
              <a:rPr lang="en-GB" sz="170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 de CO</a:t>
            </a:r>
            <a:r>
              <a:rPr lang="en-GB" sz="1700" baseline="-2500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2</a:t>
            </a:r>
            <a:endParaRPr sz="170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387950" y="537474"/>
            <a:ext cx="2738309" cy="3769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err="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Espaces</a:t>
            </a:r>
            <a:r>
              <a:rPr lang="en-GB" sz="2400" b="1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urbains</a:t>
            </a:r>
            <a:endParaRPr sz="2400" dirty="0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1"/>
            <a:ext cx="9143998" cy="5145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1"/>
            <a:ext cx="9143998" cy="514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8" y="1088"/>
            <a:ext cx="9140087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452" y="4066422"/>
            <a:ext cx="2328225" cy="925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/>
        </p:nvSpPr>
        <p:spPr>
          <a:xfrm>
            <a:off x="443450" y="417663"/>
            <a:ext cx="8481094" cy="414442"/>
          </a:xfrm>
          <a:prstGeom prst="rect">
            <a:avLst/>
          </a:prstGeom>
          <a:solidFill>
            <a:srgbClr val="E500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La</a:t>
            </a:r>
            <a:r>
              <a:rPr lang="en-GB" sz="2400" b="1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 pièce </a:t>
            </a:r>
            <a:r>
              <a:rPr lang="en-GB" sz="2400" b="1" dirty="0" err="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manquante</a:t>
            </a:r>
            <a:r>
              <a:rPr lang="en-GB" sz="2400" b="1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pour </a:t>
            </a:r>
            <a:r>
              <a:rPr lang="en-GB" sz="2400" dirty="0" err="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créer</a:t>
            </a:r>
            <a:r>
              <a:rPr lang="en-GB" sz="240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 des quartiers durables</a:t>
            </a:r>
            <a:endParaRPr sz="240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443450" y="1531325"/>
            <a:ext cx="37434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latin typeface="Work Sans"/>
                <a:ea typeface="Work Sans"/>
                <a:cs typeface="Work Sans"/>
                <a:sym typeface="Work Sans"/>
              </a:rPr>
              <a:t>Meilleure qualité de vie</a:t>
            </a:r>
            <a:endParaRPr sz="2400" b="1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443450" y="2617476"/>
            <a:ext cx="78972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Impact positif sur l’environnement et la société</a:t>
            </a:r>
            <a:endParaRPr sz="2400" b="1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443450" y="2074407"/>
            <a:ext cx="38988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latin typeface="Work Sans"/>
                <a:ea typeface="Work Sans"/>
                <a:cs typeface="Work Sans"/>
                <a:sym typeface="Work Sans"/>
              </a:rPr>
              <a:t>Mode de vie durable</a:t>
            </a:r>
            <a:endParaRPr sz="24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1"/>
            <a:ext cx="9143998" cy="514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8" y="1088"/>
            <a:ext cx="9140087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20"/>
          <p:cNvGrpSpPr/>
          <p:nvPr/>
        </p:nvGrpSpPr>
        <p:grpSpPr>
          <a:xfrm>
            <a:off x="516125" y="1444779"/>
            <a:ext cx="8241300" cy="3829551"/>
            <a:chOff x="516125" y="1520979"/>
            <a:chExt cx="8241300" cy="3829551"/>
          </a:xfrm>
        </p:grpSpPr>
        <p:sp>
          <p:nvSpPr>
            <p:cNvPr id="155" name="Google Shape;155;p20"/>
            <p:cNvSpPr/>
            <p:nvPr/>
          </p:nvSpPr>
          <p:spPr>
            <a:xfrm>
              <a:off x="516125" y="1723125"/>
              <a:ext cx="8241300" cy="3219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6" name="Google Shape;156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5025" y="1520979"/>
              <a:ext cx="7655276" cy="38295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" name="Google Shape;157;p20"/>
          <p:cNvSpPr txBox="1"/>
          <p:nvPr/>
        </p:nvSpPr>
        <p:spPr>
          <a:xfrm>
            <a:off x="516125" y="674052"/>
            <a:ext cx="8241300" cy="87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CH" sz="1800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Afin d’accueillir un </a:t>
            </a:r>
            <a:r>
              <a:rPr lang="fr-CH" sz="1800" dirty="0" err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NeighborHub</a:t>
            </a:r>
            <a:r>
              <a:rPr lang="fr-CH" sz="1800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®, </a:t>
            </a:r>
            <a:r>
              <a:rPr lang="fr-CH" sz="1800" b="1" dirty="0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nous transformons des</a:t>
            </a:r>
            <a:r>
              <a:rPr lang="fr-CH" sz="1800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fr-CH" sz="1800" b="1" dirty="0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locaux existants</a:t>
            </a:r>
            <a:r>
              <a:rPr lang="fr-CH" sz="1800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ou </a:t>
            </a:r>
            <a:r>
              <a:rPr lang="fr-CH" sz="1800" b="1" dirty="0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concevons</a:t>
            </a:r>
            <a:r>
              <a:rPr lang="fr-CH" sz="1800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de </a:t>
            </a:r>
            <a:r>
              <a:rPr lang="fr-CH" sz="1800" b="1" dirty="0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nouvelles infrastructures</a:t>
            </a:r>
            <a:r>
              <a:rPr lang="fr-CH" sz="1800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modulaires, durables, rapidement construites et déplaçables.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1"/>
            <a:ext cx="9143998" cy="514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8" y="1088"/>
            <a:ext cx="914008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 txBox="1"/>
          <p:nvPr/>
        </p:nvSpPr>
        <p:spPr>
          <a:xfrm>
            <a:off x="1177925" y="2322525"/>
            <a:ext cx="22821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000" b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Agriculture urbaine</a:t>
            </a:r>
            <a:endParaRPr sz="1000" b="1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000" b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Logement temporaire</a:t>
            </a:r>
            <a:endParaRPr sz="1000" b="1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000" b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Animations de quartier</a:t>
            </a:r>
            <a:endParaRPr sz="1000" b="1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4847200" y="3024025"/>
            <a:ext cx="22821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000" b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Co-working</a:t>
            </a:r>
            <a:endParaRPr sz="1000" b="1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000" b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Agriculture urbaine</a:t>
            </a:r>
            <a:endParaRPr sz="1000" b="1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000" b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Hub de mobilité</a:t>
            </a:r>
            <a:endParaRPr sz="1000" b="1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7418071" y="1466296"/>
            <a:ext cx="22821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000" b="1" dirty="0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Repair-café</a:t>
            </a:r>
            <a:endParaRPr sz="1000" b="1" dirty="0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000" b="1" dirty="0" err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Librairie</a:t>
            </a:r>
            <a:r>
              <a:rPr lang="en-GB" sz="1000" b="1" dirty="0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 et </a:t>
            </a:r>
            <a:r>
              <a:rPr lang="en-GB" sz="1000" b="1" dirty="0" err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outils-thèque</a:t>
            </a:r>
            <a:endParaRPr sz="1000" b="1" dirty="0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000" b="1" dirty="0" err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Vélos</a:t>
            </a:r>
            <a:r>
              <a:rPr lang="en-GB" sz="1000" b="1" dirty="0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1000" b="1" dirty="0" err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partagés</a:t>
            </a:r>
            <a:endParaRPr sz="1000" b="1" dirty="0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6351300" y="3208177"/>
            <a:ext cx="22821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000" b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Planification collaborative</a:t>
            </a:r>
            <a:endParaRPr sz="1000" b="1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000" b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Agriculture</a:t>
            </a:r>
            <a:endParaRPr sz="1000" b="1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000" b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Magasin en vrac</a:t>
            </a:r>
            <a:endParaRPr sz="1000" b="1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168" name="Google Shape;168;p21"/>
          <p:cNvCxnSpPr/>
          <p:nvPr/>
        </p:nvCxnSpPr>
        <p:spPr>
          <a:xfrm rot="10800000">
            <a:off x="1195671" y="1950554"/>
            <a:ext cx="0" cy="857400"/>
          </a:xfrm>
          <a:prstGeom prst="straightConnector1">
            <a:avLst/>
          </a:prstGeom>
          <a:noFill/>
          <a:ln w="19050" cap="flat" cmpd="sng">
            <a:solidFill>
              <a:srgbClr val="E5005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" name="Google Shape;169;p21"/>
          <p:cNvCxnSpPr/>
          <p:nvPr/>
        </p:nvCxnSpPr>
        <p:spPr>
          <a:xfrm rot="10800000">
            <a:off x="4878300" y="2767738"/>
            <a:ext cx="0" cy="753300"/>
          </a:xfrm>
          <a:prstGeom prst="straightConnector1">
            <a:avLst/>
          </a:prstGeom>
          <a:noFill/>
          <a:ln w="19050" cap="flat" cmpd="sng">
            <a:solidFill>
              <a:srgbClr val="E5005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21"/>
          <p:cNvCxnSpPr/>
          <p:nvPr/>
        </p:nvCxnSpPr>
        <p:spPr>
          <a:xfrm rot="10800000">
            <a:off x="7463490" y="1063138"/>
            <a:ext cx="0" cy="887400"/>
          </a:xfrm>
          <a:prstGeom prst="straightConnector1">
            <a:avLst/>
          </a:prstGeom>
          <a:noFill/>
          <a:ln w="19050" cap="flat" cmpd="sng">
            <a:solidFill>
              <a:srgbClr val="E5005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21"/>
          <p:cNvCxnSpPr/>
          <p:nvPr/>
        </p:nvCxnSpPr>
        <p:spPr>
          <a:xfrm rot="10800000">
            <a:off x="6371475" y="3271938"/>
            <a:ext cx="0" cy="864300"/>
          </a:xfrm>
          <a:prstGeom prst="straightConnector1">
            <a:avLst/>
          </a:prstGeom>
          <a:noFill/>
          <a:ln w="19050" cap="flat" cmpd="sng">
            <a:solidFill>
              <a:srgbClr val="E500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3" name="Google Shape;173;p21"/>
          <p:cNvPicPr preferRelativeResize="0"/>
          <p:nvPr/>
        </p:nvPicPr>
        <p:blipFill rotWithShape="1">
          <a:blip r:embed="rId5">
            <a:alphaModFix/>
          </a:blip>
          <a:srcRect l="50270" t="36759" r="33005" b="24108"/>
          <a:stretch/>
        </p:blipFill>
        <p:spPr>
          <a:xfrm>
            <a:off x="1189251" y="2889825"/>
            <a:ext cx="460078" cy="4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/>
          <p:cNvPicPr preferRelativeResize="0"/>
          <p:nvPr/>
        </p:nvPicPr>
        <p:blipFill rotWithShape="1">
          <a:blip r:embed="rId5">
            <a:alphaModFix/>
          </a:blip>
          <a:srcRect l="84764" t="36759" b="24108"/>
          <a:stretch/>
        </p:blipFill>
        <p:spPr>
          <a:xfrm>
            <a:off x="1706851" y="2889825"/>
            <a:ext cx="419122" cy="4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 rotWithShape="1">
          <a:blip r:embed="rId5">
            <a:alphaModFix/>
          </a:blip>
          <a:srcRect l="16127" t="36759" r="67147" b="24108"/>
          <a:stretch/>
        </p:blipFill>
        <p:spPr>
          <a:xfrm>
            <a:off x="4878301" y="3591325"/>
            <a:ext cx="460078" cy="4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1"/>
          <p:cNvPicPr preferRelativeResize="0"/>
          <p:nvPr/>
        </p:nvPicPr>
        <p:blipFill rotWithShape="1">
          <a:blip r:embed="rId5">
            <a:alphaModFix/>
          </a:blip>
          <a:srcRect l="50270" t="36759" r="33005" b="24108"/>
          <a:stretch/>
        </p:blipFill>
        <p:spPr>
          <a:xfrm>
            <a:off x="5338376" y="3591325"/>
            <a:ext cx="460078" cy="4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 rotWithShape="1">
          <a:blip r:embed="rId5">
            <a:alphaModFix/>
          </a:blip>
          <a:srcRect l="84764" t="36759" b="24108"/>
          <a:stretch/>
        </p:blipFill>
        <p:spPr>
          <a:xfrm>
            <a:off x="6441801" y="3775475"/>
            <a:ext cx="419122" cy="4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 rotWithShape="1">
          <a:blip r:embed="rId5">
            <a:alphaModFix/>
          </a:blip>
          <a:srcRect l="50270" t="36759" r="33005" b="24108"/>
          <a:stretch/>
        </p:blipFill>
        <p:spPr>
          <a:xfrm>
            <a:off x="6931251" y="3775475"/>
            <a:ext cx="460078" cy="4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 rotWithShape="1">
          <a:blip r:embed="rId5">
            <a:alphaModFix/>
          </a:blip>
          <a:srcRect l="33161" t="36759" r="50113" b="24108"/>
          <a:stretch/>
        </p:blipFill>
        <p:spPr>
          <a:xfrm>
            <a:off x="7463501" y="2059200"/>
            <a:ext cx="460078" cy="4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 rotWithShape="1">
          <a:blip r:embed="rId5">
            <a:alphaModFix/>
          </a:blip>
          <a:srcRect l="16127" t="36759" r="67147" b="24108"/>
          <a:stretch/>
        </p:blipFill>
        <p:spPr>
          <a:xfrm>
            <a:off x="7923576" y="2059200"/>
            <a:ext cx="460078" cy="42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66;p21"/>
          <p:cNvSpPr txBox="1"/>
          <p:nvPr/>
        </p:nvSpPr>
        <p:spPr>
          <a:xfrm>
            <a:off x="3939930" y="49428"/>
            <a:ext cx="22821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000" b="1" dirty="0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Café</a:t>
            </a:r>
            <a:endParaRPr sz="1000" b="1" dirty="0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CH" sz="1000" b="1" dirty="0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Service de messagerie</a:t>
            </a:r>
            <a:endParaRPr sz="1000" b="1" dirty="0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000" b="1" dirty="0" err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Vélos</a:t>
            </a:r>
            <a:r>
              <a:rPr lang="en-GB" sz="1000" b="1" dirty="0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1000" b="1" dirty="0" err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partagés</a:t>
            </a:r>
            <a:endParaRPr sz="1000" b="1" dirty="0">
              <a:solidFill>
                <a:srgbClr val="E5005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3" name="Google Shape;179;p21"/>
          <p:cNvPicPr preferRelativeResize="0"/>
          <p:nvPr/>
        </p:nvPicPr>
        <p:blipFill rotWithShape="1">
          <a:blip r:embed="rId5">
            <a:alphaModFix/>
          </a:blip>
          <a:srcRect l="33161" t="36759" r="50113" b="24108"/>
          <a:stretch/>
        </p:blipFill>
        <p:spPr>
          <a:xfrm>
            <a:off x="3985360" y="642332"/>
            <a:ext cx="460078" cy="4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0;p21"/>
          <p:cNvPicPr preferRelativeResize="0"/>
          <p:nvPr/>
        </p:nvPicPr>
        <p:blipFill rotWithShape="1">
          <a:blip r:embed="rId5">
            <a:alphaModFix/>
          </a:blip>
          <a:srcRect l="16127" t="36759" r="67147" b="24108"/>
          <a:stretch/>
        </p:blipFill>
        <p:spPr>
          <a:xfrm>
            <a:off x="4445435" y="654689"/>
            <a:ext cx="460078" cy="427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168;p21"/>
          <p:cNvCxnSpPr/>
          <p:nvPr/>
        </p:nvCxnSpPr>
        <p:spPr>
          <a:xfrm flipV="1">
            <a:off x="3941879" y="27349"/>
            <a:ext cx="0" cy="592904"/>
          </a:xfrm>
          <a:prstGeom prst="straightConnector1">
            <a:avLst/>
          </a:prstGeom>
          <a:noFill/>
          <a:ln w="19050" cap="flat" cmpd="sng">
            <a:solidFill>
              <a:srgbClr val="E500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2" name="Google Shape;172;p21"/>
          <p:cNvSpPr txBox="1"/>
          <p:nvPr/>
        </p:nvSpPr>
        <p:spPr>
          <a:xfrm>
            <a:off x="443450" y="668075"/>
            <a:ext cx="8373000" cy="6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 sz="1800" b="1" dirty="0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Nous </a:t>
            </a:r>
            <a:r>
              <a:rPr lang="en-GB" sz="1800" b="1" dirty="0" err="1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mettons</a:t>
            </a:r>
            <a:r>
              <a:rPr lang="en-GB" sz="1800" b="1" dirty="0">
                <a:solidFill>
                  <a:srgbClr val="E50051"/>
                </a:solidFill>
                <a:latin typeface="Work Sans"/>
                <a:ea typeface="Work Sans"/>
                <a:cs typeface="Work Sans"/>
                <a:sym typeface="Work Sans"/>
              </a:rPr>
              <a:t> en place</a:t>
            </a:r>
            <a:r>
              <a:rPr lang="en-GB" sz="1800" dirty="0"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1800" dirty="0" err="1">
                <a:latin typeface="Work Sans"/>
                <a:ea typeface="Work Sans"/>
                <a:cs typeface="Work Sans"/>
                <a:sym typeface="Work Sans"/>
              </a:rPr>
              <a:t>dans</a:t>
            </a:r>
            <a:r>
              <a:rPr lang="en-GB" sz="1800" dirty="0"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1800" dirty="0" err="1">
                <a:latin typeface="Work Sans"/>
                <a:ea typeface="Work Sans"/>
                <a:cs typeface="Work Sans"/>
                <a:sym typeface="Work Sans"/>
              </a:rPr>
              <a:t>chaque</a:t>
            </a:r>
            <a:r>
              <a:rPr lang="en-GB" sz="1800" dirty="0"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1800" dirty="0" err="1">
                <a:latin typeface="Work Sans"/>
                <a:ea typeface="Work Sans"/>
                <a:cs typeface="Work Sans"/>
                <a:sym typeface="Work Sans"/>
              </a:rPr>
              <a:t>NeighborHub</a:t>
            </a:r>
            <a:r>
              <a:rPr lang="en-GB" sz="1800" dirty="0">
                <a:latin typeface="Work Sans"/>
                <a:ea typeface="Work Sans"/>
                <a:cs typeface="Work Sans"/>
                <a:sym typeface="Work Sans"/>
              </a:rPr>
              <a:t>® </a:t>
            </a:r>
            <a:r>
              <a:rPr lang="en-GB" sz="1800" b="1" dirty="0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les </a:t>
            </a:r>
            <a:r>
              <a:rPr lang="en-GB" sz="1800" b="1" dirty="0" err="1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activités</a:t>
            </a:r>
            <a:r>
              <a:rPr lang="en-GB" sz="1800" b="1" dirty="0">
                <a:solidFill>
                  <a:srgbClr val="00D5AB"/>
                </a:solidFill>
                <a:latin typeface="Work Sans"/>
                <a:ea typeface="Work Sans"/>
                <a:cs typeface="Work Sans"/>
                <a:sym typeface="Work Sans"/>
              </a:rPr>
              <a:t> et services</a:t>
            </a:r>
            <a:r>
              <a:rPr lang="en-GB" sz="1800" dirty="0"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1800" dirty="0" err="1">
                <a:latin typeface="Work Sans"/>
                <a:ea typeface="Work Sans"/>
                <a:cs typeface="Work Sans"/>
                <a:sym typeface="Work Sans"/>
              </a:rPr>
              <a:t>dont</a:t>
            </a:r>
            <a:r>
              <a:rPr lang="en-GB" sz="1800" dirty="0"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-GB" sz="1800" dirty="0" err="1">
                <a:latin typeface="Work Sans"/>
                <a:ea typeface="Work Sans"/>
                <a:cs typeface="Work Sans"/>
                <a:sym typeface="Work Sans"/>
              </a:rPr>
              <a:t>votre</a:t>
            </a:r>
            <a:r>
              <a:rPr lang="en-GB" sz="1800" dirty="0">
                <a:latin typeface="Work Sans"/>
                <a:ea typeface="Work Sans"/>
                <a:cs typeface="Work Sans"/>
                <a:sym typeface="Work Sans"/>
              </a:rPr>
              <a:t> quartier a </a:t>
            </a:r>
            <a:r>
              <a:rPr lang="en-GB" sz="1800" dirty="0" err="1">
                <a:latin typeface="Work Sans"/>
                <a:ea typeface="Work Sans"/>
                <a:cs typeface="Work Sans"/>
                <a:sym typeface="Work Sans"/>
              </a:rPr>
              <a:t>besoin</a:t>
            </a:r>
            <a:r>
              <a:rPr lang="en-GB" sz="1800" dirty="0"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1800" dirty="0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</Words>
  <Application>Microsoft Office PowerPoint</Application>
  <PresentationFormat>Bildschirmpräsentation (16:9)</PresentationFormat>
  <Paragraphs>50</Paragraphs>
  <Slides>10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Work Sans</vt:lpstr>
      <vt:lpstr>Work Sans SemiBold</vt:lpstr>
      <vt:lpstr>Thème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Sägesser Isabella</dc:creator>
  <cp:lastModifiedBy>Sägesser Isabella</cp:lastModifiedBy>
  <cp:revision>5</cp:revision>
  <dcterms:modified xsi:type="dcterms:W3CDTF">2019-06-21T05:50:28Z</dcterms:modified>
</cp:coreProperties>
</file>