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40" r:id="rId2"/>
    <p:sldId id="442" r:id="rId3"/>
    <p:sldId id="443" r:id="rId4"/>
    <p:sldId id="452" r:id="rId5"/>
    <p:sldId id="453" r:id="rId6"/>
    <p:sldId id="454" r:id="rId7"/>
    <p:sldId id="455" r:id="rId8"/>
    <p:sldId id="444" r:id="rId9"/>
    <p:sldId id="456" r:id="rId10"/>
    <p:sldId id="449" r:id="rId11"/>
    <p:sldId id="458" r:id="rId12"/>
    <p:sldId id="460" r:id="rId13"/>
    <p:sldId id="457" r:id="rId14"/>
    <p:sldId id="445" r:id="rId15"/>
    <p:sldId id="405" r:id="rId16"/>
    <p:sldId id="461" r:id="rId17"/>
    <p:sldId id="437" r:id="rId18"/>
    <p:sldId id="446" r:id="rId19"/>
    <p:sldId id="439" r:id="rId20"/>
    <p:sldId id="410" r:id="rId21"/>
    <p:sldId id="408" r:id="rId22"/>
    <p:sldId id="411" r:id="rId23"/>
    <p:sldId id="462" r:id="rId24"/>
    <p:sldId id="451" r:id="rId25"/>
    <p:sldId id="441" r:id="rId26"/>
  </p:sldIdLst>
  <p:sldSz cx="9144000" cy="5143500" type="screen16x9"/>
  <p:notesSz cx="6797675" cy="9928225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13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scher Naomi EDA FSI" initials="FSI" lastIdx="8" clrIdx="0">
    <p:extLst>
      <p:ext uri="{19B8F6BF-5375-455C-9EA6-DF929625EA0E}">
        <p15:presenceInfo xmlns:p15="http://schemas.microsoft.com/office/powerpoint/2012/main" userId="Fischer Naomi EDA FSI" providerId="None"/>
      </p:ext>
    </p:extLst>
  </p:cmAuthor>
  <p:cmAuthor id="2" name="Wanner Sonia EDA WANSO" initials="WANSO" lastIdx="1" clrIdx="1">
    <p:extLst>
      <p:ext uri="{19B8F6BF-5375-455C-9EA6-DF929625EA0E}">
        <p15:presenceInfo xmlns:p15="http://schemas.microsoft.com/office/powerpoint/2012/main" userId="Wanner Sonia EDA WANS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F8F8F8"/>
    <a:srgbClr val="CF232D"/>
    <a:srgbClr val="F2AD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88575" autoAdjust="0"/>
  </p:normalViewPr>
  <p:slideViewPr>
    <p:cSldViewPr snapToGrid="0" snapToObjects="1">
      <p:cViewPr varScale="1">
        <p:scale>
          <a:sx n="103" d="100"/>
          <a:sy n="103" d="100"/>
        </p:scale>
        <p:origin x="768" y="72"/>
      </p:cViewPr>
      <p:guideLst>
        <p:guide orient="horz" pos="1620"/>
        <p:guide pos="13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894"/>
    </p:cViewPr>
  </p:sorterViewPr>
  <p:notesViewPr>
    <p:cSldViewPr snapToGrid="0" snapToObjects="1">
      <p:cViewPr varScale="1">
        <p:scale>
          <a:sx n="78" d="100"/>
          <a:sy n="78" d="100"/>
        </p:scale>
        <p:origin x="248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92617-400E-49BB-9E0E-F3333E6DAE64}" type="datetimeFigureOut">
              <a:rPr lang="fr-CH" smtClean="0"/>
              <a:t>23.06.2019</a:t>
            </a:fld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9C665-E6C9-44AF-85D8-7D4859262D94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79302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B1315F48-61A3-2B42-A58F-487E38A59DEB}" type="datetimeFigureOut">
              <a:rPr lang="en-US" smtClean="0"/>
              <a:t>6/23/2019</a:t>
            </a:fld>
            <a:endParaRPr lang="de-CH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5254868F-A194-644A-AE5A-4EAE302AE3A4}" type="slidenum">
              <a:rPr lang="en-US" smtClean="0"/>
              <a:t>‹#›</a:t>
            </a:fld>
            <a:endParaRPr lang="de-CH" dirty="0"/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8866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7172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76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Accords d’accès au marché existants et futurs</a:t>
            </a:r>
            <a:r>
              <a:rPr lang="fr-FR" sz="1200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FR" sz="12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Ne sont pas soumis à l’accord institutionnel: l’accord de libre-échange (1972) et l’accord sur les marchés publics (1999).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Les deux parties sont toutefois prêtes à entamer des négociations sur une modernisation.</a:t>
            </a:r>
            <a:br>
              <a:rPr lang="fr-FR" sz="120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</a:br>
            <a:r>
              <a:rPr lang="fr-FR" sz="120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Déclaration politique = juridiquement non contraignante, laisse le résultat des négociations ouvert et ne préjuge pas d’une future soumission à l’accord institutionnel.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11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04203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Transports terrestres </a:t>
            </a:r>
          </a:p>
          <a:p>
            <a:pPr marL="800100" lvl="1" indent="-342900">
              <a:buFont typeface="Segoe UI" panose="020B0502040204020203" pitchFamily="34" charset="0"/>
              <a:buChar char="→"/>
            </a:pP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p. ex. interdiction de circuler la nuit et le dimanche, limite de 40 tonnes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Agriculture</a:t>
            </a:r>
          </a:p>
          <a:p>
            <a:pPr marL="800100" lvl="1" indent="-342900">
              <a:buFont typeface="Segoe UI" panose="020B0502040204020203" pitchFamily="34" charset="0"/>
              <a:buChar char="→"/>
            </a:pP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p. ex. interdiction du</a:t>
            </a:r>
            <a:r>
              <a:rPr lang="fr-FR" sz="2000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transit </a:t>
            </a: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des</a:t>
            </a:r>
            <a:r>
              <a:rPr lang="fr-FR" sz="2000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animaux d’abattage par la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Coordination des systèmes de sécurité sociale </a:t>
            </a:r>
          </a:p>
          <a:p>
            <a:pPr marL="800100" lvl="1" indent="-342900">
              <a:buFont typeface="Segoe UI" panose="020B0502040204020203" pitchFamily="34" charset="0"/>
              <a:buChar char="→"/>
            </a:pP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non-exportation de certaines prestations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58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L’accord institutionnel prévoit des droits de participation à l’élaboration du droit de l’UE pertinent =</a:t>
            </a:r>
            <a:r>
              <a:rPr lang="fr-FR" sz="11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decision shaping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Modification d’un accord par décision consensuelle du comité mixte = pas d’automatisme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Délai de reprise = 2 à 3 ans   permet d’appliquer les procédures d’approbation prévues par la Constitution, ce qui inclut la possibilité d’un référendum.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Possibilité de ne pas reprendre un développement du droit de l’UE  procédure de règlement des différends  mesures de compensation éventuelles.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Les mesures de compensation doivent être proportionnelles. La</a:t>
            </a:r>
            <a:r>
              <a:rPr lang="fr-FR" sz="1100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proportionnalité de ces mesures peut être examinée par le tribunal arbitral.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Exceptions garanties concernant les transports terrestres, l’agriculture, la coordination des systèmes de sécurité sociale et la protection salariale.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Champ d’application de l’accord institutionnel limité aux accords d’accès au marché existants et futurs.</a:t>
            </a:r>
          </a:p>
          <a:p>
            <a:endParaRPr lang="de-CH" sz="105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CH" sz="11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13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3745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9945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1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06387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Recueillir l’avis des milieux concernés sur </a:t>
            </a:r>
          </a:p>
          <a:p>
            <a:pPr marL="742950" lvl="1" indent="-285750">
              <a:buFont typeface="Segoe UI" panose="020B0502040204020203" pitchFamily="34" charset="0"/>
              <a:buChar char="→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Effets sur les mesures d’accompagnement et sur le niveau suisse de protection salariale</a:t>
            </a:r>
          </a:p>
          <a:p>
            <a:pPr marL="742950" lvl="1" indent="-285750">
              <a:buFont typeface="Segoe UI" panose="020B0502040204020203" pitchFamily="34" charset="0"/>
              <a:buChar char="→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Directive relative au droit des citoyens de l’Union </a:t>
            </a:r>
          </a:p>
          <a:p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ainsi que sur les points suivants: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→"/>
              <a:tabLst/>
              <a:defRPr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Dispositions relatives aux aides d’État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→"/>
              <a:tabLst/>
              <a:defRPr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Clause de dénonciation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→"/>
              <a:tabLst/>
              <a:defRPr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Révision du règlement de l’UE sur la coordination des systèmes de sécurité sociale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→"/>
              <a:tabLst/>
              <a:defRPr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Procédure de règlement des différends</a:t>
            </a:r>
          </a:p>
          <a:p>
            <a:pPr marL="742950" lvl="1" indent="-285750">
              <a:buFont typeface="Segoe UI" panose="020B0502040204020203" pitchFamily="34" charset="0"/>
              <a:buChar char="→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Reprise dynamique du droit </a:t>
            </a:r>
          </a:p>
          <a:p>
            <a:pPr marL="285750" indent="-285750">
              <a:buClr>
                <a:srgbClr val="FF0000"/>
              </a:buClr>
              <a:buFont typeface="Segoe UI" panose="020B0502040204020203" pitchFamily="34" charset="0"/>
              <a:buChar char="►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Résultats  analyse approfondie des intérêts politiques  décision du Conseil fédéral sur les prochaines étapes  </a:t>
            </a:r>
          </a:p>
          <a:p>
            <a:pPr marL="0" indent="0">
              <a:buClr>
                <a:srgbClr val="FF0000"/>
              </a:buClr>
              <a:buFont typeface="Segoe UI" panose="020B0502040204020203" pitchFamily="34" charset="0"/>
              <a:buNone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34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00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86671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1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242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3488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UE demande la reprise du droit de l’UE en vigueur en matière de détachement des travailleurs (directive d’exécution et directive révisée relative au détachement des travailleurs).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Mais: l’UE reconnaît les spécificités du marché suisse du travail ainsi que la nécessité pour la Suisse de mesures visant à garantir le niveau de protection salariale. </a:t>
            </a:r>
          </a:p>
          <a:p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 L’UE accepte certaines mesures qui vont au-delà du</a:t>
            </a:r>
            <a:r>
              <a:rPr lang="fr-FR" baseline="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droit de l’UE en matière de détachement des travailleurs.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Proposition de l’UE: trois mesures d’accompagnement essentielles garanties dans l’accord: </a:t>
            </a:r>
          </a:p>
          <a:p>
            <a:pPr lvl="1"/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- délai d’annonce de 4 jours ouvrables;</a:t>
            </a:r>
          </a:p>
          <a:p>
            <a:pPr lvl="1"/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- dépôt d’une garantie financière pour les entreprises n’ayant pas respecté leurs obligations financières;</a:t>
            </a:r>
          </a:p>
          <a:p>
            <a:pPr lvl="1"/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- obligation de documentation pour les indépendants.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60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Dispositions matérielles:  </a:t>
            </a:r>
          </a:p>
          <a:p>
            <a:pPr marL="800100" lvl="1" indent="-342900">
              <a:buFontTx/>
              <a:buChar char="-"/>
            </a:pP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principes pas directement applicables (à l’exception du domaine du transport aérien)</a:t>
            </a:r>
          </a:p>
          <a:p>
            <a:pPr marL="800100" lvl="1" indent="-342900">
              <a:buFontTx/>
              <a:buChar char="-"/>
            </a:pP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cadre de réglementation concrète des aides d’État dans les futurs accords d’accès au marché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Surveillance: modèle à deux piliers (voulu par la Suisse)</a:t>
            </a:r>
          </a:p>
          <a:p>
            <a:pPr lvl="1"/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le système CH doit être équivalent au système UE: </a:t>
            </a:r>
          </a:p>
          <a:p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	(i) surveillance permanente</a:t>
            </a:r>
          </a:p>
          <a:p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	(ii) recouvrement des aides octroyées illégalement </a:t>
            </a:r>
          </a:p>
          <a:p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	(iii) procédure de notification</a:t>
            </a:r>
          </a:p>
          <a:p>
            <a:pPr lvl="1"/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Mise en œuvre de la surveillance dans le respect de l’ordre de compétences constitutionnel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13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Pas d’exception explicite dans l’accord institutionnel accordée par l’UE.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UE a renoncé à un engagement explicite de la Suisse de reprendre la directive relative au droit des citoyens de l’Union dans l’accord.</a:t>
            </a:r>
          </a:p>
          <a:p>
            <a:pPr marL="342900" indent="-342900">
              <a:buClr>
                <a:srgbClr val="FF0000"/>
              </a:buClr>
              <a:buFont typeface="Segoe UI" panose="020B0502040204020203" pitchFamily="34" charset="0"/>
              <a:buChar char="►"/>
            </a:pPr>
            <a:r>
              <a:rPr lang="fr-FR" sz="140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En cas divergences entre la Suisse et l’UE sur la question de la reprise de la directive</a:t>
            </a:r>
            <a:br>
              <a:rPr lang="fr-FR" sz="140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</a:br>
            <a:r>
              <a:rPr lang="fr-FR" sz="140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mécanisme de règlement des différends de l’accord institutionnel </a:t>
            </a:r>
          </a:p>
          <a:p>
            <a:r>
              <a:rPr lang="fr-FR" sz="120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Position CH: la directive ne constitue pas, du moins en partie, un développement de l’ALCP,</a:t>
            </a:r>
            <a:r>
              <a:rPr lang="fr-FR" sz="1200" baseline="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elle ne doit ainsi pas être reprise, du moins en partie</a:t>
            </a:r>
            <a:r>
              <a:rPr lang="fr-FR" sz="120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. Cela concerne précisément</a:t>
            </a:r>
            <a:r>
              <a:rPr lang="fr-FR" sz="1200" baseline="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fr-FR" sz="120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les points sensibles de la directive: extension des droits à l’aide sociale, conditions plus strictes pour l’expulsion et droit de séjour permanent à partir de 5 ans de séjour.</a:t>
            </a: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41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Rupture des négociations et des discussions en cours sur des dossiers sectoriels (électricité, santé publique, sécurité alimentaire, droit de cabotage dans le transport aérien)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Non-reconnaissance de l’équivalence de la réglementation boursière suisse selon MiFIR 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Érosion de l’accès au marché intérieur pour la Suisse: pas d’adaptation des accords d’accès au marché existants (</a:t>
            </a:r>
            <a:r>
              <a:rPr lang="fr-FR" b="1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exemple: ARM</a:t>
            </a: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)  insécurités juridiques et nouveaux obstacles à l’accès au marché intérieur pour la Suisse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Risque qu’aucun accord sur la participation de la Suisse au prochain programme-cadre de l’UE pour la recherche à partir de 2021 ne puisse être conclu.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D’autres dossiers pourraient être affectés: participation de la Suisse à l’Agence de l’UE pour les chemins de fer (ERA), au Service public réglementé (PRS), à l’Agence du système global de navigation par satellite européen (GNSS, Galileo) et au programme-cadre de l’UE pour l’encouragement aux secteurs audiovisuel et culturel (MEDIA/Culture).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293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1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55854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J’aimerais pour conclure, vous montrer un passage d’un livre d’André </a:t>
            </a:r>
            <a:r>
              <a:rPr lang="fr-FR" dirty="0" err="1" smtClean="0"/>
              <a:t>Holenstein</a:t>
            </a:r>
            <a:r>
              <a:rPr lang="fr-FR" dirty="0" smtClean="0"/>
              <a:t>. </a:t>
            </a:r>
          </a:p>
          <a:p>
            <a:r>
              <a:rPr lang="fr-FR" dirty="0" smtClean="0"/>
              <a:t>L’ouvrage porte sur l’histoire de la Suisse à partir du 15e siècle ; un pays qui, situé au cœur de l’Europe,  s’est développé dans un contexte qui a vu deux forces l’influencer : celle de l’ouverture et celle du repli sur soi. </a:t>
            </a:r>
          </a:p>
          <a:p>
            <a:r>
              <a:rPr lang="fr-FR" dirty="0" smtClean="0"/>
              <a:t>L’auteur démontre que notre pays n’a jamais été une île coupée du reste du monde. Au contraire, il a toujours su nouer des relations politiques, économiques, militaires et culturelles avec ses voisins européens. </a:t>
            </a:r>
          </a:p>
          <a:p>
            <a:r>
              <a:rPr lang="fr-FR" dirty="0" smtClean="0"/>
              <a:t>Toutefois, la Suisse a aussi (et en même temps) vécu une tendance à l'isolement.</a:t>
            </a:r>
          </a:p>
          <a:p>
            <a:r>
              <a:rPr lang="fr-FR" dirty="0" smtClean="0"/>
              <a:t>Il s’agit donc de deux tendances opposées, qui, selon l’auteur, constituent une constante dans l’histoire de notre pays. </a:t>
            </a:r>
          </a:p>
          <a:p>
            <a:r>
              <a:rPr lang="fr-FR" dirty="0" smtClean="0"/>
              <a:t>Deux tendances que la Suisse connaît encore aujourd’hui. Comme si notre pays avait deux identités à la fois, des identités qui ont contribué à  forger ce que la Suisse est devenue: un pays moderne et prospère.  </a:t>
            </a:r>
          </a:p>
          <a:p>
            <a:r>
              <a:rPr lang="fr-FR" dirty="0" smtClean="0"/>
              <a:t>Je pense que, relever le défi de construire une relation forte</a:t>
            </a:r>
            <a:r>
              <a:rPr lang="fr-FR" baseline="0" dirty="0" smtClean="0"/>
              <a:t> et </a:t>
            </a:r>
            <a:r>
              <a:rPr lang="fr-FR" dirty="0" smtClean="0"/>
              <a:t>durable avec l’Europe, c’est aussi accepter ces deux identités différentes qui animent la Suisse et qui marquent la culture du dialogue de notre pays. Je vous remercie.</a:t>
            </a:r>
          </a:p>
          <a:p>
            <a:endParaRPr lang="fr-F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1880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20858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Voie bilatérale = instrument sur mesure pour la Suisse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Accès au marché intérieur de l’UE + coopération dans certains domaines d’intérêt + indépendance politique la plus large possible.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20 ans après la signature des accords bilatéraux I  mise à jour nécessaire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Avec l’accord</a:t>
            </a:r>
            <a:r>
              <a:rPr lang="fr-FR" baseline="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institutionnel: consolider et développer la voie bilatérale </a:t>
            </a:r>
            <a:endParaRPr lang="fr-FR" dirty="0" smtClean="0"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r>
              <a:rPr lang="fr-FR" b="1" dirty="0" smtClean="0">
                <a:latin typeface="Segoe Ul"/>
              </a:rPr>
              <a:t>Exemple: ARM</a:t>
            </a:r>
            <a:r>
              <a:rPr lang="fr-FR" b="1" baseline="0" dirty="0" smtClean="0">
                <a:latin typeface="Segoe Ul"/>
              </a:rPr>
              <a:t> (Accord sur les obstacles techniques au commerce)</a:t>
            </a:r>
          </a:p>
          <a:p>
            <a:r>
              <a:rPr lang="fr-FR" b="0" dirty="0" smtClean="0">
                <a:latin typeface="Segoe Ul"/>
              </a:rPr>
              <a:t>L’ARM permet d’économiser entre 0,5 et 1% </a:t>
            </a:r>
            <a:r>
              <a:rPr lang="fr-FR" sz="1200" b="0" dirty="0" smtClean="0">
                <a:latin typeface="Segoe Ul"/>
              </a:rPr>
              <a:t>de la valeur du produit.</a:t>
            </a:r>
          </a:p>
          <a:p>
            <a:r>
              <a:rPr lang="fr-FR" b="0" dirty="0" smtClean="0">
                <a:latin typeface="Segoe Ul"/>
              </a:rPr>
              <a:t>75 milliards CHF</a:t>
            </a:r>
            <a:r>
              <a:rPr lang="fr-FR" b="0" baseline="0" dirty="0" smtClean="0">
                <a:latin typeface="Segoe Ul"/>
              </a:rPr>
              <a:t> </a:t>
            </a:r>
            <a:r>
              <a:rPr lang="fr-FR" b="0" dirty="0" smtClean="0">
                <a:latin typeface="Segoe Ul"/>
              </a:rPr>
              <a:t>d’exportations </a:t>
            </a:r>
            <a:r>
              <a:rPr lang="fr-FR" sz="1200" b="0" dirty="0" smtClean="0">
                <a:latin typeface="Segoe Ul"/>
              </a:rPr>
              <a:t>sur la base de l’ARM.</a:t>
            </a:r>
          </a:p>
          <a:p>
            <a:r>
              <a:rPr lang="fr-FR" b="0" dirty="0" smtClean="0">
                <a:latin typeface="Segoe Ul"/>
              </a:rPr>
              <a:t>2/3 des échanges </a:t>
            </a:r>
            <a:r>
              <a:rPr lang="fr-FR" sz="1200" b="0" dirty="0" smtClean="0">
                <a:latin typeface="Segoe Ul"/>
              </a:rPr>
              <a:t>de produits industriels entre la Suisse et l’UE.</a:t>
            </a:r>
          </a:p>
          <a:p>
            <a:r>
              <a:rPr lang="fr-FR" b="0" dirty="0" smtClean="0">
                <a:latin typeface="Segoe Ul"/>
              </a:rPr>
              <a:t>Entre 150 et 300 millions CHF d’économisé </a:t>
            </a:r>
            <a:r>
              <a:rPr lang="fr-FR" sz="1200" b="0" dirty="0" smtClean="0">
                <a:latin typeface="Segoe Ul"/>
              </a:rPr>
              <a:t>dans l’industrie pharmaceutique.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519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00046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Echange de produits</a:t>
            </a:r>
            <a:r>
              <a:rPr lang="fr-FR" baseline="0" dirty="0" smtClean="0"/>
              <a:t> </a:t>
            </a:r>
            <a:r>
              <a:rPr lang="fr-FR" dirty="0" smtClean="0"/>
              <a:t>avec l‘UE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6045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6881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37082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Droit de l’UE évolue en permanence =&gt; les accords d’accès au marché CH-UE doivent être actualisés régulièrement.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Noyau dur de l’accord institutionnel = les mécanismes institutionnels</a:t>
            </a:r>
            <a:r>
              <a:rPr lang="fr-FR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=&gt; actualisation dynamique + application uniforme du droit dans le marché commun Suisse-UE</a:t>
            </a: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Mise en place d’un</a:t>
            </a:r>
            <a:r>
              <a:rPr lang="fr-FR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mécanisme de règlement des différends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Buts:</a:t>
            </a:r>
            <a:endParaRPr lang="fr-FR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Segoe UI" panose="020B0502040204020203" pitchFamily="34" charset="0"/>
              <a:buChar char="→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Sécurité juridique et prévisibilité pour les entreprises et les citoyens suisses</a:t>
            </a:r>
          </a:p>
          <a:p>
            <a:pPr marL="342900" indent="-342900">
              <a:buFont typeface="Segoe UI" panose="020B0502040204020203" pitchFamily="34" charset="0"/>
              <a:buChar char="→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Protection contre les discriminations par rapport à la concurrence européenne</a:t>
            </a:r>
          </a:p>
          <a:p>
            <a:pPr marL="342900" indent="-342900">
              <a:buFont typeface="Segoe UI" panose="020B0502040204020203" pitchFamily="34" charset="0"/>
              <a:buChar char="→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Élargissement de l’accès au marché intérieur de l’UE par le biais de nouveaux accords d’accès au marché, pour autant qu’ils soient dans l’intérêt de la Suisse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4868F-A194-644A-AE5A-4EAE302AE3A4}" type="slidenum">
              <a:rPr lang="en-US" smtClean="0"/>
              <a:t>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0951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55533" y="4847730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9C067EA-A877-374C-8F55-4EF7BC758C4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7253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55533" y="4847730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9C067EA-A877-374C-8F55-4EF7BC758C40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4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 userDrawn="1"/>
        </p:nvCxnSpPr>
        <p:spPr>
          <a:xfrm>
            <a:off x="2125014" y="928465"/>
            <a:ext cx="6708504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28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1" y="202863"/>
            <a:ext cx="1587402" cy="3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5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3" r:id="rId2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4"/>
          <p:cNvSpPr>
            <a:spLocks noGrp="1"/>
          </p:cNvSpPr>
          <p:nvPr>
            <p:ph sz="half" idx="4294967295"/>
          </p:nvPr>
        </p:nvSpPr>
        <p:spPr>
          <a:xfrm>
            <a:off x="330740" y="1180289"/>
            <a:ext cx="3688195" cy="36600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de-CH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de-CH" sz="3000" b="1" dirty="0" smtClean="0">
                <a:latin typeface="Segoe UI" panose="020B0502040204020203" pitchFamily="34" charset="0"/>
              </a:rPr>
              <a:t>Relations  </a:t>
            </a:r>
            <a:r>
              <a:rPr sz="3000" dirty="0"/>
              <a:t/>
            </a:r>
            <a:br>
              <a:rPr sz="3000" dirty="0"/>
            </a:br>
            <a:r>
              <a:rPr lang="de-CH" sz="3000" b="1" dirty="0" smtClean="0">
                <a:latin typeface="Segoe UI" panose="020B0502040204020203" pitchFamily="34" charset="0"/>
              </a:rPr>
              <a:t>Suisse-Europe: </a:t>
            </a:r>
          </a:p>
          <a:p>
            <a:pPr marL="0" indent="0">
              <a:buNone/>
            </a:pPr>
            <a:r>
              <a:rPr lang="fr-FR" sz="3000" b="1" dirty="0">
                <a:latin typeface="Segoe UI" panose="020B0502040204020203" pitchFamily="34" charset="0"/>
              </a:rPr>
              <a:t>le </a:t>
            </a:r>
            <a:r>
              <a:rPr lang="fr-FR" sz="3000" b="1" dirty="0">
                <a:solidFill>
                  <a:schemeClr val="accent6"/>
                </a:solidFill>
                <a:latin typeface="Segoe UI" panose="020B0502040204020203" pitchFamily="34" charset="0"/>
              </a:rPr>
              <a:t>Conseil </a:t>
            </a:r>
            <a:r>
              <a:rPr lang="fr-FR" sz="3000" b="1" dirty="0" smtClean="0">
                <a:solidFill>
                  <a:schemeClr val="accent6"/>
                </a:solidFill>
                <a:latin typeface="Segoe UI" panose="020B0502040204020203" pitchFamily="34" charset="0"/>
              </a:rPr>
              <a:t>fédéral </a:t>
            </a:r>
            <a:r>
              <a:rPr lang="fr-FR" sz="3000" b="1" dirty="0" smtClean="0">
                <a:latin typeface="Segoe UI" panose="020B0502040204020203" pitchFamily="34" charset="0"/>
              </a:rPr>
              <a:t>relève </a:t>
            </a:r>
            <a:r>
              <a:rPr lang="fr-FR" sz="3000" b="1" dirty="0">
                <a:latin typeface="Segoe UI" panose="020B0502040204020203" pitchFamily="34" charset="0"/>
              </a:rPr>
              <a:t>le défi 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9C067EA-A877-374C-8F55-4EF7BC758C40}" type="slidenum">
              <a:rPr lang="fr-FR" smtClean="0"/>
              <a:t>1</a:t>
            </a:fld>
            <a:endParaRPr lang="de-CH" dirty="0"/>
          </a:p>
        </p:txBody>
      </p:sp>
      <p:sp>
        <p:nvSpPr>
          <p:cNvPr id="3" name="Rectangle 2"/>
          <p:cNvSpPr/>
          <p:nvPr/>
        </p:nvSpPr>
        <p:spPr>
          <a:xfrm>
            <a:off x="7342496" y="3781594"/>
            <a:ext cx="1645415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tabLst>
                <a:tab pos="1073150" algn="l"/>
              </a:tabLst>
            </a:pPr>
            <a:r>
              <a:rPr lang="de-CH" dirty="0" smtClean="0">
                <a:latin typeface="Segoe UI" panose="020B0502040204020203" pitchFamily="34" charset="0"/>
              </a:rPr>
              <a:t>Ignazio Cassis</a:t>
            </a:r>
          </a:p>
          <a:p>
            <a:pPr algn="r">
              <a:spcBef>
                <a:spcPts val="600"/>
              </a:spcBef>
              <a:tabLst>
                <a:tab pos="1073150" algn="l"/>
              </a:tabLst>
            </a:pPr>
            <a:r>
              <a:rPr lang="de-CH" sz="1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Conseiller</a:t>
            </a:r>
            <a:r>
              <a:rPr lang="de-CH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CH" sz="1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fédéral</a:t>
            </a:r>
            <a:endParaRPr lang="de-CH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254" y="1158626"/>
            <a:ext cx="3791656" cy="25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3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376384" y="975423"/>
            <a:ext cx="8028707" cy="3820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+mj-lt"/>
              <a:buAutoNum type="arabicPeriod"/>
            </a:pPr>
            <a:endParaRPr lang="de-CH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3D8E2213-841A-9D4C-8F60-487A7570D614}"/>
              </a:ext>
            </a:extLst>
          </p:cNvPr>
          <p:cNvSpPr txBox="1">
            <a:spLocks/>
          </p:cNvSpPr>
          <p:nvPr/>
        </p:nvSpPr>
        <p:spPr>
          <a:xfrm>
            <a:off x="2112277" y="160440"/>
            <a:ext cx="6648281" cy="721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de-CH" sz="2400" b="1" dirty="0" smtClean="0">
              <a:latin typeface="Segoe UI" panose="020B0502040204020203" pitchFamily="34" charset="0"/>
            </a:endParaRPr>
          </a:p>
        </p:txBody>
      </p:sp>
      <p:pic>
        <p:nvPicPr>
          <p:cNvPr id="2" name="Picture 1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00" y="1659757"/>
            <a:ext cx="2125761" cy="2411311"/>
          </a:xfrm>
          <a:prstGeom prst="rect">
            <a:avLst/>
          </a:prstGeom>
        </p:spPr>
      </p:pic>
      <p:cxnSp>
        <p:nvCxnSpPr>
          <p:cNvPr id="14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FR" dirty="0" smtClean="0"/>
              <a:t>10</a:t>
            </a:r>
            <a:endParaRPr lang="de-CH" dirty="0"/>
          </a:p>
        </p:txBody>
      </p:sp>
      <p:sp>
        <p:nvSpPr>
          <p:cNvPr id="17" name="Rectangle 16"/>
          <p:cNvSpPr/>
          <p:nvPr/>
        </p:nvSpPr>
        <p:spPr>
          <a:xfrm>
            <a:off x="2329961" y="1109285"/>
            <a:ext cx="58348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400" b="1" dirty="0" smtClean="0">
                <a:latin typeface="Segoe UI" panose="020B0502040204020203" pitchFamily="34" charset="0"/>
              </a:rPr>
              <a:t>Développement du droit</a:t>
            </a:r>
            <a:r>
              <a:rPr lang="fr-CH" sz="1400" dirty="0" smtClean="0"/>
              <a:t/>
            </a:r>
            <a:br>
              <a:rPr lang="fr-CH" sz="1400" dirty="0" smtClean="0"/>
            </a:br>
            <a:r>
              <a:rPr lang="fr-CH" sz="1400" dirty="0" smtClean="0"/>
              <a:t>Adaptation des accords d’accès au marché concernés aux développements du droit de l’UE pertinents: dynamique (pas automatique):</a:t>
            </a:r>
            <a:r>
              <a:rPr lang="fr-CH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CH" sz="1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autonome</a:t>
            </a:r>
            <a:r>
              <a:rPr lang="fr-CH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60967" y="2343321"/>
            <a:ext cx="24470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400" b="1" dirty="0" smtClean="0">
                <a:latin typeface="Segoe UI" panose="020B0502040204020203" pitchFamily="34" charset="0"/>
              </a:rPr>
              <a:t>Interprétation du droit </a:t>
            </a:r>
            <a:r>
              <a:rPr lang="fr-CH" sz="1400" dirty="0" smtClean="0"/>
              <a:t/>
            </a:r>
            <a:br>
              <a:rPr lang="fr-CH" sz="1400" dirty="0" smtClean="0"/>
            </a:br>
            <a:r>
              <a:rPr lang="fr-CH" sz="1400" dirty="0" smtClean="0"/>
              <a:t>Assurer une interprétation homogène des accords bilatéraux: </a:t>
            </a:r>
            <a:r>
              <a:rPr lang="fr-CH" sz="1400" dirty="0" smtClean="0">
                <a:solidFill>
                  <a:srgbClr val="FF0000"/>
                </a:solidFill>
              </a:rPr>
              <a:t>autonome</a:t>
            </a:r>
            <a:r>
              <a:rPr lang="fr-CH" sz="1400" dirty="0" smtClean="0"/>
              <a:t> </a:t>
            </a:r>
            <a:endParaRPr lang="fr-CH" sz="1400" dirty="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55739" y="4106487"/>
            <a:ext cx="48047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Surveillance </a:t>
            </a:r>
            <a:r>
              <a:rPr lang="fr-CH" sz="1400" dirty="0" smtClean="0"/>
              <a:t> </a:t>
            </a:r>
            <a:br>
              <a:rPr lang="fr-CH" sz="1400" dirty="0" smtClean="0"/>
            </a:br>
            <a:r>
              <a:rPr lang="fr-CH" sz="1400" dirty="0" err="1" smtClean="0"/>
              <a:t>Surveillance</a:t>
            </a:r>
            <a:r>
              <a:rPr lang="fr-CH" sz="1400" dirty="0" smtClean="0"/>
              <a:t> du respect des accords bilatéraux: </a:t>
            </a:r>
            <a:r>
              <a:rPr lang="fr-CH" sz="1400" dirty="0" smtClean="0">
                <a:solidFill>
                  <a:srgbClr val="FF0000"/>
                </a:solidFill>
              </a:rPr>
              <a:t>autonome</a:t>
            </a:r>
            <a:endParaRPr lang="fr-CH" sz="1400" dirty="0" smtClean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1542" y="2346668"/>
            <a:ext cx="26102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fr-CH" sz="1400" b="1" dirty="0" smtClean="0">
                <a:latin typeface="Segoe UI" panose="020B0502040204020203" pitchFamily="34" charset="0"/>
              </a:rPr>
              <a:t>Règlement des différends </a:t>
            </a:r>
            <a:r>
              <a:rPr lang="fr-CH" sz="1400" dirty="0" smtClean="0"/>
              <a:t/>
            </a:r>
            <a:br>
              <a:rPr lang="fr-CH" sz="1400" dirty="0" smtClean="0"/>
            </a:br>
            <a:r>
              <a:rPr lang="fr-CH" sz="1400" dirty="0" smtClean="0"/>
              <a:t>Régler les différends entre la Suisse et l’UE par un tribunal arbitral paritaire </a:t>
            </a:r>
            <a:r>
              <a:rPr lang="fr-CH" sz="1400" dirty="0" smtClean="0">
                <a:solidFill>
                  <a:srgbClr val="00B0F0"/>
                </a:solidFill>
              </a:rPr>
              <a:t>commun</a:t>
            </a:r>
            <a:endParaRPr lang="fr-CH" sz="1400" dirty="0">
              <a:solidFill>
                <a:srgbClr val="00B0F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061" y="1894906"/>
            <a:ext cx="3875139" cy="2289855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3D8E2213-841A-9D4C-8F60-487A7570D614}"/>
              </a:ext>
            </a:extLst>
          </p:cNvPr>
          <p:cNvSpPr txBox="1">
            <a:spLocks/>
          </p:cNvSpPr>
          <p:nvPr/>
        </p:nvSpPr>
        <p:spPr>
          <a:xfrm>
            <a:off x="2112277" y="152418"/>
            <a:ext cx="6648281" cy="721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400" b="1" dirty="0" smtClean="0">
                <a:latin typeface="Segoe UI" panose="020B0502040204020203" pitchFamily="34" charset="0"/>
              </a:rPr>
              <a:t>MÉCANISMES </a:t>
            </a:r>
            <a:r>
              <a:rPr lang="fr-FR" sz="2400" b="1" dirty="0">
                <a:latin typeface="Segoe UI" panose="020B0502040204020203" pitchFamily="34" charset="0"/>
              </a:rPr>
              <a:t>INSTITUTIONNELS</a:t>
            </a:r>
          </a:p>
        </p:txBody>
      </p:sp>
    </p:spTree>
    <p:extLst>
      <p:ext uri="{BB962C8B-B14F-4D97-AF65-F5344CB8AC3E}">
        <p14:creationId xmlns:p14="http://schemas.microsoft.com/office/powerpoint/2010/main" val="24621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7356" y="2337196"/>
            <a:ext cx="8720756" cy="1337855"/>
            <a:chOff x="177356" y="2259804"/>
            <a:chExt cx="8720756" cy="13378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8B09E-F546-9D4F-98D7-0778BD1DBF74}"/>
                </a:ext>
              </a:extLst>
            </p:cNvPr>
            <p:cNvSpPr/>
            <p:nvPr/>
          </p:nvSpPr>
          <p:spPr>
            <a:xfrm>
              <a:off x="1464146" y="3226485"/>
              <a:ext cx="1296863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800" dirty="0">
                  <a:latin typeface="Segoe UI" panose="020B0502040204020203" pitchFamily="34" charset="0"/>
                </a:rPr>
                <a:t>CONFORMITÉ DES </a:t>
              </a:r>
            </a:p>
            <a:p>
              <a:pPr algn="ctr"/>
              <a:r>
                <a:rPr lang="fr-FR" sz="800" dirty="0">
                  <a:latin typeface="Segoe UI" panose="020B0502040204020203" pitchFamily="34" charset="0"/>
                </a:rPr>
                <a:t>PRODUITS INDUSTRIELS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20A167-95B2-234E-94E6-542F0A8325E8}"/>
                </a:ext>
              </a:extLst>
            </p:cNvPr>
            <p:cNvSpPr/>
            <p:nvPr/>
          </p:nvSpPr>
          <p:spPr>
            <a:xfrm>
              <a:off x="4968123" y="3235192"/>
              <a:ext cx="115716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800" dirty="0">
                  <a:latin typeface="Segoe UI" panose="020B0502040204020203" pitchFamily="34" charset="0"/>
                </a:rPr>
                <a:t>AGRICULTURE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8C7290-EE34-9048-BCA6-1405374B9E63}"/>
                </a:ext>
              </a:extLst>
            </p:cNvPr>
            <p:cNvSpPr/>
            <p:nvPr/>
          </p:nvSpPr>
          <p:spPr>
            <a:xfrm>
              <a:off x="3809988" y="3228327"/>
              <a:ext cx="1183543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800" dirty="0">
                  <a:latin typeface="Segoe UI" panose="020B0502040204020203" pitchFamily="34" charset="0"/>
                </a:rPr>
                <a:t>TRANSPORT DE </a:t>
              </a:r>
              <a:r>
                <a:rPr lang="fr-FR" sz="800" dirty="0" smtClean="0">
                  <a:latin typeface="Segoe UI" panose="020B0502040204020203" pitchFamily="34" charset="0"/>
                </a:rPr>
                <a:t>MARCHANDISES </a:t>
              </a:r>
              <a:r>
                <a:rPr lang="fr-FR" sz="800" dirty="0">
                  <a:latin typeface="Segoe UI" panose="020B0502040204020203" pitchFamily="34" charset="0"/>
                </a:rPr>
                <a:t>PAR RAIL ET PAR ROUTE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6702E9-8B7A-1347-AEE2-D48B7C099BBF}"/>
                </a:ext>
              </a:extLst>
            </p:cNvPr>
            <p:cNvSpPr/>
            <p:nvPr/>
          </p:nvSpPr>
          <p:spPr>
            <a:xfrm>
              <a:off x="2685134" y="3236412"/>
              <a:ext cx="115716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800" dirty="0">
                  <a:latin typeface="Segoe UI" panose="020B0502040204020203" pitchFamily="34" charset="0"/>
                </a:rPr>
                <a:t>TRANSPORT AÉRIEN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CD65F3-D6BF-C443-A3E7-ED967568DB18}"/>
                </a:ext>
              </a:extLst>
            </p:cNvPr>
            <p:cNvSpPr/>
            <p:nvPr/>
          </p:nvSpPr>
          <p:spPr>
            <a:xfrm>
              <a:off x="547534" y="3231715"/>
              <a:ext cx="869393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800" dirty="0">
                  <a:latin typeface="Segoe UI" panose="020B0502040204020203" pitchFamily="34" charset="0"/>
                </a:rPr>
                <a:t>LIBRE CIRCULATION DES PERSONNES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56" y="2259804"/>
              <a:ext cx="8720756" cy="87825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F8B09E-F546-9D4F-98D7-0778BD1DBF74}"/>
                </a:ext>
              </a:extLst>
            </p:cNvPr>
            <p:cNvSpPr/>
            <p:nvPr/>
          </p:nvSpPr>
          <p:spPr>
            <a:xfrm>
              <a:off x="7139168" y="3230821"/>
              <a:ext cx="1296863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800" dirty="0">
                  <a:latin typeface="Segoe UI" panose="020B0502040204020203" pitchFamily="34" charset="0"/>
                </a:rPr>
                <a:t>ÉLECTRICITÉ</a:t>
              </a:r>
            </a:p>
          </p:txBody>
        </p:sp>
      </p:grpSp>
      <p:sp>
        <p:nvSpPr>
          <p:cNvPr id="12" name="Sous-titre 2">
            <a:extLst>
              <a:ext uri="{FF2B5EF4-FFF2-40B4-BE49-F238E27FC236}">
                <a16:creationId xmlns:a16="http://schemas.microsoft.com/office/drawing/2014/main" id="{E64DF5E1-915C-4441-BD49-B76F7AF78E0E}"/>
              </a:ext>
            </a:extLst>
          </p:cNvPr>
          <p:cNvSpPr txBox="1">
            <a:spLocks/>
          </p:cNvSpPr>
          <p:nvPr/>
        </p:nvSpPr>
        <p:spPr>
          <a:xfrm>
            <a:off x="2112577" y="163859"/>
            <a:ext cx="5136271" cy="7853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400" b="1" dirty="0" smtClean="0">
                <a:latin typeface="Segoe UI" panose="020B0502040204020203" pitchFamily="34" charset="0"/>
              </a:rPr>
              <a:t>CHAMP </a:t>
            </a:r>
            <a:r>
              <a:rPr lang="fr-FR" sz="2400" b="1" dirty="0">
                <a:latin typeface="Segoe UI" panose="020B0502040204020203" pitchFamily="34" charset="0"/>
              </a:rPr>
              <a:t>D’APPLICATION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77" t="76408" r="40692"/>
          <a:stretch/>
        </p:blipFill>
        <p:spPr>
          <a:xfrm>
            <a:off x="4070430" y="3809299"/>
            <a:ext cx="869462" cy="7142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0AA865F-75F4-2141-94D4-9559798A5ADE}"/>
              </a:ext>
            </a:extLst>
          </p:cNvPr>
          <p:cNvSpPr/>
          <p:nvPr/>
        </p:nvSpPr>
        <p:spPr>
          <a:xfrm>
            <a:off x="6052695" y="2260785"/>
            <a:ext cx="1850164" cy="2927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900" b="1" dirty="0">
                <a:solidFill>
                  <a:srgbClr val="CF232D"/>
                </a:solidFill>
                <a:latin typeface="Segoe UI" panose="020B0502040204020203" pitchFamily="34" charset="0"/>
              </a:rPr>
              <a:t>ACCORD-CADRE INSTITUTIONNEL</a:t>
            </a:r>
          </a:p>
        </p:txBody>
      </p:sp>
      <p:cxnSp>
        <p:nvCxnSpPr>
          <p:cNvPr id="24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5337243" y="928465"/>
            <a:ext cx="349627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388799" y="928465"/>
            <a:ext cx="1456869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920" y="1303657"/>
            <a:ext cx="856972" cy="58142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11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900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376384" y="975423"/>
            <a:ext cx="8028707" cy="3820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+mj-lt"/>
              <a:buAutoNum type="arabicPeriod"/>
            </a:pPr>
            <a:endParaRPr lang="de-CH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3D8E2213-841A-9D4C-8F60-487A7570D614}"/>
              </a:ext>
            </a:extLst>
          </p:cNvPr>
          <p:cNvSpPr txBox="1">
            <a:spLocks/>
          </p:cNvSpPr>
          <p:nvPr/>
        </p:nvSpPr>
        <p:spPr>
          <a:xfrm>
            <a:off x="2118505" y="160440"/>
            <a:ext cx="6715013" cy="721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fr-FR" sz="2400" b="1" dirty="0" smtClean="0">
                <a:latin typeface="Segoe UI" panose="020B0502040204020203" pitchFamily="34" charset="0"/>
              </a:rPr>
              <a:t>EXCEPTIONS AU DEVELOPPEMENT DU DROIT</a:t>
            </a:r>
            <a:endParaRPr lang="fr-FR" sz="2400" b="1" dirty="0">
              <a:latin typeface="Segoe UI" panose="020B0502040204020203" pitchFamily="34" charset="0"/>
            </a:endParaRPr>
          </a:p>
        </p:txBody>
      </p:sp>
      <p:pic>
        <p:nvPicPr>
          <p:cNvPr id="2" name="Picture 1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00" y="1659757"/>
            <a:ext cx="2125761" cy="2411311"/>
          </a:xfrm>
          <a:prstGeom prst="rect">
            <a:avLst/>
          </a:prstGeom>
        </p:spPr>
      </p:pic>
      <p:cxnSp>
        <p:nvCxnSpPr>
          <p:cNvPr id="14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FR" dirty="0" smtClean="0"/>
              <a:t>12</a:t>
            </a:r>
            <a:endParaRPr lang="fr-FR" dirty="0"/>
          </a:p>
        </p:txBody>
      </p:sp>
      <p:grpSp>
        <p:nvGrpSpPr>
          <p:cNvPr id="26" name="Group 25"/>
          <p:cNvGrpSpPr/>
          <p:nvPr/>
        </p:nvGrpSpPr>
        <p:grpSpPr>
          <a:xfrm>
            <a:off x="715345" y="1881360"/>
            <a:ext cx="1835004" cy="1790039"/>
            <a:chOff x="1076857" y="1665477"/>
            <a:chExt cx="1835004" cy="1790039"/>
          </a:xfrm>
        </p:grpSpPr>
        <p:sp>
          <p:nvSpPr>
            <p:cNvPr id="6" name="Rectangle 5"/>
            <p:cNvSpPr/>
            <p:nvPr/>
          </p:nvSpPr>
          <p:spPr>
            <a:xfrm>
              <a:off x="1076857" y="3147738"/>
              <a:ext cx="1835004" cy="30777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transports terrestres</a:t>
              </a:r>
            </a:p>
          </p:txBody>
        </p: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1335070" y="1665477"/>
              <a:ext cx="1320361" cy="1320361"/>
              <a:chOff x="7443000" y="1474880"/>
              <a:chExt cx="895165" cy="895165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443000" y="1474880"/>
                <a:ext cx="895165" cy="895165"/>
              </a:xfrm>
              <a:prstGeom prst="ellipse">
                <a:avLst/>
              </a:prstGeom>
              <a:ln w="98425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CH" sz="1900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521731" y="1623712"/>
                <a:ext cx="737702" cy="542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46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40t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3175567" y="1881360"/>
            <a:ext cx="2407790" cy="1790040"/>
            <a:chOff x="3537079" y="1665477"/>
            <a:chExt cx="2407790" cy="1790040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4068741" y="1665477"/>
              <a:ext cx="1320361" cy="1320361"/>
              <a:chOff x="7796463" y="2490447"/>
              <a:chExt cx="895165" cy="895165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7796463" y="2490447"/>
                <a:ext cx="895165" cy="895165"/>
              </a:xfrm>
              <a:prstGeom prst="ellipse">
                <a:avLst/>
              </a:prstGeom>
              <a:ln w="98425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CH" sz="1900" b="1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7962562" y="2754273"/>
                <a:ext cx="562966" cy="359375"/>
                <a:chOff x="7962562" y="2754273"/>
                <a:chExt cx="562966" cy="359375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62562" y="2754273"/>
                  <a:ext cx="562966" cy="3593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</p:pic>
            <p:sp>
              <p:nvSpPr>
                <p:cNvPr id="19" name="Rounded Rectangle 18"/>
                <p:cNvSpPr/>
                <p:nvPr/>
              </p:nvSpPr>
              <p:spPr>
                <a:xfrm>
                  <a:off x="8001358" y="2773711"/>
                  <a:ext cx="320073" cy="19158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 dirty="0"/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03468" y="2773711"/>
                  <a:ext cx="317964" cy="211021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sp>
          <p:nvSpPr>
            <p:cNvPr id="22" name="Rectangle 21"/>
            <p:cNvSpPr/>
            <p:nvPr/>
          </p:nvSpPr>
          <p:spPr>
            <a:xfrm>
              <a:off x="3537079" y="3144465"/>
              <a:ext cx="2407790" cy="3110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agriculture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819230" y="1881360"/>
            <a:ext cx="2699772" cy="2405591"/>
            <a:chOff x="6180742" y="1665477"/>
            <a:chExt cx="2699772" cy="2405591"/>
          </a:xfrm>
        </p:grpSpPr>
        <p:sp>
          <p:nvSpPr>
            <p:cNvPr id="12" name="Oval 11"/>
            <p:cNvSpPr/>
            <p:nvPr/>
          </p:nvSpPr>
          <p:spPr>
            <a:xfrm>
              <a:off x="6859814" y="1665477"/>
              <a:ext cx="1320361" cy="1320361"/>
            </a:xfrm>
            <a:prstGeom prst="ellipse">
              <a:avLst/>
            </a:prstGeom>
            <a:ln w="9842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 sz="19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80742" y="3147738"/>
              <a:ext cx="2699772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non-exportation de certaines prestations des assurances </a:t>
              </a:r>
              <a:r>
                <a:rPr lang="fr-FR" sz="2000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sociales</a:t>
              </a:r>
              <a:endParaRPr lang="fr-FR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20" y="2125671"/>
            <a:ext cx="810673" cy="78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3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us-titre 2">
            <a:extLst>
              <a:ext uri="{FF2B5EF4-FFF2-40B4-BE49-F238E27FC236}">
                <a16:creationId xmlns:a16="http://schemas.microsoft.com/office/drawing/2014/main" id="{E64DF5E1-915C-4441-BD49-B76F7AF78E0E}"/>
              </a:ext>
            </a:extLst>
          </p:cNvPr>
          <p:cNvSpPr txBox="1">
            <a:spLocks/>
          </p:cNvSpPr>
          <p:nvPr/>
        </p:nvSpPr>
        <p:spPr>
          <a:xfrm>
            <a:off x="2055906" y="164178"/>
            <a:ext cx="6917075" cy="1164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smtClean="0">
                <a:latin typeface="Segoe UI" panose="020B0502040204020203" pitchFamily="34" charset="0"/>
              </a:rPr>
              <a:t>MEILLEURE INTÉGRATION ÉCONOMIQUE </a:t>
            </a:r>
            <a:r>
              <a:rPr lang="fr-FR" sz="2000" dirty="0" smtClean="0">
                <a:latin typeface="Segoe UI" panose="020B0502040204020203" pitchFamily="34" charset="0"/>
              </a:rPr>
              <a:t>AVEC LA</a:t>
            </a:r>
            <a:r>
              <a:rPr lang="fr-FR" sz="2000" b="1" dirty="0" smtClean="0">
                <a:latin typeface="Segoe UI" panose="020B05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fr-FR" sz="2000" b="1" dirty="0" smtClean="0">
                <a:latin typeface="Segoe UI" panose="020B0502040204020203" pitchFamily="34" charset="0"/>
              </a:rPr>
              <a:t>PLUS GRANDE INDÉPENDANCE POLITIQUE POSSIBLE </a:t>
            </a:r>
            <a:endParaRPr lang="fr-FR" sz="2000" b="1" dirty="0">
              <a:latin typeface="Segoe UI" panose="020B0502040204020203" pitchFamily="34" charset="0"/>
            </a:endParaRPr>
          </a:p>
        </p:txBody>
      </p:sp>
      <p:cxnSp>
        <p:nvCxnSpPr>
          <p:cNvPr id="28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397566" y="1328826"/>
            <a:ext cx="3521292" cy="3648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1073150" algn="l"/>
              </a:tabLst>
            </a:pPr>
            <a:endParaRPr lang="fr-FR" sz="16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3722" y="1167076"/>
            <a:ext cx="8183078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Droit de participer à l’élaboration </a:t>
            </a: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du </a:t>
            </a:r>
          </a:p>
          <a:p>
            <a:pPr marL="284400" lvl="1"/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droit </a:t>
            </a: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de l’UE </a:t>
            </a: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pertinent (</a:t>
            </a:r>
            <a:r>
              <a:rPr lang="fr-FR" sz="20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decision </a:t>
            </a:r>
            <a:r>
              <a:rPr lang="fr-F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shaping</a:t>
            </a: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Pas de reprise automatique du droit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En cas de reprise</a:t>
            </a:r>
          </a:p>
          <a:p>
            <a:pPr lvl="1"/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Délai de </a:t>
            </a: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 </a:t>
            </a: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à 3 ans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Possibilité de ne pas </a:t>
            </a: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reprendre…</a:t>
            </a:r>
            <a:endParaRPr lang="fr-F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4400" indent="-2844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…alors mesures </a:t>
            </a: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de compensation </a:t>
            </a:r>
            <a:endParaRPr lang="fr-FR" sz="2000" dirty="0" smtClean="0"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lvl="1"/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proportionnelles</a:t>
            </a:r>
            <a:endParaRPr lang="fr-FR" sz="2000" dirty="0"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Exceptions garanties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Champ d’application limité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FR" dirty="0" smtClean="0"/>
              <a:t>13</a:t>
            </a:r>
            <a:endParaRPr lang="fr-FR" dirty="0"/>
          </a:p>
        </p:txBody>
      </p:sp>
      <p:grpSp>
        <p:nvGrpSpPr>
          <p:cNvPr id="9" name="Group 8"/>
          <p:cNvGrpSpPr/>
          <p:nvPr/>
        </p:nvGrpSpPr>
        <p:grpSpPr>
          <a:xfrm>
            <a:off x="5934381" y="2202783"/>
            <a:ext cx="3038601" cy="2838324"/>
            <a:chOff x="5815133" y="1483660"/>
            <a:chExt cx="3038601" cy="283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5133" y="1483660"/>
              <a:ext cx="853196" cy="94214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076" y="1500686"/>
              <a:ext cx="1272658" cy="862543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6725752" y="1949712"/>
              <a:ext cx="74814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099825" y="2241918"/>
              <a:ext cx="0" cy="59196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6510" y="2957182"/>
              <a:ext cx="1526630" cy="13648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192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866F714B-B350-C648-8E79-F002401C1A0A}"/>
              </a:ext>
            </a:extLst>
          </p:cNvPr>
          <p:cNvSpPr txBox="1">
            <a:spLocks/>
          </p:cNvSpPr>
          <p:nvPr/>
        </p:nvSpPr>
        <p:spPr>
          <a:xfrm>
            <a:off x="2116394" y="168614"/>
            <a:ext cx="4403887" cy="511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SOMMAIRE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de-CH" dirty="0" smtClean="0"/>
              <a:t>14</a:t>
            </a:r>
            <a:endParaRPr lang="de-CH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2280246" y="1878728"/>
            <a:ext cx="5825633" cy="2352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+mj-lt"/>
              <a:buAutoNum type="arabicPeriod"/>
            </a:pPr>
            <a:r>
              <a:rPr lang="de-CH" sz="1800" dirty="0" err="1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Enjeux</a:t>
            </a:r>
            <a:r>
              <a:rPr lang="de-CH" sz="1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 </a:t>
            </a:r>
            <a:endParaRPr lang="de-CH" sz="1800" dirty="0" smtClean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</a:endParaRPr>
          </a:p>
          <a:p>
            <a:pPr lvl="0">
              <a:buFont typeface="+mj-lt"/>
              <a:buAutoNum type="arabicPeriod"/>
            </a:pPr>
            <a:r>
              <a:rPr lang="fr-CH" sz="1800" dirty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Accord cadre </a:t>
            </a:r>
          </a:p>
          <a:p>
            <a:pPr lvl="0">
              <a:buFont typeface="+mj-lt"/>
              <a:buAutoNum type="arabicPeriod"/>
            </a:pPr>
            <a:r>
              <a:rPr lang="fr-CH" sz="1800" dirty="0" smtClean="0">
                <a:latin typeface="Segoe UI" panose="020B0502040204020203" pitchFamily="34" charset="0"/>
              </a:rPr>
              <a:t>Consultations </a:t>
            </a:r>
          </a:p>
          <a:p>
            <a:pPr>
              <a:buFont typeface="+mj-lt"/>
              <a:buAutoNum type="arabicPeriod"/>
            </a:pPr>
            <a:r>
              <a:rPr lang="fr-CH" sz="1800" dirty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Besoin de clarification </a:t>
            </a:r>
            <a:endParaRPr lang="fr-CH" sz="1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7" y="1249603"/>
            <a:ext cx="1361873" cy="86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3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us-titre 2">
            <a:extLst>
              <a:ext uri="{FF2B5EF4-FFF2-40B4-BE49-F238E27FC236}">
                <a16:creationId xmlns:a16="http://schemas.microsoft.com/office/drawing/2014/main" id="{E64DF5E1-915C-4441-BD49-B76F7AF78E0E}"/>
              </a:ext>
            </a:extLst>
          </p:cNvPr>
          <p:cNvSpPr txBox="1">
            <a:spLocks/>
          </p:cNvSpPr>
          <p:nvPr/>
        </p:nvSpPr>
        <p:spPr>
          <a:xfrm>
            <a:off x="2099360" y="164179"/>
            <a:ext cx="6734157" cy="7567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b="1" dirty="0" err="1" smtClean="0">
                <a:latin typeface="Segoe UI" panose="020B0502040204020203" pitchFamily="34" charset="0"/>
              </a:rPr>
              <a:t>Séance</a:t>
            </a:r>
            <a:r>
              <a:rPr lang="de-CH" sz="2400" b="1" dirty="0" smtClean="0">
                <a:latin typeface="Segoe UI" panose="020B0502040204020203" pitchFamily="34" charset="0"/>
              </a:rPr>
              <a:t> du Conseil </a:t>
            </a:r>
            <a:r>
              <a:rPr lang="de-CH" sz="2400" b="1" dirty="0" err="1" smtClean="0">
                <a:latin typeface="Segoe UI" panose="020B0502040204020203" pitchFamily="34" charset="0"/>
              </a:rPr>
              <a:t>fédéral</a:t>
            </a:r>
            <a:r>
              <a:rPr lang="de-CH" sz="2400" b="1" dirty="0" smtClean="0">
                <a:latin typeface="Segoe UI" panose="020B0502040204020203" pitchFamily="34" charset="0"/>
              </a:rPr>
              <a:t> du 7.12.2018 </a:t>
            </a:r>
            <a:r>
              <a:rPr lang="de-CH" sz="2400" dirty="0" smtClean="0"/>
              <a:t/>
            </a:r>
            <a:br>
              <a:rPr lang="de-CH" sz="2400" dirty="0" smtClean="0"/>
            </a:br>
            <a:endParaRPr lang="de-CH" sz="2400" b="1" dirty="0" smtClean="0">
              <a:latin typeface="Segoe UI" panose="020B0502040204020203" pitchFamily="34" charset="0"/>
            </a:endParaRPr>
          </a:p>
        </p:txBody>
      </p:sp>
      <p:cxnSp>
        <p:nvCxnSpPr>
          <p:cNvPr id="28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397566" y="1328826"/>
            <a:ext cx="3521292" cy="3648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1073150" algn="l"/>
              </a:tabLst>
            </a:pPr>
            <a:endParaRPr lang="fr-FR" sz="16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1755" y="1236956"/>
            <a:ext cx="5679246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smtClean="0">
                <a:latin typeface="Segoe UI" panose="020B0502040204020203" pitchFamily="34" charset="0"/>
              </a:rPr>
              <a:t>Après 4,5 ans </a:t>
            </a:r>
            <a:r>
              <a:rPr lang="fr-CH" sz="2000" b="1" dirty="0" smtClean="0">
                <a:latin typeface="Segoe UI" panose="020B0502040204020203" pitchFamily="34" charset="0"/>
              </a:rPr>
              <a:t>pour la première fois </a:t>
            </a:r>
            <a:r>
              <a:rPr lang="fr-CH" sz="2000" dirty="0" smtClean="0">
                <a:latin typeface="Segoe UI" panose="020B0502040204020203" pitchFamily="34" charset="0"/>
              </a:rPr>
              <a:t>un texte!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smtClean="0">
                <a:latin typeface="Segoe UI" panose="020B0502040204020203" pitchFamily="34" charset="0"/>
              </a:rPr>
              <a:t>Le résultat des négociations correspond dans une large mesure aux intérêts de la Suisse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Lancement d’une large consultation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FR" dirty="0" smtClean="0"/>
              <a:t>15</a:t>
            </a:r>
            <a:endParaRPr lang="de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164" y="3125164"/>
            <a:ext cx="2179864" cy="1530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744" y="3043715"/>
            <a:ext cx="3043789" cy="1695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63116">
            <a:off x="481291" y="2008423"/>
            <a:ext cx="2782503" cy="2546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890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376384" y="975423"/>
            <a:ext cx="8028707" cy="3820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+mj-lt"/>
              <a:buAutoNum type="arabicPeriod"/>
            </a:pPr>
            <a:endParaRPr lang="de-CH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3D8E2213-841A-9D4C-8F60-487A7570D614}"/>
              </a:ext>
            </a:extLst>
          </p:cNvPr>
          <p:cNvSpPr txBox="1">
            <a:spLocks/>
          </p:cNvSpPr>
          <p:nvPr/>
        </p:nvSpPr>
        <p:spPr>
          <a:xfrm>
            <a:off x="2124075" y="160440"/>
            <a:ext cx="6648281" cy="721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fr-FR" sz="2400" b="1" dirty="0">
                <a:latin typeface="Segoe UI" panose="020B0502040204020203" pitchFamily="34" charset="0"/>
              </a:rPr>
              <a:t>BUT DES CONSULTATIONS</a:t>
            </a:r>
          </a:p>
        </p:txBody>
      </p:sp>
      <p:pic>
        <p:nvPicPr>
          <p:cNvPr id="2" name="Picture 1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00" y="1659757"/>
            <a:ext cx="2125761" cy="2411311"/>
          </a:xfrm>
          <a:prstGeom prst="rect">
            <a:avLst/>
          </a:prstGeom>
        </p:spPr>
      </p:pic>
      <p:cxnSp>
        <p:nvCxnSpPr>
          <p:cNvPr id="14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FR" dirty="0" smtClean="0"/>
              <a:t>16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88813" y="975423"/>
            <a:ext cx="7916278" cy="37856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Discussions interactives avec les </a:t>
            </a:r>
            <a:r>
              <a:rPr lang="fr-FR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principaux </a:t>
            </a:r>
            <a:r>
              <a:rPr lang="fr-FR" b="1" dirty="0">
                <a:latin typeface="Segoe UI" panose="020B0502040204020203" pitchFamily="34" charset="0"/>
                <a:cs typeface="Segoe UI" panose="020B0502040204020203" pitchFamily="34" charset="0"/>
              </a:rPr>
              <a:t>acteurs suisses </a:t>
            </a:r>
            <a:r>
              <a:rPr lang="fr-FR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              </a:t>
            </a: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(Cantons, partis, partenaires sociaux, économie, science, Parlement).</a:t>
            </a:r>
          </a:p>
          <a:p>
            <a:pPr>
              <a:spcAft>
                <a:spcPts val="600"/>
              </a:spcAft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Recueillir les opinons sur les </a:t>
            </a:r>
            <a:r>
              <a:rPr lang="fr-FR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points principaux et le points contestés</a:t>
            </a: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de-CH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buFont typeface="Segoe UI" panose="020B0502040204020203" pitchFamily="34" charset="0"/>
              <a:buChar char="→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Niveau suisse de protection 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salariale </a:t>
            </a: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(mesures d’accompagnement) </a:t>
            </a:r>
          </a:p>
          <a:p>
            <a:pPr marL="742950" lvl="1" indent="-285750">
              <a:buFont typeface="Segoe UI" panose="020B0502040204020203" pitchFamily="34" charset="0"/>
              <a:buChar char="→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Directive 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relative au droit des citoyens de </a:t>
            </a: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l’Union</a:t>
            </a:r>
            <a:endParaRPr lang="de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buFont typeface="Segoe UI" panose="020B0502040204020203" pitchFamily="34" charset="0"/>
              <a:buChar char="→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Aides 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d’État</a:t>
            </a:r>
          </a:p>
          <a:p>
            <a:pPr marL="742950" lvl="1" indent="-285750">
              <a:buFont typeface="Segoe UI" panose="020B0502040204020203" pitchFamily="34" charset="0"/>
              <a:buChar char="→"/>
            </a:pP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Procédure de règlement des différends</a:t>
            </a:r>
          </a:p>
          <a:p>
            <a:pPr marL="742950" lvl="1" indent="-285750">
              <a:buFont typeface="Segoe UI" panose="020B0502040204020203" pitchFamily="34" charset="0"/>
              <a:buChar char="→"/>
            </a:pP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Reprise dynamique du droit </a:t>
            </a:r>
          </a:p>
          <a:p>
            <a:pPr marL="742950" lvl="1" indent="-285750">
              <a:buFont typeface="Segoe UI" panose="020B0502040204020203" pitchFamily="34" charset="0"/>
              <a:buChar char="→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Clause </a:t>
            </a:r>
            <a:r>
              <a:rPr lang="fr-FR" dirty="0">
                <a:latin typeface="Segoe UI" panose="020B0502040204020203" pitchFamily="34" charset="0"/>
                <a:cs typeface="Segoe UI" panose="020B0502040204020203" pitchFamily="34" charset="0"/>
              </a:rPr>
              <a:t>de </a:t>
            </a: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dénonciation</a:t>
            </a:r>
          </a:p>
          <a:p>
            <a:pPr marL="742950" lvl="1" indent="-285750">
              <a:buFont typeface="Segoe UI" panose="020B0502040204020203" pitchFamily="34" charset="0"/>
              <a:buChar char="→"/>
            </a:pPr>
            <a:r>
              <a:rPr lang="fr-FR" dirty="0" smtClean="0">
                <a:latin typeface="Segoe UI" panose="020B0502040204020203" pitchFamily="34" charset="0"/>
                <a:cs typeface="Segoe UI" panose="020B0502040204020203" pitchFamily="34" charset="0"/>
              </a:rPr>
              <a:t>…</a:t>
            </a:r>
          </a:p>
          <a:p>
            <a:pPr lvl="1"/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2"/>
            <a:endParaRPr lang="fr-FR" dirty="0" smtClean="0"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lvl="2"/>
            <a:r>
              <a:rPr lang="fr-FR" sz="2000" b="1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Analyse </a:t>
            </a:r>
            <a:r>
              <a:rPr lang="fr-FR" sz="20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approfondie  décision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771" y="2557498"/>
            <a:ext cx="1702090" cy="2073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19" y="4217220"/>
            <a:ext cx="763309" cy="7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3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376384" y="975423"/>
            <a:ext cx="8028707" cy="3820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+mj-lt"/>
              <a:buAutoNum type="arabicPeriod"/>
            </a:pPr>
            <a:endParaRPr lang="de-CH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3D8E2213-841A-9D4C-8F60-487A7570D614}"/>
              </a:ext>
            </a:extLst>
          </p:cNvPr>
          <p:cNvSpPr txBox="1">
            <a:spLocks/>
          </p:cNvSpPr>
          <p:nvPr/>
        </p:nvSpPr>
        <p:spPr>
          <a:xfrm>
            <a:off x="2124075" y="160440"/>
            <a:ext cx="6648281" cy="721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CH" sz="24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Séance</a:t>
            </a:r>
            <a:r>
              <a:rPr lang="de-CH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du CF du </a:t>
            </a:r>
            <a:r>
              <a:rPr lang="de-CH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7.06.2019</a:t>
            </a:r>
            <a:endParaRPr lang="de-CH" sz="2400" b="1" dirty="0" smtClean="0">
              <a:latin typeface="Segoe UI" panose="020B0502040204020203" pitchFamily="34" charset="0"/>
            </a:endParaRPr>
          </a:p>
        </p:txBody>
      </p:sp>
      <p:pic>
        <p:nvPicPr>
          <p:cNvPr id="2" name="Picture 1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00" y="1659757"/>
            <a:ext cx="2125761" cy="2411311"/>
          </a:xfrm>
          <a:prstGeom prst="rect">
            <a:avLst/>
          </a:prstGeom>
        </p:spPr>
      </p:pic>
      <p:cxnSp>
        <p:nvCxnSpPr>
          <p:cNvPr id="14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FR" dirty="0" smtClean="0"/>
              <a:t>17</a:t>
            </a:r>
            <a:endParaRPr lang="de-CH" dirty="0"/>
          </a:p>
        </p:txBody>
      </p:sp>
      <p:sp>
        <p:nvSpPr>
          <p:cNvPr id="6" name="Rectangle 5"/>
          <p:cNvSpPr/>
          <p:nvPr/>
        </p:nvSpPr>
        <p:spPr>
          <a:xfrm>
            <a:off x="272025" y="1230251"/>
            <a:ext cx="8665497" cy="23391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 smtClean="0">
                <a:latin typeface="Segoe UI" panose="020B0502040204020203" pitchFamily="34" charset="0"/>
                <a:cs typeface="Segoe UI" panose="020B0502040204020203" pitchFamily="34" charset="0"/>
              </a:rPr>
              <a:t>CF réaffirme volonté de consolider et développer voie bilatérale !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 smtClean="0">
                <a:latin typeface="Segoe UI" panose="020B0502040204020203" pitchFamily="34" charset="0"/>
                <a:cs typeface="Segoe UI" panose="020B0502040204020203" pitchFamily="34" charset="0"/>
              </a:rPr>
              <a:t>Accord institutionnel </a:t>
            </a:r>
            <a:r>
              <a:rPr lang="fr-CH" dirty="0">
                <a:latin typeface="Segoe UI" panose="020B0502040204020203" pitchFamily="34" charset="0"/>
                <a:cs typeface="Segoe UI" panose="020B0502040204020203" pitchFamily="34" charset="0"/>
              </a:rPr>
              <a:t>OK </a:t>
            </a:r>
            <a:r>
              <a:rPr lang="fr-CH" dirty="0" smtClean="0">
                <a:latin typeface="Segoe UI" panose="020B0502040204020203" pitchFamily="34" charset="0"/>
                <a:cs typeface="Segoe UI" panose="020B0502040204020203" pitchFamily="34" charset="0"/>
              </a:rPr>
              <a:t>mais réserves </a:t>
            </a:r>
            <a:r>
              <a:rPr lang="fr-CH" dirty="0">
                <a:latin typeface="Segoe UI" panose="020B0502040204020203" pitchFamily="34" charset="0"/>
                <a:cs typeface="Segoe UI" panose="020B0502040204020203" pitchFamily="34" charset="0"/>
              </a:rPr>
              <a:t>dans trois domaines: </a:t>
            </a:r>
            <a:r>
              <a:rPr lang="fr-CH" dirty="0" smtClean="0">
                <a:latin typeface="Segoe UI" panose="020B0502040204020203" pitchFamily="34" charset="0"/>
                <a:cs typeface="Segoe UI" panose="020B0502040204020203" pitchFamily="34" charset="0"/>
              </a:rPr>
              <a:t>		             protection </a:t>
            </a:r>
            <a:r>
              <a:rPr lang="fr-CH" dirty="0">
                <a:latin typeface="Segoe UI" panose="020B0502040204020203" pitchFamily="34" charset="0"/>
                <a:cs typeface="Segoe UI" panose="020B0502040204020203" pitchFamily="34" charset="0"/>
              </a:rPr>
              <a:t>salaires, UBRL, aides d’Etat </a:t>
            </a:r>
            <a:endParaRPr lang="fr-CH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dirty="0" smtClean="0">
                <a:latin typeface="Segoe UI" panose="020B0502040204020203" pitchFamily="34" charset="0"/>
                <a:cs typeface="Segoe UI" panose="020B0502040204020203" pitchFamily="34" charset="0"/>
              </a:rPr>
              <a:t>Maintien protection salaires: demande essentielle CH </a:t>
            </a:r>
          </a:p>
          <a:p>
            <a:pPr lvl="2"/>
            <a:endParaRPr lang="de-CH" sz="20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71600" lvl="2" indent="-457200">
              <a:buAutoNum type="arabicPeriod"/>
            </a:pPr>
            <a:r>
              <a:rPr lang="fr-CH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Clarifications dans 3 domaines </a:t>
            </a:r>
          </a:p>
          <a:p>
            <a:pPr marL="1371600" lvl="2" indent="-457200">
              <a:buAutoNum type="arabicPeriod"/>
            </a:pPr>
            <a:r>
              <a:rPr lang="fr-CH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Avec partenaires sociaux et cantons </a:t>
            </a:r>
            <a:endParaRPr lang="fr-CH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18" y="2726270"/>
            <a:ext cx="763309" cy="875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651" y="3725262"/>
            <a:ext cx="3320073" cy="1315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86138">
            <a:off x="6100200" y="2620591"/>
            <a:ext cx="2677895" cy="1876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679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866F714B-B350-C648-8E79-F002401C1A0A}"/>
              </a:ext>
            </a:extLst>
          </p:cNvPr>
          <p:cNvSpPr txBox="1">
            <a:spLocks/>
          </p:cNvSpPr>
          <p:nvPr/>
        </p:nvSpPr>
        <p:spPr>
          <a:xfrm>
            <a:off x="2123768" y="168614"/>
            <a:ext cx="4396513" cy="511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SOMMAIRE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18</a:t>
            </a:r>
            <a:endParaRPr lang="de-CH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2280246" y="1878728"/>
            <a:ext cx="5825633" cy="2352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+mj-lt"/>
              <a:buAutoNum type="arabicPeriod"/>
            </a:pPr>
            <a:r>
              <a:rPr lang="de-CH" sz="1800" dirty="0" err="1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Enjeux</a:t>
            </a:r>
            <a:r>
              <a:rPr lang="de-CH" sz="1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 </a:t>
            </a:r>
            <a:endParaRPr lang="de-CH" sz="1800" dirty="0" smtClean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</a:endParaRPr>
          </a:p>
          <a:p>
            <a:pPr lvl="0">
              <a:buFont typeface="+mj-lt"/>
              <a:buAutoNum type="arabicPeriod"/>
            </a:pPr>
            <a:r>
              <a:rPr lang="de-CH" sz="1800" dirty="0" err="1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Accord</a:t>
            </a:r>
            <a:r>
              <a:rPr lang="de-CH" sz="1800" dirty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 </a:t>
            </a:r>
            <a:r>
              <a:rPr lang="de-CH" sz="1800" dirty="0" err="1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cadre</a:t>
            </a:r>
            <a:r>
              <a:rPr lang="de-CH" sz="1800" dirty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 </a:t>
            </a:r>
            <a:endParaRPr lang="de-CH" sz="1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</a:endParaRPr>
          </a:p>
          <a:p>
            <a:pPr lvl="0">
              <a:buFont typeface="+mj-lt"/>
              <a:buAutoNum type="arabicPeriod"/>
            </a:pPr>
            <a:r>
              <a:rPr lang="de-CH" sz="1800" dirty="0" err="1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Consultations</a:t>
            </a:r>
            <a:endParaRPr lang="de-CH" sz="1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</a:endParaRPr>
          </a:p>
          <a:p>
            <a:pPr>
              <a:buFont typeface="+mj-lt"/>
              <a:buAutoNum type="arabicPeriod"/>
            </a:pPr>
            <a:r>
              <a:rPr lang="de-CH" sz="1800" dirty="0" err="1" smtClean="0">
                <a:latin typeface="Segoe UI" panose="020B0502040204020203" pitchFamily="34" charset="0"/>
              </a:rPr>
              <a:t>Besoin</a:t>
            </a:r>
            <a:r>
              <a:rPr lang="de-CH" sz="1800" dirty="0" smtClean="0">
                <a:latin typeface="Segoe UI" panose="020B0502040204020203" pitchFamily="34" charset="0"/>
              </a:rPr>
              <a:t> de </a:t>
            </a:r>
            <a:r>
              <a:rPr lang="de-CH" sz="1800" dirty="0" err="1" smtClean="0">
                <a:latin typeface="Segoe UI" panose="020B0502040204020203" pitchFamily="34" charset="0"/>
              </a:rPr>
              <a:t>clarification</a:t>
            </a:r>
            <a:r>
              <a:rPr lang="de-CH" sz="1800" dirty="0" smtClean="0">
                <a:latin typeface="Segoe UI" panose="020B0502040204020203" pitchFamily="34" charset="0"/>
              </a:rPr>
              <a:t> </a:t>
            </a:r>
            <a:endParaRPr lang="de-CH" sz="1800" dirty="0">
              <a:latin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7" y="1249603"/>
            <a:ext cx="1361873" cy="86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2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us-titre 2">
            <a:extLst>
              <a:ext uri="{FF2B5EF4-FFF2-40B4-BE49-F238E27FC236}">
                <a16:creationId xmlns:a16="http://schemas.microsoft.com/office/drawing/2014/main" id="{E64DF5E1-915C-4441-BD49-B76F7AF78E0E}"/>
              </a:ext>
            </a:extLst>
          </p:cNvPr>
          <p:cNvSpPr txBox="1">
            <a:spLocks/>
          </p:cNvSpPr>
          <p:nvPr/>
        </p:nvSpPr>
        <p:spPr>
          <a:xfrm>
            <a:off x="2099360" y="164179"/>
            <a:ext cx="6734157" cy="7567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CORRESPONDANCE</a:t>
            </a:r>
            <a:r>
              <a:rPr lang="de-CH" sz="2400" dirty="0" smtClean="0"/>
              <a:t/>
            </a:r>
            <a:br>
              <a:rPr lang="de-CH" sz="2400" dirty="0" smtClean="0"/>
            </a:br>
            <a:endParaRPr lang="de-CH" sz="2400" b="1" dirty="0" smtClean="0">
              <a:latin typeface="Segoe UI" panose="020B0502040204020203" pitchFamily="34" charset="0"/>
            </a:endParaRPr>
          </a:p>
        </p:txBody>
      </p:sp>
      <p:cxnSp>
        <p:nvCxnSpPr>
          <p:cNvPr id="28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397566" y="1328826"/>
            <a:ext cx="3521292" cy="3648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1073150" algn="l"/>
              </a:tabLst>
            </a:pPr>
            <a:endParaRPr lang="fr-FR" sz="16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FR" dirty="0" smtClean="0"/>
              <a:t>19</a:t>
            </a:r>
            <a:endParaRPr lang="de-CH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27852">
            <a:off x="1991498" y="1210131"/>
            <a:ext cx="3542083" cy="41029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830">
            <a:off x="-182636" y="315056"/>
            <a:ext cx="4352921" cy="4621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4954">
            <a:off x="5267845" y="570382"/>
            <a:ext cx="2627604" cy="28348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500" y="2502591"/>
            <a:ext cx="2469143" cy="26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866F714B-B350-C648-8E79-F002401C1A0A}"/>
              </a:ext>
            </a:extLst>
          </p:cNvPr>
          <p:cNvSpPr txBox="1">
            <a:spLocks/>
          </p:cNvSpPr>
          <p:nvPr/>
        </p:nvSpPr>
        <p:spPr>
          <a:xfrm>
            <a:off x="2123768" y="168614"/>
            <a:ext cx="4396513" cy="511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SOMMAIRE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9C067EA-A877-374C-8F55-4EF7BC758C40}" type="slidenum">
              <a:rPr lang="fr-FR" smtClean="0"/>
              <a:t>2</a:t>
            </a:fld>
            <a:endParaRPr lang="de-CH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2280246" y="1878728"/>
            <a:ext cx="5825633" cy="2352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+mj-lt"/>
              <a:buAutoNum type="arabicPeriod"/>
            </a:pPr>
            <a:r>
              <a:rPr lang="fr-CH" sz="1800" dirty="0" smtClean="0">
                <a:latin typeface="Segoe UI" panose="020B0502040204020203" pitchFamily="34" charset="0"/>
              </a:rPr>
              <a:t>Enjeux</a:t>
            </a:r>
          </a:p>
          <a:p>
            <a:pPr lvl="0">
              <a:buFont typeface="+mj-lt"/>
              <a:buAutoNum type="arabicPeriod"/>
            </a:pPr>
            <a:r>
              <a:rPr lang="fr-CH" sz="1800" dirty="0" smtClean="0">
                <a:latin typeface="Segoe UI" panose="020B0502040204020203" pitchFamily="34" charset="0"/>
              </a:rPr>
              <a:t>Accord cadre  </a:t>
            </a:r>
          </a:p>
          <a:p>
            <a:pPr lvl="0">
              <a:buFont typeface="+mj-lt"/>
              <a:buAutoNum type="arabicPeriod"/>
            </a:pPr>
            <a:r>
              <a:rPr lang="fr-CH" sz="1800" dirty="0" smtClean="0">
                <a:latin typeface="Segoe UI" panose="020B0502040204020203" pitchFamily="34" charset="0"/>
              </a:rPr>
              <a:t>Consultations</a:t>
            </a:r>
          </a:p>
          <a:p>
            <a:pPr>
              <a:buFont typeface="+mj-lt"/>
              <a:buAutoNum type="arabicPeriod"/>
            </a:pPr>
            <a:r>
              <a:rPr lang="fr-CH" sz="1800" dirty="0" smtClean="0">
                <a:latin typeface="Segoe UI" panose="020B0502040204020203" pitchFamily="34" charset="0"/>
              </a:rPr>
              <a:t>Besoin de clarification</a:t>
            </a:r>
            <a:endParaRPr lang="fr-CH" sz="1800" dirty="0">
              <a:latin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7" y="1249603"/>
            <a:ext cx="1361873" cy="8655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854" y="1136507"/>
            <a:ext cx="3071664" cy="16359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854" y="2980543"/>
            <a:ext cx="3071664" cy="16488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74601" y="2738023"/>
            <a:ext cx="1723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err="1" smtClean="0"/>
              <a:t>Berne</a:t>
            </a:r>
            <a:r>
              <a:rPr lang="de-CH" sz="1200" dirty="0" smtClean="0"/>
              <a:t>, 7 </a:t>
            </a:r>
            <a:r>
              <a:rPr lang="de-CH" sz="1200" dirty="0" err="1" smtClean="0"/>
              <a:t>décembre</a:t>
            </a:r>
            <a:r>
              <a:rPr lang="de-CH" sz="1200" dirty="0" smtClean="0"/>
              <a:t> 2018</a:t>
            </a:r>
            <a:endParaRPr lang="de-CH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674601" y="4619552"/>
            <a:ext cx="1324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err="1" smtClean="0"/>
              <a:t>Berne</a:t>
            </a:r>
            <a:r>
              <a:rPr lang="de-CH" sz="1200" dirty="0" smtClean="0"/>
              <a:t>, 7 </a:t>
            </a:r>
            <a:r>
              <a:rPr lang="de-CH" sz="1200" dirty="0" err="1" smtClean="0"/>
              <a:t>juin</a:t>
            </a:r>
            <a:r>
              <a:rPr lang="de-CH" sz="1200" dirty="0" smtClean="0"/>
              <a:t> 2019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41841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348149" y="1038162"/>
            <a:ext cx="8028707" cy="3415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+mj-lt"/>
              <a:buAutoNum type="arabicPeriod"/>
            </a:pPr>
            <a:endParaRPr lang="de-CH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3D8E2213-841A-9D4C-8F60-487A7570D614}"/>
              </a:ext>
            </a:extLst>
          </p:cNvPr>
          <p:cNvSpPr txBox="1">
            <a:spLocks/>
          </p:cNvSpPr>
          <p:nvPr/>
        </p:nvSpPr>
        <p:spPr>
          <a:xfrm>
            <a:off x="2124075" y="160440"/>
            <a:ext cx="6648281" cy="721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fr-CH" sz="2400" b="1" dirty="0" smtClean="0">
                <a:latin typeface="Segoe UI" panose="020B0502040204020203" pitchFamily="34" charset="0"/>
              </a:rPr>
              <a:t>BESOIN DE CLARIFICATION </a:t>
            </a:r>
            <a:r>
              <a:rPr lang="fr-CH" sz="2400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</a:rPr>
              <a:t>1</a:t>
            </a:r>
            <a:r>
              <a:rPr lang="fr-CH" sz="2400" b="1" dirty="0" smtClean="0">
                <a:latin typeface="Segoe UI" panose="020B0502040204020203" pitchFamily="34" charset="0"/>
              </a:rPr>
              <a:t>: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fr-CH" sz="2400" b="1" dirty="0" smtClean="0">
                <a:latin typeface="Segoe UI" panose="020B0502040204020203" pitchFamily="34" charset="0"/>
              </a:rPr>
              <a:t>PROTECTION DES SALAIRES </a:t>
            </a:r>
          </a:p>
        </p:txBody>
      </p:sp>
      <p:pic>
        <p:nvPicPr>
          <p:cNvPr id="2" name="Picture 1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00" y="1659757"/>
            <a:ext cx="2125761" cy="2411311"/>
          </a:xfrm>
          <a:prstGeom prst="rect">
            <a:avLst/>
          </a:prstGeom>
        </p:spPr>
      </p:pic>
      <p:cxnSp>
        <p:nvCxnSpPr>
          <p:cNvPr id="14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FR" dirty="0" smtClean="0"/>
              <a:t>20</a:t>
            </a:r>
            <a:endParaRPr lang="de-CH" dirty="0"/>
          </a:p>
        </p:txBody>
      </p:sp>
      <p:sp>
        <p:nvSpPr>
          <p:cNvPr id="6" name="Rectangle 5"/>
          <p:cNvSpPr/>
          <p:nvPr/>
        </p:nvSpPr>
        <p:spPr>
          <a:xfrm>
            <a:off x="391612" y="1225067"/>
            <a:ext cx="7985243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Aujourd’hui: ALCP contient directives sur les détachés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Avec accord cadre, CH demande d’apporter une sécurité juridique sur le niveau actuel de protection des salaires en CH  </a:t>
            </a:r>
          </a:p>
          <a:p>
            <a:endParaRPr lang="fr-CH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Offre UE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2000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Directive sur les détachés 2.0 + directive d’exécution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2000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Exceptions: délai d‘annonce; dépôt d’une garantie financière; documentation (proportionnalité)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H" sz="2000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Exécution et contrôles toujours effectués de</a:t>
            </a:r>
          </a:p>
          <a:p>
            <a:pPr marL="799200" lvl="2"/>
            <a:r>
              <a:rPr lang="fr-CH" sz="2000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manière autonome par les partenaires sociaux (CH)</a:t>
            </a:r>
          </a:p>
          <a:p>
            <a:endParaRPr lang="fr-CH" sz="2000" b="1" strike="sngStrike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34" y="3726486"/>
            <a:ext cx="1874188" cy="10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376384" y="975423"/>
            <a:ext cx="8028707" cy="3820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+mj-lt"/>
              <a:buAutoNum type="arabicPeriod"/>
            </a:pPr>
            <a:endParaRPr lang="de-CH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3D8E2213-841A-9D4C-8F60-487A7570D614}"/>
              </a:ext>
            </a:extLst>
          </p:cNvPr>
          <p:cNvSpPr txBox="1">
            <a:spLocks/>
          </p:cNvSpPr>
          <p:nvPr/>
        </p:nvSpPr>
        <p:spPr>
          <a:xfrm>
            <a:off x="2128507" y="160440"/>
            <a:ext cx="6648281" cy="721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de-CH" sz="2400" b="1" dirty="0" smtClean="0">
                <a:latin typeface="Segoe UI" panose="020B0502040204020203" pitchFamily="34" charset="0"/>
              </a:rPr>
              <a:t>BESOIN DE CLARIFICATION </a:t>
            </a:r>
            <a:r>
              <a:rPr lang="de-CH" sz="2400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</a:rPr>
              <a:t>2</a:t>
            </a:r>
            <a:r>
              <a:rPr lang="de-CH" sz="2400" b="1" dirty="0" smtClean="0">
                <a:latin typeface="Segoe UI" panose="020B0502040204020203" pitchFamily="34" charset="0"/>
              </a:rPr>
              <a:t>: 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de-CH" sz="2400" b="1" dirty="0" smtClean="0">
                <a:latin typeface="Segoe UI" panose="020B0502040204020203" pitchFamily="34" charset="0"/>
              </a:rPr>
              <a:t>AIDES D’ETAT</a:t>
            </a:r>
            <a:endParaRPr lang="de-CH" sz="2400" dirty="0" smtClean="0">
              <a:latin typeface="Segoe UI" panose="020B0502040204020203" pitchFamily="34" charset="0"/>
            </a:endParaRPr>
          </a:p>
        </p:txBody>
      </p:sp>
      <p:pic>
        <p:nvPicPr>
          <p:cNvPr id="2" name="Picture 1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00" y="1659757"/>
            <a:ext cx="2125761" cy="2411311"/>
          </a:xfrm>
          <a:prstGeom prst="rect">
            <a:avLst/>
          </a:prstGeom>
        </p:spPr>
      </p:pic>
      <p:cxnSp>
        <p:nvCxnSpPr>
          <p:cNvPr id="14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FR" dirty="0" smtClean="0"/>
              <a:t>21</a:t>
            </a:r>
            <a:endParaRPr lang="de-CH" dirty="0"/>
          </a:p>
        </p:txBody>
      </p:sp>
      <p:sp>
        <p:nvSpPr>
          <p:cNvPr id="6" name="Rectangle 5"/>
          <p:cNvSpPr/>
          <p:nvPr/>
        </p:nvSpPr>
        <p:spPr>
          <a:xfrm>
            <a:off x="376385" y="1427697"/>
            <a:ext cx="5417276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Dispositions matérielles: principes pas directement applicables (à l’exception du domaine du transport aérien)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Surveillance: modèle à deux piliers</a:t>
            </a:r>
            <a:b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(voulu par la </a:t>
            </a: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Suisse)</a:t>
            </a:r>
          </a:p>
          <a:p>
            <a:endParaRPr lang="fr-FR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 </a:t>
            </a:r>
            <a:r>
              <a:rPr lang="fr-FR" sz="2000" b="1" u="sng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 veut pas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d’effets horizontaux, en particulier sur ALE 1972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041436" y="1105487"/>
            <a:ext cx="2776842" cy="3593560"/>
            <a:chOff x="6056676" y="1120727"/>
            <a:chExt cx="2776842" cy="359356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6676" y="1120727"/>
              <a:ext cx="2776842" cy="35935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5608" y="2704151"/>
              <a:ext cx="465172" cy="51366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556" y="2745107"/>
              <a:ext cx="688589" cy="467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917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376384" y="975423"/>
            <a:ext cx="8028707" cy="3820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+mj-lt"/>
              <a:buAutoNum type="arabicPeriod"/>
            </a:pPr>
            <a:endParaRPr lang="de-CH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3D8E2213-841A-9D4C-8F60-487A7570D614}"/>
              </a:ext>
            </a:extLst>
          </p:cNvPr>
          <p:cNvSpPr txBox="1">
            <a:spLocks/>
          </p:cNvSpPr>
          <p:nvPr/>
        </p:nvSpPr>
        <p:spPr>
          <a:xfrm>
            <a:off x="2124075" y="160440"/>
            <a:ext cx="6648281" cy="721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CH" sz="2000" b="1" dirty="0" smtClean="0">
                <a:latin typeface="Segoe UI" panose="020B0502040204020203" pitchFamily="34" charset="0"/>
              </a:rPr>
              <a:t>BESOIN DE CLARIFICATION </a:t>
            </a:r>
            <a:r>
              <a:rPr lang="de-CH" sz="2000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</a:rPr>
              <a:t>3</a:t>
            </a:r>
            <a:r>
              <a:rPr lang="de-CH" sz="2000" b="1" dirty="0" smtClean="0">
                <a:latin typeface="Segoe UI" panose="020B0502040204020203" pitchFamily="34" charset="0"/>
              </a:rPr>
              <a:t>: </a:t>
            </a:r>
            <a:r>
              <a:rPr lang="fr-FR" sz="2000" b="1" dirty="0" smtClean="0">
                <a:latin typeface="Segoe UI" panose="020B0502040204020203" pitchFamily="34" charset="0"/>
              </a:rPr>
              <a:t>DIRECTIVE RELATIVE AU DROIT DES CITOYENS DE L’UNION</a:t>
            </a:r>
            <a:endParaRPr lang="de-CH" sz="2000" b="1" dirty="0" smtClean="0">
              <a:latin typeface="Segoe UI" panose="020B0502040204020203" pitchFamily="34" charset="0"/>
            </a:endParaRPr>
          </a:p>
        </p:txBody>
      </p:sp>
      <p:pic>
        <p:nvPicPr>
          <p:cNvPr id="2" name="Picture 1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00" y="1659757"/>
            <a:ext cx="2125761" cy="2411311"/>
          </a:xfrm>
          <a:prstGeom prst="rect">
            <a:avLst/>
          </a:prstGeom>
        </p:spPr>
      </p:pic>
      <p:cxnSp>
        <p:nvCxnSpPr>
          <p:cNvPr id="14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de-CH" dirty="0" smtClean="0"/>
              <a:t>22</a:t>
            </a:r>
            <a:endParaRPr lang="de-CH" dirty="0"/>
          </a:p>
        </p:txBody>
      </p:sp>
      <p:sp>
        <p:nvSpPr>
          <p:cNvPr id="6" name="Rectangle 5"/>
          <p:cNvSpPr/>
          <p:nvPr/>
        </p:nvSpPr>
        <p:spPr>
          <a:xfrm>
            <a:off x="244931" y="1461477"/>
            <a:ext cx="6907146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Directive pas mentionné dans l’accord cadre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u="sng" dirty="0" smtClean="0">
                <a:latin typeface="Segoe UI" panose="020B0502040204020203" pitchFamily="34" charset="0"/>
                <a:cs typeface="Segoe UI" panose="020B0502040204020203" pitchFamily="34" charset="0"/>
              </a:rPr>
              <a:t>Position CH</a:t>
            </a:r>
            <a:r>
              <a:rPr lang="fr-CH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: directive pas pertinente pour l’ALCP, du moins en partie (extension des droits à l’aide sociale, conditions plus strictes pour l’expulsion et droit au séjour permanent à partir de 5 ans de séjour).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Lettre à l’UE : </a:t>
            </a:r>
          </a:p>
          <a:p>
            <a:pPr lvl="1"/>
            <a:r>
              <a:rPr lang="fr-CH" sz="2000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 précise qu’</a:t>
            </a:r>
            <a:r>
              <a:rPr lang="fr-CH" sz="2000" b="1" u="sng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aucune</a:t>
            </a:r>
            <a:r>
              <a:rPr lang="fr-CH" sz="2000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disposition de l’accord ne pourra être interprétée comme une obligation pour la CH de reprendre la directive; éventuelle reprise seulement par le biais de négociations </a:t>
            </a:r>
            <a:endParaRPr lang="fr-CH" sz="2000" strike="sngStrike" dirty="0" smtClean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85" y="3211438"/>
            <a:ext cx="1324366" cy="139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>
            <a:extLst>
              <a:ext uri="{FF2B5EF4-FFF2-40B4-BE49-F238E27FC236}">
                <a16:creationId xmlns:a16="http://schemas.microsoft.com/office/drawing/2014/main" id="{3D8E2213-841A-9D4C-8F60-487A7570D614}"/>
              </a:ext>
            </a:extLst>
          </p:cNvPr>
          <p:cNvSpPr txBox="1">
            <a:spLocks/>
          </p:cNvSpPr>
          <p:nvPr/>
        </p:nvSpPr>
        <p:spPr>
          <a:xfrm>
            <a:off x="2124075" y="160440"/>
            <a:ext cx="6648281" cy="7210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fr-FR" sz="2400" b="1" dirty="0" smtClean="0">
                <a:solidFill>
                  <a:srgbClr val="FF0000"/>
                </a:solidFill>
                <a:latin typeface="Segoe UI" panose="020B0502040204020203" pitchFamily="34" charset="0"/>
              </a:rPr>
              <a:t>PAS D’ENTENTE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fr-FR" sz="2400" b="1" dirty="0" smtClean="0">
                <a:latin typeface="Segoe UI" panose="020B0502040204020203" pitchFamily="34" charset="0"/>
              </a:rPr>
              <a:t>POSSIBLES CONSÉQUENCES </a:t>
            </a:r>
            <a:endParaRPr lang="de-CH" sz="2400" b="1" dirty="0">
              <a:latin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de-CH" sz="2400" b="1" dirty="0" smtClean="0">
              <a:latin typeface="Segoe UI" panose="020B0502040204020203" pitchFamily="34" charset="0"/>
            </a:endParaRPr>
          </a:p>
        </p:txBody>
      </p:sp>
      <p:pic>
        <p:nvPicPr>
          <p:cNvPr id="2" name="Picture 1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00" y="1659757"/>
            <a:ext cx="2125761" cy="24113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FR" dirty="0" smtClean="0"/>
              <a:t>23</a:t>
            </a:r>
            <a:endParaRPr lang="fr-FR" dirty="0"/>
          </a:p>
        </p:txBody>
      </p:sp>
      <p:grpSp>
        <p:nvGrpSpPr>
          <p:cNvPr id="5" name="Group 4"/>
          <p:cNvGrpSpPr/>
          <p:nvPr/>
        </p:nvGrpSpPr>
        <p:grpSpPr>
          <a:xfrm>
            <a:off x="604983" y="841810"/>
            <a:ext cx="8434139" cy="4083777"/>
            <a:chOff x="376384" y="975423"/>
            <a:chExt cx="8028707" cy="3887469"/>
          </a:xfrm>
        </p:grpSpPr>
        <p:sp>
          <p:nvSpPr>
            <p:cNvPr id="10" name="Sous-titre 2">
              <a:extLst>
                <a:ext uri="{FF2B5EF4-FFF2-40B4-BE49-F238E27FC236}">
                  <a16:creationId xmlns:a16="http://schemas.microsoft.com/office/drawing/2014/main" id="{815EB8CE-8BDF-4C42-82FB-A07EA7E7DCF2}"/>
                </a:ext>
              </a:extLst>
            </p:cNvPr>
            <p:cNvSpPr txBox="1">
              <a:spLocks/>
            </p:cNvSpPr>
            <p:nvPr/>
          </p:nvSpPr>
          <p:spPr>
            <a:xfrm>
              <a:off x="376384" y="975423"/>
              <a:ext cx="8028707" cy="38202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buFont typeface="+mj-lt"/>
                <a:buAutoNum type="arabicPeriod"/>
              </a:pPr>
              <a:endParaRPr lang="de-CH" sz="75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2649" y="1277784"/>
              <a:ext cx="4738271" cy="3284783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CD65F3-D6BF-C443-A3E7-ED967568DB18}"/>
                </a:ext>
              </a:extLst>
            </p:cNvPr>
            <p:cNvSpPr/>
            <p:nvPr/>
          </p:nvSpPr>
          <p:spPr>
            <a:xfrm>
              <a:off x="2636790" y="3401897"/>
              <a:ext cx="1067907" cy="417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50" dirty="0">
                  <a:latin typeface="Segoe UI" panose="020B0502040204020203" pitchFamily="34" charset="0"/>
                </a:rPr>
                <a:t>DROIT DE CABOTAGE DANS LE TRANSPORT AÉRIEN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2CD65F3-D6BF-C443-A3E7-ED967568DB18}"/>
                </a:ext>
              </a:extLst>
            </p:cNvPr>
            <p:cNvSpPr/>
            <p:nvPr/>
          </p:nvSpPr>
          <p:spPr>
            <a:xfrm>
              <a:off x="3598396" y="3403155"/>
              <a:ext cx="989488" cy="2050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50" dirty="0">
                  <a:latin typeface="Segoe UI" panose="020B0502040204020203" pitchFamily="34" charset="0"/>
                </a:rPr>
                <a:t>ERA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2CD65F3-D6BF-C443-A3E7-ED967568DB18}"/>
                </a:ext>
              </a:extLst>
            </p:cNvPr>
            <p:cNvSpPr/>
            <p:nvPr/>
          </p:nvSpPr>
          <p:spPr>
            <a:xfrm>
              <a:off x="4536965" y="3396858"/>
              <a:ext cx="989488" cy="2050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50" dirty="0">
                  <a:latin typeface="Segoe UI" panose="020B0502040204020203" pitchFamily="34" charset="0"/>
                </a:rPr>
                <a:t>GALILEO+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2CD65F3-D6BF-C443-A3E7-ED967568DB18}"/>
                </a:ext>
              </a:extLst>
            </p:cNvPr>
            <p:cNvSpPr/>
            <p:nvPr/>
          </p:nvSpPr>
          <p:spPr>
            <a:xfrm>
              <a:off x="5384729" y="3396858"/>
              <a:ext cx="1229412" cy="2050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50" dirty="0">
                  <a:latin typeface="Segoe UI" panose="020B0502040204020203" pitchFamily="34" charset="0"/>
                </a:rPr>
                <a:t>SANTÉ PUBLIQUE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2CD65F3-D6BF-C443-A3E7-ED967568DB18}"/>
                </a:ext>
              </a:extLst>
            </p:cNvPr>
            <p:cNvSpPr/>
            <p:nvPr/>
          </p:nvSpPr>
          <p:spPr>
            <a:xfrm>
              <a:off x="1685585" y="4555262"/>
              <a:ext cx="1121776" cy="307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50" dirty="0">
                  <a:latin typeface="Segoe UI" panose="020B0502040204020203" pitchFamily="34" charset="0"/>
                </a:rPr>
                <a:t>SÉCURITÉ ALIMENTAIRE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2CD65F3-D6BF-C443-A3E7-ED967568DB18}"/>
                </a:ext>
              </a:extLst>
            </p:cNvPr>
            <p:cNvSpPr/>
            <p:nvPr/>
          </p:nvSpPr>
          <p:spPr>
            <a:xfrm>
              <a:off x="2637523" y="4554686"/>
              <a:ext cx="989488" cy="307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50" dirty="0">
                  <a:latin typeface="Segoe UI" panose="020B0502040204020203" pitchFamily="34" charset="0"/>
                </a:rPr>
                <a:t>MÉDIAS ET CULTURE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2CD65F3-D6BF-C443-A3E7-ED967568DB18}"/>
                </a:ext>
              </a:extLst>
            </p:cNvPr>
            <p:cNvSpPr/>
            <p:nvPr/>
          </p:nvSpPr>
          <p:spPr>
            <a:xfrm>
              <a:off x="3619757" y="4555951"/>
              <a:ext cx="929140" cy="1977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50" dirty="0">
                  <a:latin typeface="Segoe UI" panose="020B0502040204020203" pitchFamily="34" charset="0"/>
                </a:rPr>
                <a:t>ÉQUIVALENCES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2CD65F3-D6BF-C443-A3E7-ED967568DB18}"/>
                </a:ext>
              </a:extLst>
            </p:cNvPr>
            <p:cNvSpPr/>
            <p:nvPr/>
          </p:nvSpPr>
          <p:spPr>
            <a:xfrm>
              <a:off x="4681526" y="4549654"/>
              <a:ext cx="710456" cy="307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750" dirty="0">
                  <a:latin typeface="Segoe UI" panose="020B0502040204020203" pitchFamily="34" charset="0"/>
                </a:rPr>
                <a:t>RECHERCHE</a:t>
              </a:r>
              <a:br>
                <a:rPr lang="fr-FR" sz="750" dirty="0">
                  <a:latin typeface="Segoe UI" panose="020B0502040204020203" pitchFamily="34" charset="0"/>
                </a:rPr>
              </a:br>
              <a:endParaRPr lang="fr-FR" sz="750" dirty="0">
                <a:latin typeface="Segoe UI" panose="020B0502040204020203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F8B09E-F546-9D4F-98D7-0778BD1DBF74}"/>
                </a:ext>
              </a:extLst>
            </p:cNvPr>
            <p:cNvSpPr/>
            <p:nvPr/>
          </p:nvSpPr>
          <p:spPr>
            <a:xfrm>
              <a:off x="2654102" y="2049804"/>
              <a:ext cx="965655" cy="32960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750" dirty="0">
                  <a:latin typeface="Segoe UI" panose="020B0502040204020203" pitchFamily="34" charset="0"/>
                </a:rPr>
                <a:t>CONFORMITÉ DES </a:t>
              </a:r>
            </a:p>
            <a:p>
              <a:pPr algn="ctr"/>
              <a:r>
                <a:rPr lang="fr-FR" sz="750" dirty="0">
                  <a:latin typeface="Segoe UI" panose="020B0502040204020203" pitchFamily="34" charset="0"/>
                </a:rPr>
                <a:t>PRODUITS INDUSTRIELS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020A167-95B2-234E-94E6-542F0A8325E8}"/>
                </a:ext>
              </a:extLst>
            </p:cNvPr>
            <p:cNvSpPr/>
            <p:nvPr/>
          </p:nvSpPr>
          <p:spPr>
            <a:xfrm>
              <a:off x="5419099" y="2058509"/>
              <a:ext cx="1157162" cy="1098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750" dirty="0">
                  <a:latin typeface="Segoe UI" panose="020B0502040204020203" pitchFamily="34" charset="0"/>
                </a:rPr>
                <a:t>AGRICULTURE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C8C7290-EE34-9048-BCA6-1405374B9E63}"/>
                </a:ext>
              </a:extLst>
            </p:cNvPr>
            <p:cNvSpPr/>
            <p:nvPr/>
          </p:nvSpPr>
          <p:spPr>
            <a:xfrm>
              <a:off x="4574172" y="2051646"/>
              <a:ext cx="952282" cy="32960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750" dirty="0">
                  <a:latin typeface="Segoe UI" panose="020B0502040204020203" pitchFamily="34" charset="0"/>
                </a:rPr>
                <a:t>TRANSPORT DE </a:t>
              </a:r>
              <a:r>
                <a:rPr lang="fr-FR" sz="750" dirty="0" smtClean="0">
                  <a:latin typeface="Segoe UI" panose="020B0502040204020203" pitchFamily="34" charset="0"/>
                </a:rPr>
                <a:t>MARCHANDISES </a:t>
              </a:r>
              <a:r>
                <a:rPr lang="fr-FR" sz="750" dirty="0">
                  <a:latin typeface="Segoe UI" panose="020B0502040204020203" pitchFamily="34" charset="0"/>
                </a:rPr>
                <a:t>PAR RAIL ET PAR ROUTE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E6702E9-8B7A-1347-AEE2-D48B7C099BBF}"/>
                </a:ext>
              </a:extLst>
            </p:cNvPr>
            <p:cNvSpPr/>
            <p:nvPr/>
          </p:nvSpPr>
          <p:spPr>
            <a:xfrm>
              <a:off x="3524364" y="2059730"/>
              <a:ext cx="1157162" cy="1098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750" dirty="0">
                  <a:latin typeface="Segoe UI" panose="020B0502040204020203" pitchFamily="34" charset="0"/>
                </a:rPr>
                <a:t>TRANSPORT AÉRIEN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2CD65F3-D6BF-C443-A3E7-ED967568DB18}"/>
                </a:ext>
              </a:extLst>
            </p:cNvPr>
            <p:cNvSpPr/>
            <p:nvPr/>
          </p:nvSpPr>
          <p:spPr>
            <a:xfrm>
              <a:off x="1758679" y="2055033"/>
              <a:ext cx="869393" cy="21973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750" dirty="0">
                  <a:latin typeface="Segoe UI" panose="020B0502040204020203" pitchFamily="34" charset="0"/>
                </a:rPr>
                <a:t>LIBRE CIRCULATION DES PERSONNES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5F8B09E-F546-9D4F-98D7-0778BD1DBF74}"/>
                </a:ext>
              </a:extLst>
            </p:cNvPr>
            <p:cNvSpPr/>
            <p:nvPr/>
          </p:nvSpPr>
          <p:spPr>
            <a:xfrm>
              <a:off x="1560070" y="3441852"/>
              <a:ext cx="1296863" cy="1098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fr-FR" sz="750" dirty="0">
                  <a:latin typeface="Segoe UI" panose="020B0502040204020203" pitchFamily="34" charset="0"/>
                </a:rPr>
                <a:t>ÉLECTRICITÉ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63" y="2125264"/>
            <a:ext cx="1266873" cy="126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8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us-titre 2">
            <a:extLst>
              <a:ext uri="{FF2B5EF4-FFF2-40B4-BE49-F238E27FC236}">
                <a16:creationId xmlns:a16="http://schemas.microsoft.com/office/drawing/2014/main" id="{E64DF5E1-915C-4441-BD49-B76F7AF78E0E}"/>
              </a:ext>
            </a:extLst>
          </p:cNvPr>
          <p:cNvSpPr txBox="1">
            <a:spLocks/>
          </p:cNvSpPr>
          <p:nvPr/>
        </p:nvSpPr>
        <p:spPr>
          <a:xfrm>
            <a:off x="2099360" y="164179"/>
            <a:ext cx="6734157" cy="7567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ET MAINTENANT…</a:t>
            </a:r>
            <a:r>
              <a:rPr lang="fr-CH" sz="2400" b="1" dirty="0" smtClean="0">
                <a:latin typeface="Segoe UI" panose="020B0502040204020203" pitchFamily="34" charset="0"/>
              </a:rPr>
              <a:t> </a:t>
            </a:r>
            <a:r>
              <a:rPr lang="fr-CH" sz="2400" dirty="0" smtClean="0"/>
              <a:t/>
            </a:r>
            <a:br>
              <a:rPr lang="fr-CH" sz="2400" dirty="0" smtClean="0"/>
            </a:br>
            <a:endParaRPr lang="fr-CH" sz="2400" b="1" dirty="0" smtClean="0">
              <a:latin typeface="Segoe UI" panose="020B0502040204020203" pitchFamily="34" charset="0"/>
            </a:endParaRPr>
          </a:p>
        </p:txBody>
      </p:sp>
      <p:cxnSp>
        <p:nvCxnSpPr>
          <p:cNvPr id="28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397566" y="1328826"/>
            <a:ext cx="3521292" cy="3648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1073150" algn="l"/>
              </a:tabLst>
            </a:pPr>
            <a:endParaRPr lang="fr-FR" sz="16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FR" dirty="0" smtClean="0"/>
              <a:t>24</a:t>
            </a:r>
            <a:endParaRPr lang="de-CH" dirty="0"/>
          </a:p>
        </p:txBody>
      </p:sp>
      <p:sp>
        <p:nvSpPr>
          <p:cNvPr id="6" name="Rectangle 5"/>
          <p:cNvSpPr/>
          <p:nvPr/>
        </p:nvSpPr>
        <p:spPr>
          <a:xfrm>
            <a:off x="1978101" y="1391930"/>
            <a:ext cx="56137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CH" sz="16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A condition de trouver une solution mutuellement satisfaisante, le CF est prêt à signer </a:t>
            </a:r>
          </a:p>
          <a:p>
            <a:pPr algn="ctr"/>
            <a:r>
              <a:rPr lang="fr-CH" sz="16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l’accord et à le soumettre au Parlement.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130" y="2530954"/>
            <a:ext cx="3975661" cy="223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us-titre 2">
            <a:extLst>
              <a:ext uri="{FF2B5EF4-FFF2-40B4-BE49-F238E27FC236}">
                <a16:creationId xmlns:a16="http://schemas.microsoft.com/office/drawing/2014/main" id="{E64DF5E1-915C-4441-BD49-B76F7AF78E0E}"/>
              </a:ext>
            </a:extLst>
          </p:cNvPr>
          <p:cNvSpPr txBox="1">
            <a:spLocks/>
          </p:cNvSpPr>
          <p:nvPr/>
        </p:nvSpPr>
        <p:spPr>
          <a:xfrm>
            <a:off x="2123768" y="164179"/>
            <a:ext cx="6709750" cy="7567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b="1" dirty="0" smtClean="0">
                <a:latin typeface="Segoe UI" panose="020B0502040204020203" pitchFamily="34" charset="0"/>
              </a:rPr>
              <a:t>LA VOIE SUISSE EN EUROPE </a:t>
            </a:r>
            <a:endParaRPr lang="de-CH" sz="2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2123768" y="1155959"/>
            <a:ext cx="6732588" cy="3747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20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de-CH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Schweizergeschichte […] ist die Geschichte eines Raumes, der sich im </a:t>
            </a:r>
            <a:r>
              <a:rPr lang="de-CH" sz="2000" b="1" i="1" dirty="0">
                <a:latin typeface="Segoe UI" panose="020B0502040204020203" pitchFamily="34" charset="0"/>
                <a:cs typeface="Segoe UI" panose="020B0502040204020203" pitchFamily="34" charset="0"/>
              </a:rPr>
              <a:t>Austausch</a:t>
            </a:r>
            <a:r>
              <a:rPr lang="de-CH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und in </a:t>
            </a:r>
            <a:r>
              <a:rPr lang="de-CH" sz="2000" b="1" i="1" dirty="0">
                <a:latin typeface="Segoe UI" panose="020B0502040204020203" pitchFamily="34" charset="0"/>
                <a:cs typeface="Segoe UI" panose="020B0502040204020203" pitchFamily="34" charset="0"/>
              </a:rPr>
              <a:t>steter Auseinandersetzung</a:t>
            </a:r>
            <a:r>
              <a:rPr lang="de-CH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 mit seinem räumlichen Umfeld nach und nach als Staat territorial abgrenzte und sich seiner </a:t>
            </a:r>
            <a:r>
              <a:rPr lang="de-CH" sz="2000" b="1" i="1" dirty="0">
                <a:latin typeface="Segoe UI" panose="020B0502040204020203" pitchFamily="34" charset="0"/>
                <a:cs typeface="Segoe UI" panose="020B0502040204020203" pitchFamily="34" charset="0"/>
              </a:rPr>
              <a:t>besonderen Identität </a:t>
            </a:r>
            <a:r>
              <a:rPr lang="de-CH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sowie seiner engen Grenzen bewusst wurde. </a:t>
            </a:r>
            <a:endParaRPr lang="de-CH" sz="20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de-CH" sz="20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Warum </a:t>
            </a:r>
            <a:r>
              <a:rPr lang="de-CH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es die Schweiz gibt und wie sie zu dem wurde, was sie ist, erschliesst sich nur, wenn die Beziehungen dieses Raums zum weiteren Umfeld in Betracht gezogen </a:t>
            </a:r>
            <a:r>
              <a:rPr lang="de-CH" sz="20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werden» </a:t>
            </a:r>
          </a:p>
          <a:p>
            <a:pPr marL="0" indent="0" algn="ctr">
              <a:buNone/>
            </a:pPr>
            <a:endParaRPr lang="de-CH" sz="1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de-CH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André </a:t>
            </a:r>
            <a:r>
              <a:rPr lang="de-CH" sz="1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Holenstein</a:t>
            </a:r>
            <a:r>
              <a:rPr lang="de-CH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, 2014  </a:t>
            </a:r>
          </a:p>
          <a:p>
            <a:pPr marL="0" indent="0">
              <a:spcBef>
                <a:spcPts val="600"/>
              </a:spcBef>
              <a:buNone/>
              <a:tabLst>
                <a:tab pos="1073150" algn="l"/>
              </a:tabLst>
            </a:pPr>
            <a:endParaRPr lang="de-CH" sz="1600" dirty="0" smtClean="0">
              <a:latin typeface="Segoe U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FR" dirty="0" smtClean="0"/>
              <a:t>25</a:t>
            </a:r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2" y="1239236"/>
            <a:ext cx="2097206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866F714B-B350-C648-8E79-F002401C1A0A}"/>
              </a:ext>
            </a:extLst>
          </p:cNvPr>
          <p:cNvSpPr txBox="1">
            <a:spLocks/>
          </p:cNvSpPr>
          <p:nvPr/>
        </p:nvSpPr>
        <p:spPr>
          <a:xfrm>
            <a:off x="2109019" y="168614"/>
            <a:ext cx="4411262" cy="511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SOMMAIRE</a:t>
            </a:r>
            <a:endParaRPr lang="de-CH" sz="2400" b="1" dirty="0">
              <a:latin typeface="Segoe UI" panose="020B0502040204020203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9C067EA-A877-374C-8F55-4EF7BC758C40}" type="slidenum">
              <a:rPr lang="fr-FR" smtClean="0"/>
              <a:t>3</a:t>
            </a:fld>
            <a:endParaRPr lang="de-CH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2280246" y="1878728"/>
            <a:ext cx="5825633" cy="2352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+mj-lt"/>
              <a:buAutoNum type="arabicPeriod"/>
            </a:pPr>
            <a:r>
              <a:rPr lang="fr-CH" sz="1800" dirty="0" smtClean="0">
                <a:latin typeface="Segoe UI" panose="020B0502040204020203" pitchFamily="34" charset="0"/>
              </a:rPr>
              <a:t>Enjeux</a:t>
            </a:r>
          </a:p>
          <a:p>
            <a:pPr lvl="0">
              <a:buFont typeface="+mj-lt"/>
              <a:buAutoNum type="arabicPeriod"/>
            </a:pPr>
            <a:r>
              <a:rPr lang="fr-CH" sz="1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Accord cadre </a:t>
            </a:r>
            <a:endParaRPr lang="fr-CH" sz="1800" dirty="0" smtClean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</a:endParaRPr>
          </a:p>
          <a:p>
            <a:pPr lvl="0">
              <a:buFont typeface="+mj-lt"/>
              <a:buAutoNum type="arabicPeriod"/>
            </a:pPr>
            <a:r>
              <a:rPr lang="fr-CH" sz="1800" dirty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Consultations</a:t>
            </a:r>
          </a:p>
          <a:p>
            <a:pPr lvl="0">
              <a:buFont typeface="+mj-lt"/>
              <a:buAutoNum type="arabicPeriod"/>
            </a:pPr>
            <a:r>
              <a:rPr lang="fr-CH" sz="1800" dirty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Besoin de clarification</a:t>
            </a:r>
            <a:endParaRPr lang="fr-CH" sz="1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7" y="1249603"/>
            <a:ext cx="1361873" cy="86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3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397566" y="1328826"/>
            <a:ext cx="3521292" cy="3648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1073150" algn="l"/>
              </a:tabLst>
            </a:pPr>
            <a:endParaRPr lang="fr-FR" sz="16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3332" y="4082917"/>
            <a:ext cx="723448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2">
              <a:buClr>
                <a:srgbClr val="FF0000"/>
              </a:buClr>
            </a:pPr>
            <a:r>
              <a:rPr lang="fr-F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L’accord institutionnel doit permettre de consolider et de développer l’accès au marché intérieur de </a:t>
            </a:r>
            <a:r>
              <a:rPr lang="fr-FR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l’UE</a:t>
            </a:r>
            <a:r>
              <a:rPr lang="fr-FR" sz="20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FR" sz="20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14" name="Sous-titre 2"/>
          <p:cNvSpPr txBox="1">
            <a:spLocks/>
          </p:cNvSpPr>
          <p:nvPr/>
        </p:nvSpPr>
        <p:spPr>
          <a:xfrm>
            <a:off x="2100610" y="161956"/>
            <a:ext cx="5692708" cy="4839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 smtClean="0">
                <a:latin typeface="Segoe UI" panose="020B0502040204020203" pitchFamily="34" charset="0"/>
              </a:rPr>
              <a:t>LA SUISSE AU CŒUR DE L’EUROPE </a:t>
            </a:r>
            <a:endParaRPr lang="fr-FR" sz="2400" b="1" dirty="0">
              <a:latin typeface="Segoe UI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32" y="4086728"/>
            <a:ext cx="763309" cy="5329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36" t="43750" r="12122" b="25437"/>
          <a:stretch/>
        </p:blipFill>
        <p:spPr>
          <a:xfrm>
            <a:off x="2939310" y="920846"/>
            <a:ext cx="6228470" cy="309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hidden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600" y="2406650"/>
            <a:ext cx="1879600" cy="1644650"/>
          </a:xfrm>
          <a:prstGeom prst="rect">
            <a:avLst/>
          </a:prstGeom>
        </p:spPr>
      </p:pic>
      <p:sp>
        <p:nvSpPr>
          <p:cNvPr id="14" name="Sous-titre 2"/>
          <p:cNvSpPr txBox="1">
            <a:spLocks/>
          </p:cNvSpPr>
          <p:nvPr/>
        </p:nvSpPr>
        <p:spPr>
          <a:xfrm>
            <a:off x="2100610" y="161956"/>
            <a:ext cx="3521855" cy="4839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 smtClean="0">
                <a:latin typeface="Segoe UI" panose="020B0502040204020203" pitchFamily="34" charset="0"/>
              </a:rPr>
              <a:t>ECHANGES… </a:t>
            </a:r>
            <a:endParaRPr lang="fr-FR" sz="2400" b="1" dirty="0">
              <a:latin typeface="Segoe UI" panose="020B0502040204020203" pitchFamily="34" charset="0"/>
            </a:endParaRPr>
          </a:p>
        </p:txBody>
      </p:sp>
      <p:cxnSp>
        <p:nvCxnSpPr>
          <p:cNvPr id="25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28529" y="1323586"/>
            <a:ext cx="7855562" cy="3228714"/>
            <a:chOff x="977956" y="1434797"/>
            <a:chExt cx="7855562" cy="322871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ECF2AE-8DDF-E447-8462-6E4C1EB73164}"/>
                </a:ext>
              </a:extLst>
            </p:cNvPr>
            <p:cNvSpPr txBox="1"/>
            <p:nvPr/>
          </p:nvSpPr>
          <p:spPr>
            <a:xfrm>
              <a:off x="3329321" y="1434799"/>
              <a:ext cx="18722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latin typeface="Segoe UI" panose="020B0502040204020203" pitchFamily="34" charset="0"/>
                </a:rPr>
                <a:t>1/3</a:t>
              </a:r>
            </a:p>
            <a:p>
              <a:r>
                <a:rPr lang="fr-FR" sz="1200" dirty="0">
                  <a:latin typeface="Segoe UI" panose="020B0502040204020203" pitchFamily="34" charset="0"/>
                </a:rPr>
                <a:t>La Suisse gagne un franc sur trois grâce à ses échanges avec l’UE.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9FE2EC-670D-2842-ADAB-542088112FC2}"/>
                </a:ext>
              </a:extLst>
            </p:cNvPr>
            <p:cNvSpPr txBox="1"/>
            <p:nvPr/>
          </p:nvSpPr>
          <p:spPr>
            <a:xfrm>
              <a:off x="977956" y="1434798"/>
              <a:ext cx="18722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2000" b="1" dirty="0">
                  <a:latin typeface="Segoe UI" panose="020B0502040204020203" pitchFamily="34" charset="0"/>
                </a:rPr>
                <a:t>1</a:t>
              </a:r>
              <a:r>
                <a:rPr lang="fr-FR" dirty="0"/>
                <a:t> </a:t>
              </a:r>
              <a:r>
                <a:rPr lang="fr-FR" sz="2000" b="1" dirty="0">
                  <a:latin typeface="Segoe UI" panose="020B0502040204020203" pitchFamily="34" charset="0"/>
                </a:rPr>
                <a:t>500</a:t>
              </a:r>
              <a:r>
                <a:rPr lang="fr-FR" dirty="0"/>
                <a:t> </a:t>
              </a:r>
              <a:r>
                <a:rPr lang="fr-FR" sz="2000" b="1" dirty="0">
                  <a:latin typeface="Segoe UI" panose="020B0502040204020203" pitchFamily="34" charset="0"/>
                </a:rPr>
                <a:t>000</a:t>
              </a:r>
            </a:p>
            <a:p>
              <a:r>
                <a:rPr lang="fr-FR" sz="1200" dirty="0">
                  <a:latin typeface="Segoe UI" panose="020B0502040204020203" pitchFamily="34" charset="0"/>
                </a:rPr>
                <a:t>emplois dépendent des exportations suisses vers l’UE.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F2D534-1C93-0642-BC9D-F32F99715792}"/>
                </a:ext>
              </a:extLst>
            </p:cNvPr>
            <p:cNvSpPr txBox="1"/>
            <p:nvPr/>
          </p:nvSpPr>
          <p:spPr>
            <a:xfrm>
              <a:off x="992112" y="2442910"/>
              <a:ext cx="18722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2000" b="1" dirty="0">
                  <a:latin typeface="Segoe UI" panose="020B0502040204020203" pitchFamily="34" charset="0"/>
                </a:rPr>
                <a:t>TOP 3</a:t>
              </a:r>
            </a:p>
            <a:p>
              <a:r>
                <a:rPr lang="fr-FR" sz="1200" dirty="0">
                  <a:latin typeface="Segoe UI" panose="020B0502040204020203" pitchFamily="34" charset="0"/>
                </a:rPr>
                <a:t>La Suisse compte parmi les trois principaux partenaires commerciaux de l’UE, aux côtés des États-Unis et de la Chine.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28116E5-58FC-4E44-8349-3FCE60D64623}"/>
                </a:ext>
              </a:extLst>
            </p:cNvPr>
            <p:cNvSpPr/>
            <p:nvPr/>
          </p:nvSpPr>
          <p:spPr>
            <a:xfrm>
              <a:off x="5404251" y="1434797"/>
              <a:ext cx="3429267" cy="2616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>
                  <a:latin typeface="Segoe UI" panose="020B0502040204020203" pitchFamily="34" charset="0"/>
                </a:rPr>
                <a:t>MOBILITÉ</a:t>
              </a:r>
            </a:p>
            <a:p>
              <a:r>
                <a:rPr lang="fr-FR" sz="1200" dirty="0">
                  <a:latin typeface="Segoe UI" panose="020B0502040204020203" pitchFamily="34" charset="0"/>
                </a:rPr>
                <a:t>450 000 Suisses vivent dans l’UE et environ 1,4  million de ressortissants de l’UE vivent en Suisse.</a:t>
              </a:r>
            </a:p>
            <a:p>
              <a:endParaRPr lang="de-CH" sz="1200" dirty="0" smtClean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de-CH" sz="1200" dirty="0" smtClean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de-CH" sz="1200" dirty="0" smtClean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de-CH" sz="1200" dirty="0" smtClean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de-CH" sz="1200" dirty="0" smtClean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de-CH" sz="1200" dirty="0" smtClean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de-CH" sz="1200" dirty="0" smtClean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fr-FR" sz="1200" dirty="0">
                  <a:latin typeface="Segoe UI" panose="020B0502040204020203" pitchFamily="34" charset="0"/>
                </a:rPr>
                <a:t>315 000 frontaliers se rendent chaque jour en Suisse pour y travailler.</a:t>
              </a:r>
            </a:p>
          </p:txBody>
        </p:sp>
        <p:pic>
          <p:nvPicPr>
            <p:cNvPr id="23" name="Imag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200" y="3914840"/>
              <a:ext cx="1136650" cy="6096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7747" y="4206940"/>
              <a:ext cx="2376854" cy="45657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159" y="2518851"/>
              <a:ext cx="1859028" cy="163261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3637" y="2289711"/>
              <a:ext cx="1183388" cy="97990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C9FE2EC-670D-2842-ADAB-542088112FC2}"/>
              </a:ext>
            </a:extLst>
          </p:cNvPr>
          <p:cNvSpPr txBox="1"/>
          <p:nvPr/>
        </p:nvSpPr>
        <p:spPr>
          <a:xfrm>
            <a:off x="3084750" y="2908858"/>
            <a:ext cx="831199" cy="553998"/>
          </a:xfrm>
          <a:prstGeom prst="rect">
            <a:avLst/>
          </a:prstGeom>
          <a:solidFill>
            <a:srgbClr val="F8F8F8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3600" b="1" dirty="0" smtClean="0">
                <a:latin typeface="Segoe UI" panose="020B0502040204020203" pitchFamily="34" charset="0"/>
              </a:rPr>
              <a:t>CH</a:t>
            </a:r>
            <a:endParaRPr lang="fr-FR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9FE2EC-670D-2842-ADAB-542088112FC2}"/>
              </a:ext>
            </a:extLst>
          </p:cNvPr>
          <p:cNvSpPr txBox="1"/>
          <p:nvPr/>
        </p:nvSpPr>
        <p:spPr>
          <a:xfrm>
            <a:off x="4407434" y="2916839"/>
            <a:ext cx="831199" cy="553998"/>
          </a:xfrm>
          <a:prstGeom prst="rect">
            <a:avLst/>
          </a:prstGeom>
          <a:solidFill>
            <a:srgbClr val="F8F8F8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3600" b="1" dirty="0" smtClean="0">
                <a:latin typeface="Segoe UI" panose="020B0502040204020203" pitchFamily="34" charset="0"/>
              </a:rPr>
              <a:t>UE</a:t>
            </a:r>
            <a:endParaRPr lang="fr-FR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9FE2EC-670D-2842-ADAB-542088112FC2}"/>
              </a:ext>
            </a:extLst>
          </p:cNvPr>
          <p:cNvSpPr txBox="1"/>
          <p:nvPr/>
        </p:nvSpPr>
        <p:spPr>
          <a:xfrm>
            <a:off x="3279894" y="2613280"/>
            <a:ext cx="1826866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1400" b="1" dirty="0">
                <a:latin typeface="Segoe UI" panose="020B0502040204020203" pitchFamily="34" charset="0"/>
              </a:rPr>
              <a:t>52%</a:t>
            </a:r>
          </a:p>
          <a:p>
            <a:pPr algn="ctr">
              <a:lnSpc>
                <a:spcPts val="1300"/>
              </a:lnSpc>
            </a:pPr>
            <a:r>
              <a:rPr lang="fr-F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exportations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FE2EC-670D-2842-ADAB-542088112FC2}"/>
              </a:ext>
            </a:extLst>
          </p:cNvPr>
          <p:cNvSpPr txBox="1"/>
          <p:nvPr/>
        </p:nvSpPr>
        <p:spPr>
          <a:xfrm>
            <a:off x="3279894" y="3241686"/>
            <a:ext cx="1826866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1400" b="1" dirty="0">
                <a:latin typeface="Segoe UI" panose="020B0502040204020203" pitchFamily="34" charset="0"/>
              </a:rPr>
              <a:t>70%</a:t>
            </a:r>
          </a:p>
          <a:p>
            <a:pPr algn="ctr">
              <a:lnSpc>
                <a:spcPts val="1300"/>
              </a:lnSpc>
            </a:pPr>
            <a:r>
              <a:rPr lang="fr-FR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importations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9FE2EC-670D-2842-ADAB-542088112FC2}"/>
              </a:ext>
            </a:extLst>
          </p:cNvPr>
          <p:cNvSpPr txBox="1"/>
          <p:nvPr/>
        </p:nvSpPr>
        <p:spPr>
          <a:xfrm>
            <a:off x="6677267" y="2841830"/>
            <a:ext cx="260582" cy="153888"/>
          </a:xfrm>
          <a:prstGeom prst="rect">
            <a:avLst/>
          </a:prstGeom>
          <a:solidFill>
            <a:srgbClr val="F8F8F8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  <a:latin typeface="Segoe UI" panose="020B0502040204020203" pitchFamily="34" charset="0"/>
              </a:rPr>
              <a:t>CH</a:t>
            </a:r>
            <a:endParaRPr lang="fr-FR" sz="10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9FE2EC-670D-2842-ADAB-542088112FC2}"/>
              </a:ext>
            </a:extLst>
          </p:cNvPr>
          <p:cNvSpPr txBox="1"/>
          <p:nvPr/>
        </p:nvSpPr>
        <p:spPr>
          <a:xfrm>
            <a:off x="7049125" y="3067381"/>
            <a:ext cx="260582" cy="153888"/>
          </a:xfrm>
          <a:prstGeom prst="rect">
            <a:avLst/>
          </a:prstGeom>
          <a:solidFill>
            <a:srgbClr val="F8F8F8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tx2">
                    <a:lumMod val="75000"/>
                  </a:schemeClr>
                </a:solidFill>
                <a:latin typeface="Segoe UI" panose="020B0502040204020203" pitchFamily="34" charset="0"/>
              </a:rPr>
              <a:t>UE</a:t>
            </a:r>
            <a:endParaRPr lang="fr-FR" sz="1000" b="1" dirty="0">
              <a:solidFill>
                <a:schemeClr val="tx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5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2" b="-1"/>
          <a:stretch/>
        </p:blipFill>
        <p:spPr>
          <a:xfrm>
            <a:off x="365597" y="922020"/>
            <a:ext cx="8822153" cy="4161315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43E6B83E-E871-284F-A3A0-9AB32DCDD640}"/>
              </a:ext>
            </a:extLst>
          </p:cNvPr>
          <p:cNvSpPr txBox="1">
            <a:spLocks/>
          </p:cNvSpPr>
          <p:nvPr/>
        </p:nvSpPr>
        <p:spPr>
          <a:xfrm>
            <a:off x="357020" y="1379826"/>
            <a:ext cx="5226250" cy="858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000" b="1" dirty="0">
                <a:latin typeface="Segoe UI" panose="020B0502040204020203" pitchFamily="34" charset="0"/>
              </a:rPr>
              <a:t>1 milliard CHF / jour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86492" y="2898653"/>
            <a:ext cx="2331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Segoe UI" panose="020B0502040204020203" pitchFamily="34" charset="0"/>
              </a:rPr>
              <a:t>500 millions</a:t>
            </a:r>
          </a:p>
        </p:txBody>
      </p:sp>
      <p:cxnSp>
        <p:nvCxnSpPr>
          <p:cNvPr id="14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4208048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6</a:t>
            </a:r>
            <a:endParaRPr lang="fr-FR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14" y="2264044"/>
            <a:ext cx="908022" cy="615412"/>
          </a:xfrm>
          <a:prstGeom prst="rect">
            <a:avLst/>
          </a:prstGeom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2100610" y="161956"/>
            <a:ext cx="3521855" cy="4839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 smtClean="0">
                <a:latin typeface="Segoe UI" panose="020B0502040204020203" pitchFamily="34" charset="0"/>
              </a:rPr>
              <a:t>…</a:t>
            </a:r>
            <a:r>
              <a:rPr lang="fr-FR" sz="2400" b="1" dirty="0">
                <a:latin typeface="Segoe UI" panose="020B0502040204020203" pitchFamily="34" charset="0"/>
              </a:rPr>
              <a:t>	</a:t>
            </a:r>
            <a:r>
              <a:rPr lang="fr-FR" sz="2400" b="1" dirty="0" smtClean="0">
                <a:latin typeface="Segoe UI" panose="020B0502040204020203" pitchFamily="34" charset="0"/>
              </a:rPr>
              <a:t>ÉCONOMIQUES </a:t>
            </a:r>
            <a:endParaRPr lang="fr-FR" sz="2400" b="1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7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1" y="-115172"/>
            <a:ext cx="8747759" cy="4922072"/>
          </a:xfrm>
          <a:prstGeom prst="rect">
            <a:avLst/>
          </a:prstGeom>
        </p:spPr>
      </p:pic>
      <p:cxnSp>
        <p:nvCxnSpPr>
          <p:cNvPr id="15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1B20BADA-60FB-3F45-A19E-75886DBD7CEE}"/>
              </a:ext>
            </a:extLst>
          </p:cNvPr>
          <p:cNvSpPr txBox="1">
            <a:spLocks/>
          </p:cNvSpPr>
          <p:nvPr/>
        </p:nvSpPr>
        <p:spPr>
          <a:xfrm>
            <a:off x="383271" y="1082578"/>
            <a:ext cx="5226224" cy="850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600" b="1" dirty="0">
                <a:latin typeface="Segoe UI" panose="020B0502040204020203" pitchFamily="34" charset="0"/>
              </a:rPr>
              <a:t>1 milliard CHF / </a:t>
            </a:r>
            <a:r>
              <a:rPr lang="fr-FR" sz="3600" b="1" dirty="0" smtClean="0">
                <a:latin typeface="Segoe UI" panose="020B0502040204020203" pitchFamily="34" charset="0"/>
              </a:rPr>
              <a:t>année</a:t>
            </a:r>
            <a:endParaRPr lang="fr-FR" sz="3600" b="1" dirty="0">
              <a:latin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68976" y="1822644"/>
            <a:ext cx="241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Segoe UI" panose="020B0502040204020203" pitchFamily="34" charset="0"/>
              </a:rPr>
              <a:t>280 millions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14" y="1874353"/>
            <a:ext cx="908022" cy="614812"/>
          </a:xfrm>
          <a:prstGeom prst="rect">
            <a:avLst/>
          </a:prstGeom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2100610" y="161956"/>
            <a:ext cx="6535390" cy="7665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 smtClean="0">
                <a:latin typeface="Segoe UI" panose="020B0502040204020203" pitchFamily="34" charset="0"/>
              </a:rPr>
              <a:t>ECHANGES COMMERCIAUX AVEC L’INDONÉSIE </a:t>
            </a:r>
            <a:endParaRPr lang="fr-FR" sz="2400" b="1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72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866F714B-B350-C648-8E79-F002401C1A0A}"/>
              </a:ext>
            </a:extLst>
          </p:cNvPr>
          <p:cNvSpPr txBox="1">
            <a:spLocks/>
          </p:cNvSpPr>
          <p:nvPr/>
        </p:nvSpPr>
        <p:spPr>
          <a:xfrm>
            <a:off x="2116394" y="168614"/>
            <a:ext cx="4403887" cy="511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SOMMAIRE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9C067EA-A877-374C-8F55-4EF7BC758C40}" type="slidenum">
              <a:rPr lang="fr-FR" smtClean="0"/>
              <a:t>8</a:t>
            </a:fld>
            <a:endParaRPr lang="de-CH" dirty="0"/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2280246" y="1878728"/>
            <a:ext cx="5825633" cy="2352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+mj-lt"/>
              <a:buAutoNum type="arabicPeriod"/>
            </a:pPr>
            <a:r>
              <a:rPr lang="de-CH" sz="1800" dirty="0" err="1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Enjeux</a:t>
            </a:r>
            <a:endParaRPr lang="de-CH" sz="1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</a:endParaRPr>
          </a:p>
          <a:p>
            <a:pPr lvl="0">
              <a:buFont typeface="+mj-lt"/>
              <a:buAutoNum type="arabicPeriod"/>
            </a:pPr>
            <a:r>
              <a:rPr lang="de-CH" sz="1800" dirty="0" err="1">
                <a:latin typeface="Segoe UI" panose="020B0502040204020203" pitchFamily="34" charset="0"/>
              </a:rPr>
              <a:t>Accord</a:t>
            </a:r>
            <a:r>
              <a:rPr lang="de-CH" sz="1800" dirty="0">
                <a:latin typeface="Segoe UI" panose="020B0502040204020203" pitchFamily="34" charset="0"/>
              </a:rPr>
              <a:t> </a:t>
            </a:r>
            <a:r>
              <a:rPr lang="de-CH" sz="1800" dirty="0" err="1">
                <a:latin typeface="Segoe UI" panose="020B0502040204020203" pitchFamily="34" charset="0"/>
              </a:rPr>
              <a:t>cadre</a:t>
            </a:r>
            <a:r>
              <a:rPr lang="de-CH" sz="1800" dirty="0">
                <a:latin typeface="Segoe UI" panose="020B0502040204020203" pitchFamily="34" charset="0"/>
              </a:rPr>
              <a:t> </a:t>
            </a:r>
            <a:endParaRPr lang="de-CH" sz="1800" dirty="0" smtClean="0">
              <a:latin typeface="Segoe UI" panose="020B0502040204020203" pitchFamily="34" charset="0"/>
            </a:endParaRPr>
          </a:p>
          <a:p>
            <a:pPr lvl="0">
              <a:buFont typeface="+mj-lt"/>
              <a:buAutoNum type="arabicPeriod"/>
            </a:pPr>
            <a:r>
              <a:rPr lang="de-CH" sz="1800" dirty="0" err="1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Consultations</a:t>
            </a:r>
            <a:endParaRPr lang="de-CH" sz="1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</a:endParaRPr>
          </a:p>
          <a:p>
            <a:pPr>
              <a:buFont typeface="+mj-lt"/>
              <a:buAutoNum type="arabicPeriod"/>
            </a:pPr>
            <a:r>
              <a:rPr lang="de-CH" sz="1800" dirty="0" err="1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Besoin</a:t>
            </a:r>
            <a:r>
              <a:rPr lang="de-CH" sz="1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 de </a:t>
            </a:r>
            <a:r>
              <a:rPr lang="de-CH" sz="1800" dirty="0" err="1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</a:rPr>
              <a:t>clarification</a:t>
            </a:r>
            <a:endParaRPr lang="de-CH" sz="1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7" y="1249603"/>
            <a:ext cx="1361873" cy="86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2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us-titre 2">
            <a:extLst>
              <a:ext uri="{FF2B5EF4-FFF2-40B4-BE49-F238E27FC236}">
                <a16:creationId xmlns:a16="http://schemas.microsoft.com/office/drawing/2014/main" id="{E64DF5E1-915C-4441-BD49-B76F7AF78E0E}"/>
              </a:ext>
            </a:extLst>
          </p:cNvPr>
          <p:cNvSpPr txBox="1">
            <a:spLocks/>
          </p:cNvSpPr>
          <p:nvPr/>
        </p:nvSpPr>
        <p:spPr>
          <a:xfrm>
            <a:off x="2114859" y="164179"/>
            <a:ext cx="6431666" cy="7567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 smtClean="0">
                <a:latin typeface="Segoe UI" panose="020B0502040204020203" pitchFamily="34" charset="0"/>
              </a:rPr>
              <a:t>POURQUOI UN ACCORD INSTITUTIONNEL? </a:t>
            </a:r>
            <a:endParaRPr lang="fr-FR" sz="2400" b="1" dirty="0">
              <a:latin typeface="Segoe UI" panose="020B0502040204020203" pitchFamily="34" charset="0"/>
            </a:endParaRPr>
          </a:p>
        </p:txBody>
      </p:sp>
      <p:cxnSp>
        <p:nvCxnSpPr>
          <p:cNvPr id="28" name="Connecteur droit 7">
            <a:extLst>
              <a:ext uri="{FF2B5EF4-FFF2-40B4-BE49-F238E27FC236}">
                <a16:creationId xmlns:a16="http://schemas.microsoft.com/office/drawing/2014/main" id="{DAF7F16C-08C3-4E44-BB1A-0501C4FF449B}"/>
              </a:ext>
            </a:extLst>
          </p:cNvPr>
          <p:cNvCxnSpPr>
            <a:cxnSpLocks/>
          </p:cNvCxnSpPr>
          <p:nvPr/>
        </p:nvCxnSpPr>
        <p:spPr>
          <a:xfrm>
            <a:off x="2411413" y="928465"/>
            <a:ext cx="6422105" cy="0"/>
          </a:xfrm>
          <a:prstGeom prst="line">
            <a:avLst/>
          </a:prstGeom>
          <a:ln w="12700" cap="sq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ous-titre 2">
            <a:extLst>
              <a:ext uri="{FF2B5EF4-FFF2-40B4-BE49-F238E27FC236}">
                <a16:creationId xmlns:a16="http://schemas.microsoft.com/office/drawing/2014/main" id="{815EB8CE-8BDF-4C42-82FB-A07EA7E7DCF2}"/>
              </a:ext>
            </a:extLst>
          </p:cNvPr>
          <p:cNvSpPr txBox="1">
            <a:spLocks/>
          </p:cNvSpPr>
          <p:nvPr/>
        </p:nvSpPr>
        <p:spPr>
          <a:xfrm>
            <a:off x="397566" y="1328826"/>
            <a:ext cx="3521292" cy="3648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tabLst>
                <a:tab pos="1073150" algn="l"/>
              </a:tabLst>
            </a:pPr>
            <a:endParaRPr lang="fr-FR" sz="16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044" y="1262459"/>
            <a:ext cx="6598499" cy="4001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Noyau de l’accord = </a:t>
            </a:r>
            <a:r>
              <a:rPr lang="fr-F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les mécanismes institutionnels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Actualisation </a:t>
            </a: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dynamique </a:t>
            </a: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des </a:t>
            </a: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accords d’accès au </a:t>
            </a: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marché aux </a:t>
            </a: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développements du droit de </a:t>
            </a: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l’UE</a:t>
            </a:r>
            <a:endParaRPr lang="fr-F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Application et interprétation uniformes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Possibilité de faire valoir </a:t>
            </a: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ses </a:t>
            </a: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droits dans le cadre de la procédure de règlement des différends</a:t>
            </a:r>
          </a:p>
          <a:p>
            <a:endParaRPr lang="fr-FR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Objectifs</a:t>
            </a: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sécurité juridique et prévisibilité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protection contre les discriminations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élargissement </a:t>
            </a: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de l’accès au marché intérieur de </a:t>
            </a: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l'UE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fr-FR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oncurrence loyale</a:t>
            </a:r>
            <a:endParaRPr lang="fr-F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r>
              <a:rPr lang="fr-FR" dirty="0" smtClean="0"/>
              <a:t>9</a:t>
            </a:r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5505">
            <a:off x="6983758" y="2647457"/>
            <a:ext cx="1805825" cy="217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1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1808</Words>
  <Application>Microsoft Office PowerPoint</Application>
  <PresentationFormat>On-screen Show (16:9)</PresentationFormat>
  <Paragraphs>306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Segoe UI</vt:lpstr>
      <vt:lpstr>Segoe Ul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AUF EIN ZEILE TITEL AUF EIN ZEILE</dc:title>
  <dc:creator>Ignazio Cassis</dc:creator>
  <cp:lastModifiedBy>Stucky Cédric EDA CST</cp:lastModifiedBy>
  <cp:revision>1014</cp:revision>
  <cp:lastPrinted>2019-06-12T12:13:21Z</cp:lastPrinted>
  <dcterms:created xsi:type="dcterms:W3CDTF">2018-01-18T09:14:20Z</dcterms:created>
  <dcterms:modified xsi:type="dcterms:W3CDTF">2019-06-23T15:15:06Z</dcterms:modified>
</cp:coreProperties>
</file>