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12192000"/>
  <p:defaultTextStyle>
    <a:defPPr>
      <a:defRPr lang="fr-FR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725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en-tête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Espace réservé de la date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B52CF43-4085-487A-A858-D7F511AC9881}" type="datetimeFigureOut">
              <a:rPr lang="fr-CH"/>
              <a:t>26.06.2020</a:t>
            </a:fld>
            <a:endParaRPr lang="fr-CH"/>
          </a:p>
        </p:txBody>
      </p:sp>
      <p:sp>
        <p:nvSpPr>
          <p:cNvPr id="6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fr-CH"/>
          </a:p>
        </p:txBody>
      </p:sp>
      <p:sp>
        <p:nvSpPr>
          <p:cNvPr id="7" name="Espace réservé des notes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 lang="fr-CH"/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59ABFAE-DD7F-4321-8447-8B2B8E744546}" type="slidenum">
              <a:rPr lang="fr-CH"/>
              <a:t>‹Nr.›</a:t>
            </a:fld>
            <a:endParaRPr lang="fr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CH"/>
              <a:t>We have 4 main research domains.</a:t>
            </a:r>
            <a:endParaRPr/>
          </a:p>
          <a:p>
            <a:pPr marL="228600" indent="-228600">
              <a:buAutoNum type="arabicPeriod"/>
              <a:defRPr/>
            </a:pPr>
            <a:r>
              <a:rPr lang="fr-CH"/>
              <a:t>Energy systems: with topic such as renewable energy integration, energy monitoring and optimization, energy storage in buildings, and optimal operation of building systems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CH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Construction technologies, with a focus on lowering grey energy in buildings through reuse of construction elements and design for disassembly.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CH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</a:t>
            </a:r>
            <a:r>
              <a:rPr lang="fr-CH"/>
              <a:t>Well-being and behaviors. We study factors influencing well-being (lighting, air quality, temperature, office layout …) and also the relation between behaviors and performance.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CH"/>
              <a:t>4. Interactions (between users, user-building, between professionals of the building industry) and design processes (for example BIM process). </a:t>
            </a:r>
          </a:p>
          <a:p>
            <a:pPr>
              <a:defRPr/>
            </a:pPr>
            <a:endParaRPr lang="fr-CH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59ABFAE-DD7F-4321-8447-8B2B8E744546}" type="slidenum">
              <a:rPr lang="fr-CH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12</a:t>
            </a:fld>
            <a:endParaRPr lang="fr-CH" sz="12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CH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mandat d’études parallèles se caractérise par son ouverture à l’échange. Les dialogues intermédiaires A et B avaient</a:t>
            </a:r>
            <a:endParaRPr/>
          </a:p>
          <a:p>
            <a:pPr>
              <a:defRPr/>
            </a:pPr>
            <a:r>
              <a:rPr lang="fr-CH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pour objectif une interaction entre tous les participants (candidats, collège d’experts, utilisateurs et chercheurs/</a:t>
            </a:r>
            <a:endParaRPr/>
          </a:p>
          <a:p>
            <a:pPr>
              <a:defRPr/>
            </a:pPr>
            <a:r>
              <a:rPr lang="fr-CH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spécialistes du Smart Living Lab), permettant un partage des approches, idées et solutions entre candidats et</a:t>
            </a:r>
            <a:endParaRPr/>
          </a:p>
          <a:p>
            <a:pPr>
              <a:defRPr/>
            </a:pPr>
            <a:r>
              <a:rPr lang="fr-CH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une possibilité d’évolution des projets au cours du processus. En mettant l’accent sur une démarche collaborative</a:t>
            </a:r>
            <a:endParaRPr/>
          </a:p>
          <a:p>
            <a:pPr>
              <a:defRPr/>
            </a:pPr>
            <a:r>
              <a:rPr lang="fr-CH" sz="12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favorable aux interactions fertiles, le processus se veut à l’image du futur bâtiment : intégratif et catalyseur de progrès.</a:t>
            </a:r>
            <a:endParaRPr lang="fr-CH" b="0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59ABFAE-DD7F-4321-8447-8B2B8E744546}" type="slidenum">
              <a:rPr lang="fr-CH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13</a:t>
            </a:fld>
            <a:endParaRPr lang="fr-CH" sz="12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5"/>
          <p:cNvSpPr>
            <a:spLocks noGrp="1"/>
          </p:cNvSpPr>
          <p:nvPr>
            <p:ph type="title"/>
          </p:nvPr>
        </p:nvSpPr>
        <p:spPr bwMode="auto">
          <a:xfrm>
            <a:off x="1333511" y="3098878"/>
            <a:ext cx="8588164" cy="599847"/>
          </a:xfrm>
          <a:prstGeom prst="rect">
            <a:avLst/>
          </a:prstGeom>
        </p:spPr>
        <p:txBody>
          <a:bodyPr/>
          <a:lstStyle>
            <a:lvl1pPr algn="l">
              <a:defRPr sz="3200" b="1" i="0" spc="133">
                <a:solidFill>
                  <a:srgbClr val="F1563F"/>
                </a:solidFill>
                <a:latin typeface="+mj-lt"/>
                <a:cs typeface="Impact"/>
              </a:defRPr>
            </a:lvl1pPr>
          </a:lstStyle>
          <a:p>
            <a:pPr lvl="0">
              <a:defRPr/>
            </a:pPr>
            <a:r>
              <a:rPr lang="fr-FR"/>
              <a:t>Modifiez le style du titre</a:t>
            </a:r>
            <a:endParaRPr lang="fr-C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3" descr="SLL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3567" y="6204518"/>
            <a:ext cx="1270402" cy="5793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 bwMode="auto">
          <a:xfrm>
            <a:off x="22140" y="123577"/>
            <a:ext cx="10972800" cy="623608"/>
          </a:xfrm>
          <a:prstGeom prst="rect">
            <a:avLst/>
          </a:prstGeom>
        </p:spPr>
        <p:txBody>
          <a:bodyPr/>
          <a:lstStyle>
            <a:lvl1pPr algn="l">
              <a:spcAft>
                <a:spcPts val="1600"/>
              </a:spcAft>
              <a:defRPr sz="3200" b="1" i="0" spc="133">
                <a:solidFill>
                  <a:srgbClr val="F1563F"/>
                </a:solidFill>
                <a:latin typeface="+mj-lt"/>
                <a:cs typeface="Impact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En-tête de sec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Connecteur droit 4"/>
          <p:cNvCxnSpPr>
            <a:cxnSpLocks/>
          </p:cNvCxnSpPr>
          <p:nvPr/>
        </p:nvCxnSpPr>
        <p:spPr bwMode="auto">
          <a:xfrm>
            <a:off x="-8466" y="6038851"/>
            <a:ext cx="12213167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 4" descr="SLL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2758" y="6174252"/>
            <a:ext cx="1304151" cy="59473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 bwMode="auto">
          <a:xfrm>
            <a:off x="284697" y="196075"/>
            <a:ext cx="10972800" cy="623608"/>
          </a:xfrm>
          <a:prstGeom prst="rect">
            <a:avLst/>
          </a:prstGeom>
        </p:spPr>
        <p:txBody>
          <a:bodyPr/>
          <a:lstStyle>
            <a:lvl1pPr algn="l">
              <a:spcAft>
                <a:spcPts val="1600"/>
              </a:spcAft>
              <a:defRPr sz="3200" b="1" i="0" spc="133">
                <a:solidFill>
                  <a:srgbClr val="F1563F"/>
                </a:solidFill>
                <a:latin typeface="+mj-lt"/>
                <a:cs typeface="Impact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pic>
        <p:nvPicPr>
          <p:cNvPr id="7" name="Picture 4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7268658" y="5969977"/>
            <a:ext cx="4649969" cy="6330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3" descr="SLL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4141" y="6112852"/>
            <a:ext cx="1491048" cy="67996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 bwMode="auto">
          <a:xfrm>
            <a:off x="74141" y="107343"/>
            <a:ext cx="10972800" cy="623608"/>
          </a:xfrm>
          <a:prstGeom prst="rect">
            <a:avLst/>
          </a:prstGeom>
        </p:spPr>
        <p:txBody>
          <a:bodyPr/>
          <a:lstStyle>
            <a:lvl1pPr algn="l">
              <a:spcAft>
                <a:spcPts val="1600"/>
              </a:spcAft>
              <a:defRPr sz="3200" b="1" i="0" spc="133">
                <a:solidFill>
                  <a:srgbClr val="F1563F"/>
                </a:solidFill>
                <a:latin typeface="+mj-lt"/>
                <a:cs typeface="Impact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395167" y="1693622"/>
            <a:ext cx="10972800" cy="3265487"/>
          </a:xfrm>
          <a:prstGeom prst="rect">
            <a:avLst/>
          </a:prstGeom>
        </p:spPr>
        <p:txBody>
          <a:bodyPr lIns="0" tIns="0" rIns="0" bIns="0"/>
          <a:lstStyle>
            <a:lvl1pPr marL="609555" indent="-32157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defRPr sz="2000" b="0" i="0">
                <a:solidFill>
                  <a:srgbClr val="000000"/>
                </a:solidFill>
                <a:latin typeface="+mj-lt"/>
                <a:cs typeface="Arial Narrow"/>
              </a:defRPr>
            </a:lvl1pPr>
            <a:lvl2pPr marL="852953" indent="-321576">
              <a:spcBef>
                <a:spcPts val="400"/>
              </a:spcBef>
              <a:buClrTx/>
              <a:buSzPct val="100000"/>
              <a:buFont typeface="Arial"/>
              <a:buChar char="•"/>
              <a:defRPr sz="2000" b="0" i="0">
                <a:solidFill>
                  <a:srgbClr val="000000"/>
                </a:solidFill>
                <a:latin typeface="+mj-lt"/>
                <a:cs typeface="Arial Narrow"/>
              </a:defRPr>
            </a:lvl2pPr>
            <a:lvl3pPr marL="1034974" indent="-321576">
              <a:spcBef>
                <a:spcPts val="400"/>
              </a:spcBef>
              <a:buClrTx/>
              <a:buSzPct val="100000"/>
              <a:defRPr sz="2000" b="0" i="0">
                <a:solidFill>
                  <a:srgbClr val="000000"/>
                </a:solidFill>
                <a:latin typeface="+mj-lt"/>
                <a:cs typeface="Arial Narrow"/>
              </a:defRPr>
            </a:lvl3pPr>
            <a:lvl4pPr>
              <a:defRPr>
                <a:latin typeface="HelveticaNeueLT Pro 55 Roman"/>
              </a:defRPr>
            </a:lvl4pPr>
            <a:lvl5pPr>
              <a:defRPr>
                <a:latin typeface="HelveticaNeueLT Pro 55 Roman"/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7268658" y="5969977"/>
            <a:ext cx="4649969" cy="6330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Connecteur droit 4"/>
          <p:cNvCxnSpPr>
            <a:cxnSpLocks/>
          </p:cNvCxnSpPr>
          <p:nvPr/>
        </p:nvCxnSpPr>
        <p:spPr bwMode="auto">
          <a:xfrm>
            <a:off x="-8466" y="6038851"/>
            <a:ext cx="12213167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 3" descr="SLL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48281" y="6176125"/>
            <a:ext cx="1361018" cy="620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4_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 bwMode="auto">
          <a:xfrm>
            <a:off x="838201" y="1825625"/>
            <a:ext cx="10515600" cy="435133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000"/>
            </a:lvl2pPr>
            <a:lvl3pPr>
              <a:defRPr sz="1600"/>
            </a:lvl3pPr>
            <a:lvl4pPr>
              <a:defRPr sz="1200"/>
            </a:lvl4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>
              <a:defRPr/>
            </a:pPr>
            <a:fld id="{690906EA-1D7B-44CA-93D9-1A179FE71C08}" type="datetimeFigureOut">
              <a:rPr lang="en-US"/>
              <a:t>6/26/2020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>
              <a:defRPr/>
            </a:pPr>
            <a:fld id="{1A54AB5A-21CD-422E-BB4D-35462FD6C5C2}" type="slidenum">
              <a:rPr lang="en-US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V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5_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97708" y="6262087"/>
            <a:ext cx="1060020" cy="4950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Connecteur droit 8"/>
          <p:cNvCxnSpPr>
            <a:cxnSpLocks/>
          </p:cNvCxnSpPr>
          <p:nvPr userDrawn="1"/>
        </p:nvCxnSpPr>
        <p:spPr bwMode="auto">
          <a:xfrm>
            <a:off x="-8466" y="703263"/>
            <a:ext cx="12213167" cy="0"/>
          </a:xfrm>
          <a:prstGeom prst="line">
            <a:avLst/>
          </a:prstGeom>
          <a:ln w="152400">
            <a:solidFill>
              <a:srgbClr val="DDD9C3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4"/>
          <p:cNvCxnSpPr>
            <a:cxnSpLocks/>
          </p:cNvCxnSpPr>
          <p:nvPr userDrawn="1"/>
        </p:nvCxnSpPr>
        <p:spPr bwMode="auto">
          <a:xfrm>
            <a:off x="-8466" y="6172200"/>
            <a:ext cx="12213167" cy="0"/>
          </a:xfrm>
          <a:prstGeom prst="line">
            <a:avLst/>
          </a:prstGeom>
          <a:ln>
            <a:solidFill>
              <a:srgbClr val="DDD9C3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>
            <a:spLocks/>
          </p:cNvSpPr>
          <p:nvPr/>
        </p:nvSpPr>
        <p:spPr bwMode="auto">
          <a:xfrm>
            <a:off x="11351684" y="6457951"/>
            <a:ext cx="698500" cy="239183"/>
          </a:xfrm>
          <a:prstGeom prst="rect">
            <a:avLst/>
          </a:prstGeo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/>
                <a:ea typeface="MS PGothic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/>
                <a:ea typeface="MS PGothic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/>
                <a:ea typeface="MS PGothic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/>
                <a:ea typeface="MS PGothic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/>
                <a:ea typeface="MS PGothic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Calibri"/>
                <a:ea typeface="MS PGothic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Calibri"/>
                <a:ea typeface="MS PGothic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Calibri"/>
                <a:ea typeface="MS PGothic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Calibri"/>
                <a:ea typeface="MS PGothic"/>
              </a:defRPr>
            </a:lvl9pPr>
          </a:lstStyle>
          <a:p>
            <a:pPr algn="r">
              <a:defRPr/>
            </a:pPr>
            <a:fld id="{AB093576-3766-4096-B40A-709AAD28D475}" type="slidenum">
              <a:rPr lang="fr-FR" sz="1200">
                <a:solidFill>
                  <a:srgbClr val="A6A6A6"/>
                </a:solidFill>
                <a:latin typeface="+mj-lt"/>
              </a:rPr>
              <a:t>‹Nr.›</a:t>
            </a:fld>
            <a:endParaRPr lang="fr-FR" sz="1200">
              <a:solidFill>
                <a:srgbClr val="A6A6A6"/>
              </a:solidFill>
              <a:latin typeface="+mj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607469">
        <a:spcBef>
          <a:spcPts val="0"/>
        </a:spcBef>
        <a:spcAft>
          <a:spcPts val="0"/>
        </a:spcAft>
        <a:defRPr sz="5850">
          <a:solidFill>
            <a:schemeClr val="tx1"/>
          </a:solidFill>
          <a:latin typeface="+mj-lt"/>
          <a:ea typeface="MS PGothic"/>
          <a:cs typeface="ＭＳ Ｐゴシック"/>
        </a:defRPr>
      </a:lvl1pPr>
      <a:lvl2pPr algn="ctr" defTabSz="607469">
        <a:spcBef>
          <a:spcPts val="0"/>
        </a:spcBef>
        <a:spcAft>
          <a:spcPts val="0"/>
        </a:spcAft>
        <a:defRPr sz="5850">
          <a:solidFill>
            <a:schemeClr val="tx1"/>
          </a:solidFill>
          <a:latin typeface="Calibri"/>
          <a:ea typeface="MS PGothic"/>
          <a:cs typeface="ＭＳ Ｐゴシック"/>
        </a:defRPr>
      </a:lvl2pPr>
      <a:lvl3pPr algn="ctr" defTabSz="607469">
        <a:spcBef>
          <a:spcPts val="0"/>
        </a:spcBef>
        <a:spcAft>
          <a:spcPts val="0"/>
        </a:spcAft>
        <a:defRPr sz="5850">
          <a:solidFill>
            <a:schemeClr val="tx1"/>
          </a:solidFill>
          <a:latin typeface="Calibri"/>
          <a:ea typeface="MS PGothic"/>
          <a:cs typeface="ＭＳ Ｐゴシック"/>
        </a:defRPr>
      </a:lvl3pPr>
      <a:lvl4pPr algn="ctr" defTabSz="607469">
        <a:spcBef>
          <a:spcPts val="0"/>
        </a:spcBef>
        <a:spcAft>
          <a:spcPts val="0"/>
        </a:spcAft>
        <a:defRPr sz="5850">
          <a:solidFill>
            <a:schemeClr val="tx1"/>
          </a:solidFill>
          <a:latin typeface="Calibri"/>
          <a:ea typeface="MS PGothic"/>
          <a:cs typeface="ＭＳ Ｐゴシック"/>
        </a:defRPr>
      </a:lvl4pPr>
      <a:lvl5pPr algn="ctr" defTabSz="607469">
        <a:spcBef>
          <a:spcPts val="0"/>
        </a:spcBef>
        <a:spcAft>
          <a:spcPts val="0"/>
        </a:spcAft>
        <a:defRPr sz="5850">
          <a:solidFill>
            <a:schemeClr val="tx1"/>
          </a:solidFill>
          <a:latin typeface="Calibri"/>
          <a:ea typeface="MS PGothic"/>
          <a:cs typeface="ＭＳ Ｐゴシック"/>
        </a:defRPr>
      </a:lvl5pPr>
      <a:lvl6pPr marL="609555" algn="ctr" defTabSz="609555">
        <a:spcBef>
          <a:spcPts val="0"/>
        </a:spcBef>
        <a:spcAft>
          <a:spcPts val="0"/>
        </a:spcAft>
        <a:defRPr sz="5850">
          <a:solidFill>
            <a:schemeClr val="tx1"/>
          </a:solidFill>
          <a:latin typeface="Calibri"/>
          <a:ea typeface="ＭＳ Ｐゴシック"/>
          <a:cs typeface="ＭＳ Ｐゴシック"/>
        </a:defRPr>
      </a:lvl6pPr>
      <a:lvl7pPr marL="1219108" algn="ctr" defTabSz="609555">
        <a:spcBef>
          <a:spcPts val="0"/>
        </a:spcBef>
        <a:spcAft>
          <a:spcPts val="0"/>
        </a:spcAft>
        <a:defRPr sz="5850">
          <a:solidFill>
            <a:schemeClr val="tx1"/>
          </a:solidFill>
          <a:latin typeface="Calibri"/>
          <a:ea typeface="ＭＳ Ｐゴシック"/>
          <a:cs typeface="ＭＳ Ｐゴシック"/>
        </a:defRPr>
      </a:lvl7pPr>
      <a:lvl8pPr marL="1828664" algn="ctr" defTabSz="609555">
        <a:spcBef>
          <a:spcPts val="0"/>
        </a:spcBef>
        <a:spcAft>
          <a:spcPts val="0"/>
        </a:spcAft>
        <a:defRPr sz="5850">
          <a:solidFill>
            <a:schemeClr val="tx1"/>
          </a:solidFill>
          <a:latin typeface="Calibri"/>
          <a:ea typeface="ＭＳ Ｐゴシック"/>
          <a:cs typeface="ＭＳ Ｐゴシック"/>
        </a:defRPr>
      </a:lvl8pPr>
      <a:lvl9pPr marL="2438218" algn="ctr" defTabSz="609555">
        <a:spcBef>
          <a:spcPts val="0"/>
        </a:spcBef>
        <a:spcAft>
          <a:spcPts val="0"/>
        </a:spcAft>
        <a:defRPr sz="5850">
          <a:solidFill>
            <a:schemeClr val="tx1"/>
          </a:solidFill>
          <a:latin typeface="Calibri"/>
          <a:ea typeface="ＭＳ Ｐゴシック"/>
          <a:cs typeface="ＭＳ Ｐゴシック"/>
        </a:defRPr>
      </a:lvl9pPr>
    </p:titleStyle>
    <p:bodyStyle>
      <a:lvl1pPr marL="455073" indent="-455073" algn="l" defTabSz="607469">
        <a:spcBef>
          <a:spcPts val="0"/>
        </a:spcBef>
        <a:spcAft>
          <a:spcPts val="0"/>
        </a:spcAft>
        <a:buFont typeface="Arial"/>
        <a:buChar char="•"/>
        <a:defRPr sz="4250">
          <a:solidFill>
            <a:schemeClr val="tx1"/>
          </a:solidFill>
          <a:latin typeface="+mn-lt"/>
          <a:ea typeface="MS PGothic"/>
          <a:cs typeface="ＭＳ Ｐゴシック"/>
        </a:defRPr>
      </a:lvl1pPr>
      <a:lvl2pPr marL="988459" indent="-378875" algn="l" defTabSz="607469">
        <a:spcBef>
          <a:spcPts val="0"/>
        </a:spcBef>
        <a:spcAft>
          <a:spcPts val="0"/>
        </a:spcAft>
        <a:buFont typeface="Arial"/>
        <a:buChar char="–"/>
        <a:defRPr sz="3750">
          <a:solidFill>
            <a:schemeClr val="tx1"/>
          </a:solidFill>
          <a:latin typeface="+mn-lt"/>
          <a:ea typeface="MS PGothic"/>
          <a:cs typeface="+mn-cs"/>
        </a:defRPr>
      </a:lvl2pPr>
      <a:lvl3pPr marL="1521846" indent="-302676" algn="l" defTabSz="607469">
        <a:spcBef>
          <a:spcPts val="0"/>
        </a:spcBef>
        <a:spcAft>
          <a:spcPts val="0"/>
        </a:spcAft>
        <a:buFont typeface="Arial"/>
        <a:buChar char="•"/>
        <a:defRPr sz="3200">
          <a:solidFill>
            <a:schemeClr val="tx1"/>
          </a:solidFill>
          <a:latin typeface="+mn-lt"/>
          <a:ea typeface="MS PGothic"/>
          <a:cs typeface="+mn-cs"/>
        </a:defRPr>
      </a:lvl3pPr>
      <a:lvl4pPr marL="2131431" indent="-302676" algn="l" defTabSz="607469">
        <a:spcBef>
          <a:spcPts val="0"/>
        </a:spcBef>
        <a:spcAft>
          <a:spcPts val="0"/>
        </a:spcAft>
        <a:buFont typeface="Arial"/>
        <a:buChar char="–"/>
        <a:defRPr sz="2650">
          <a:solidFill>
            <a:schemeClr val="tx1"/>
          </a:solidFill>
          <a:latin typeface="+mn-lt"/>
          <a:ea typeface="MS PGothic"/>
          <a:cs typeface="+mn-cs"/>
        </a:defRPr>
      </a:lvl4pPr>
      <a:lvl5pPr marL="2741015" indent="-302676" algn="l" defTabSz="607469">
        <a:spcBef>
          <a:spcPts val="0"/>
        </a:spcBef>
        <a:spcAft>
          <a:spcPts val="0"/>
        </a:spcAft>
        <a:buFont typeface="Arial"/>
        <a:buChar char="»"/>
        <a:defRPr sz="2650">
          <a:solidFill>
            <a:schemeClr val="tx1"/>
          </a:solidFill>
          <a:latin typeface="+mn-lt"/>
          <a:ea typeface="MS PGothic"/>
          <a:cs typeface="+mn-cs"/>
        </a:defRPr>
      </a:lvl5pPr>
      <a:lvl6pPr marL="3352548" indent="-304778" algn="l" defTabSz="609555">
        <a:spcBef>
          <a:spcPts val="0"/>
        </a:spcBef>
        <a:buFont typeface="Arial"/>
        <a:buChar char="•"/>
        <a:defRPr sz="265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8" algn="l" defTabSz="609555">
        <a:spcBef>
          <a:spcPts val="0"/>
        </a:spcBef>
        <a:buFont typeface="Arial"/>
        <a:buChar char="•"/>
        <a:defRPr sz="265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8" algn="l" defTabSz="609555">
        <a:spcBef>
          <a:spcPts val="0"/>
        </a:spcBef>
        <a:buFont typeface="Arial"/>
        <a:buChar char="•"/>
        <a:defRPr sz="265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8" algn="l" defTabSz="609555">
        <a:spcBef>
          <a:spcPts val="0"/>
        </a:spcBef>
        <a:buFont typeface="Arial"/>
        <a:buChar char="•"/>
        <a:defRPr sz="26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9555"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609555"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219108" algn="l" defTabSz="609555"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609555">
        <a:defRPr sz="24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609555">
        <a:defRPr sz="2400">
          <a:solidFill>
            <a:schemeClr val="tx1"/>
          </a:solidFill>
          <a:latin typeface="+mn-lt"/>
          <a:ea typeface="+mn-ea"/>
          <a:cs typeface="+mn-cs"/>
        </a:defRPr>
      </a:lvl5pPr>
      <a:lvl6pPr marL="3047771" algn="l" defTabSz="609555">
        <a:defRPr sz="2400">
          <a:solidFill>
            <a:schemeClr val="tx1"/>
          </a:solidFill>
          <a:latin typeface="+mn-lt"/>
          <a:ea typeface="+mn-ea"/>
          <a:cs typeface="+mn-cs"/>
        </a:defRPr>
      </a:lvl6pPr>
      <a:lvl7pPr marL="3657325" algn="l" defTabSz="609555">
        <a:defRPr sz="24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609555">
        <a:defRPr sz="24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609555">
        <a:defRPr sz="24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g"/><Relationship Id="rId5" Type="http://schemas.openxmlformats.org/officeDocument/2006/relationships/image" Target="../media/image25.jpg"/><Relationship Id="rId10" Type="http://schemas.openxmlformats.org/officeDocument/2006/relationships/image" Target="../media/image29.png"/><Relationship Id="rId4" Type="http://schemas.openxmlformats.org/officeDocument/2006/relationships/image" Target="../media/image24.jp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16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CH" sz="1800" b="0" i="0" u="none" strike="noStrike" cap="none" spc="0">
              <a:ln>
                <a:noFill/>
              </a:ln>
              <a:solidFill>
                <a:prstClr val="white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/>
          <a:srcRect l="14000"/>
          <a:stretch/>
        </p:blipFill>
        <p:spPr bwMode="auto">
          <a:xfrm>
            <a:off x="501010" y="498205"/>
            <a:ext cx="3629750" cy="35110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062203" y="274405"/>
            <a:ext cx="1856424" cy="916388"/>
          </a:xfrm>
          <a:prstGeom prst="rect">
            <a:avLst/>
          </a:prstGeom>
        </p:spPr>
      </p:pic>
      <p:sp>
        <p:nvSpPr>
          <p:cNvPr id="7" name="Title 1"/>
          <p:cNvSpPr>
            <a:spLocks/>
          </p:cNvSpPr>
          <p:nvPr/>
        </p:nvSpPr>
        <p:spPr bwMode="auto">
          <a:xfrm>
            <a:off x="140097" y="6047116"/>
            <a:ext cx="4915997" cy="6806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600" b="0" i="0" u="none" strike="noStrike" cap="none" spc="0">
              <a:ln>
                <a:noFill/>
              </a:ln>
              <a:solidFill>
                <a:prstClr val="white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4404134" y="1992923"/>
            <a:ext cx="7514493" cy="380800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CH" sz="3200" i="0" u="none" strike="noStrike" cap="none" spc="0">
                <a:ln>
                  <a:noFill/>
                </a:ln>
                <a:solidFill>
                  <a:prstClr val="white"/>
                </a:solidFill>
                <a:ea typeface="Open Sans"/>
                <a:cs typeface="Open Sans"/>
              </a:rPr>
              <a:t>Journées romandes des arts et métiers </a:t>
            </a:r>
            <a:endParaRPr/>
          </a:p>
          <a:p>
            <a:pPr marL="0" marR="0" lvl="0" indent="0" algn="l" defTabSz="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CH" sz="3200" b="1">
                <a:solidFill>
                  <a:prstClr val="white"/>
                </a:solidFill>
                <a:ea typeface="Open Sans"/>
                <a:cs typeface="Open Sans"/>
              </a:rPr>
              <a:t>usam</a:t>
            </a:r>
            <a:endParaRPr/>
          </a:p>
          <a:p>
            <a:pPr marL="0" marR="0" lvl="0" indent="0" algn="l" defTabSz="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CH" sz="3200">
                <a:solidFill>
                  <a:prstClr val="white"/>
                </a:solidFill>
                <a:ea typeface="Open Sans"/>
                <a:cs typeface="Open Sans"/>
              </a:rPr>
              <a:t>26 juin 2020 Champéry</a:t>
            </a:r>
            <a:endParaRPr lang="fr-CH" sz="2000" i="0" u="none" strike="noStrike" cap="none" spc="0">
              <a:ln>
                <a:noFill/>
              </a:ln>
              <a:solidFill>
                <a:prstClr val="white"/>
              </a:solidFill>
              <a:ea typeface="Open Sans"/>
              <a:cs typeface="Open Sans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CH" sz="1800" b="0" i="0" u="none" strike="noStrike" cap="none" spc="0">
              <a:ln>
                <a:noFill/>
              </a:ln>
              <a:solidFill>
                <a:prstClr val="white"/>
              </a:solidFill>
              <a:ea typeface="Open Sans"/>
              <a:cs typeface="Open Sans"/>
            </a:endParaRPr>
          </a:p>
          <a:p>
            <a:pPr marL="0" marR="0" lvl="0" indent="0" algn="l" defTabSz="914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CH" sz="2800" b="1" i="0" u="none" strike="noStrike" cap="none" spc="0">
                <a:ln>
                  <a:noFill/>
                </a:ln>
                <a:solidFill>
                  <a:prstClr val="white"/>
                </a:solidFill>
                <a:ea typeface="Open Sans"/>
                <a:cs typeface="Open Sans"/>
              </a:rPr>
              <a:t>Martin Gonzenbach</a:t>
            </a:r>
            <a:br>
              <a:rPr lang="fr-CH" sz="2800" b="1" i="0" u="none" strike="noStrike" cap="none" spc="0">
                <a:ln>
                  <a:noFill/>
                </a:ln>
                <a:solidFill>
                  <a:prstClr val="white"/>
                </a:solidFill>
                <a:ea typeface="Open Sans"/>
                <a:cs typeface="Open Sans"/>
              </a:rPr>
            </a:br>
            <a:r>
              <a:rPr lang="fr-CH" sz="2000" b="0" i="0" u="none" strike="noStrike" cap="none" spc="0">
                <a:ln>
                  <a:noFill/>
                </a:ln>
                <a:solidFill>
                  <a:prstClr val="white"/>
                </a:solidFill>
                <a:ea typeface="Open Sans"/>
                <a:cs typeface="Open Sans"/>
              </a:rPr>
              <a:t>Directeur opérationnel, EPFL Fribourg et Smart Living Lab</a:t>
            </a:r>
            <a:endParaRPr/>
          </a:p>
          <a:p>
            <a:pPr lvl="0" defTabSz="457200">
              <a:lnSpc>
                <a:spcPct val="110000"/>
              </a:lnSpc>
              <a:spcAft>
                <a:spcPts val="0"/>
              </a:spcAft>
              <a:defRPr/>
            </a:pPr>
            <a:r>
              <a:rPr lang="fr-CH" sz="2000">
                <a:solidFill>
                  <a:prstClr val="white"/>
                </a:solidFill>
                <a:ea typeface="Open Sans"/>
                <a:cs typeface="Open Sans"/>
              </a:rPr>
              <a:t>Centre de recherche et développement </a:t>
            </a:r>
            <a:endParaRPr/>
          </a:p>
          <a:p>
            <a:pPr lvl="0" defTabSz="457200">
              <a:lnSpc>
                <a:spcPct val="110000"/>
              </a:lnSpc>
              <a:spcAft>
                <a:spcPts val="0"/>
              </a:spcAft>
              <a:defRPr/>
            </a:pPr>
            <a:r>
              <a:rPr lang="fr-CH" sz="2000">
                <a:solidFill>
                  <a:prstClr val="white"/>
                </a:solidFill>
                <a:ea typeface="Open Sans"/>
                <a:cs typeface="Open Sans"/>
              </a:rPr>
              <a:t>pour le futur de l’environnement bâti</a:t>
            </a:r>
            <a:endParaRPr lang="fr-CH" sz="2000" b="0" i="0" u="none" strike="noStrike" cap="none" spc="0">
              <a:ln>
                <a:noFill/>
              </a:ln>
              <a:solidFill>
                <a:prstClr val="white"/>
              </a:solidFill>
              <a:ea typeface="Open Sans"/>
              <a:cs typeface="Open Sans"/>
            </a:endParaRPr>
          </a:p>
        </p:txBody>
      </p:sp>
      <p:grpSp>
        <p:nvGrpSpPr>
          <p:cNvPr id="9" name="Group 9"/>
          <p:cNvGrpSpPr/>
          <p:nvPr/>
        </p:nvGrpSpPr>
        <p:grpSpPr bwMode="auto">
          <a:xfrm>
            <a:off x="6884918" y="5931876"/>
            <a:ext cx="5033709" cy="671186"/>
            <a:chOff x="6884918" y="5931876"/>
            <a:chExt cx="5033709" cy="671186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/>
            <a:srcRect l="21758"/>
            <a:stretch/>
          </p:blipFill>
          <p:spPr bwMode="auto">
            <a:xfrm>
              <a:off x="8280400" y="5969977"/>
              <a:ext cx="3638227" cy="633085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6884918" y="5931876"/>
              <a:ext cx="1462247" cy="63308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-1846"/>
            <a:ext cx="12192000" cy="685984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144000" y="123577"/>
            <a:ext cx="10972800" cy="623608"/>
          </a:xfrm>
        </p:spPr>
        <p:txBody>
          <a:bodyPr/>
          <a:lstStyle/>
          <a:p>
            <a:pPr>
              <a:defRPr/>
            </a:pPr>
            <a:r>
              <a:rPr lang="fr-CH" sz="2800">
                <a:latin typeface="Open Sans"/>
                <a:ea typeface="Open Sans"/>
                <a:cs typeface="Open Sans"/>
              </a:rPr>
              <a:t>The NeighborHub today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770045"/>
            <a:ext cx="7940040" cy="529336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686550" y="0"/>
            <a:ext cx="5505450" cy="3670300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940040" y="3199517"/>
            <a:ext cx="4251960" cy="4251960"/>
          </a:xfrm>
          <a:prstGeom prst="rect">
            <a:avLst/>
          </a:prstGeom>
        </p:spPr>
      </p:pic>
      <p:sp>
        <p:nvSpPr>
          <p:cNvPr id="8" name="TextBox 5"/>
          <p:cNvSpPr>
            <a:spLocks/>
          </p:cNvSpPr>
          <p:nvPr/>
        </p:nvSpPr>
        <p:spPr bwMode="auto">
          <a:xfrm>
            <a:off x="7940040" y="6562040"/>
            <a:ext cx="1582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CH" sz="1200">
                <a:solidFill>
                  <a:schemeClr val="bg1"/>
                </a:solidFill>
                <a:latin typeface="Arial"/>
                <a:cs typeface="Arial"/>
              </a:rPr>
              <a:t>@Isabelle Chevalley</a:t>
            </a:r>
          </a:p>
        </p:txBody>
      </p:sp>
      <p:sp>
        <p:nvSpPr>
          <p:cNvPr id="9" name="TextBox 6"/>
          <p:cNvSpPr>
            <a:spLocks/>
          </p:cNvSpPr>
          <p:nvPr/>
        </p:nvSpPr>
        <p:spPr bwMode="auto">
          <a:xfrm>
            <a:off x="3428643" y="5793728"/>
            <a:ext cx="20425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CH" sz="1200">
                <a:latin typeface="Arial"/>
                <a:cs typeface="Arial"/>
              </a:rPr>
              <a:t>@enoki conception durable</a:t>
            </a:r>
          </a:p>
        </p:txBody>
      </p:sp>
      <p:sp>
        <p:nvSpPr>
          <p:cNvPr id="10" name="TextBox 7"/>
          <p:cNvSpPr>
            <a:spLocks/>
          </p:cNvSpPr>
          <p:nvPr/>
        </p:nvSpPr>
        <p:spPr bwMode="auto">
          <a:xfrm rot="16199999">
            <a:off x="11054938" y="1504865"/>
            <a:ext cx="20425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CH" sz="1200">
                <a:latin typeface="Arial"/>
                <a:cs typeface="Arial"/>
              </a:rPr>
              <a:t>@enoki conception durable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41"/>
          <p:cNvSpPr/>
          <p:nvPr/>
        </p:nvSpPr>
        <p:spPr bwMode="auto">
          <a:xfrm>
            <a:off x="-128894" y="-227666"/>
            <a:ext cx="12444548" cy="7088778"/>
          </a:xfrm>
          <a:prstGeom prst="rect">
            <a:avLst/>
          </a:prstGeom>
          <a:solidFill>
            <a:srgbClr val="F1614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CH" sz="1800" b="0" i="0" u="none" strike="noStrike" cap="none" spc="0">
              <a:ln>
                <a:noFill/>
              </a:ln>
              <a:solidFill>
                <a:prstClr val="white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5" name="Ellipse 24"/>
          <p:cNvSpPr/>
          <p:nvPr/>
        </p:nvSpPr>
        <p:spPr bwMode="auto">
          <a:xfrm>
            <a:off x="3113812" y="1732509"/>
            <a:ext cx="1850366" cy="1933466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CH" sz="1800" b="1" i="0" u="none" strike="noStrike" cap="none" spc="0">
              <a:ln>
                <a:noFill/>
              </a:ln>
              <a:solidFill>
                <a:prstClr val="white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6" name="Ellipse 27"/>
          <p:cNvSpPr/>
          <p:nvPr/>
        </p:nvSpPr>
        <p:spPr bwMode="auto">
          <a:xfrm>
            <a:off x="3697752" y="2971835"/>
            <a:ext cx="1850366" cy="1933466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CH" sz="1800" b="1" i="0" u="none" strike="noStrike" cap="none" spc="0">
              <a:ln>
                <a:noFill/>
              </a:ln>
              <a:solidFill>
                <a:prstClr val="white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7" name="Ellipse 30"/>
          <p:cNvSpPr/>
          <p:nvPr/>
        </p:nvSpPr>
        <p:spPr bwMode="auto">
          <a:xfrm>
            <a:off x="6222964" y="2994760"/>
            <a:ext cx="1850366" cy="1933466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CH" sz="1800" b="1" i="0" u="none" strike="noStrike" cap="none" spc="0">
              <a:ln>
                <a:noFill/>
              </a:ln>
              <a:solidFill>
                <a:prstClr val="white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8" name="Ellipse 33"/>
          <p:cNvSpPr/>
          <p:nvPr/>
        </p:nvSpPr>
        <p:spPr bwMode="auto">
          <a:xfrm>
            <a:off x="5572400" y="1899945"/>
            <a:ext cx="1850366" cy="1933466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CH" sz="1800" b="1" i="0" u="none" strike="noStrike" cap="none" spc="0">
              <a:ln>
                <a:noFill/>
              </a:ln>
              <a:solidFill>
                <a:prstClr val="white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9" name="Image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163383" y="-373212"/>
            <a:ext cx="7152271" cy="3840480"/>
          </a:xfrm>
          <a:prstGeom prst="rect">
            <a:avLst/>
          </a:prstGeom>
        </p:spPr>
      </p:pic>
      <p:pic>
        <p:nvPicPr>
          <p:cNvPr id="10" name="Image 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-137448" y="-373212"/>
            <a:ext cx="5564219" cy="3708411"/>
          </a:xfrm>
          <a:prstGeom prst="rect">
            <a:avLst/>
          </a:prstGeom>
        </p:spPr>
      </p:pic>
      <p:pic>
        <p:nvPicPr>
          <p:cNvPr id="11" name="Picture 3" descr="A group of people around a table&#10;&#10;Description generated with very high confidence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590642" y="3044951"/>
            <a:ext cx="5733566" cy="3823815"/>
          </a:xfrm>
          <a:prstGeom prst="rect">
            <a:avLst/>
          </a:prstGeom>
        </p:spPr>
      </p:pic>
      <p:sp>
        <p:nvSpPr>
          <p:cNvPr id="12" name="Title 1"/>
          <p:cNvSpPr>
            <a:spLocks/>
          </p:cNvSpPr>
          <p:nvPr/>
        </p:nvSpPr>
        <p:spPr bwMode="auto">
          <a:xfrm>
            <a:off x="-60397" y="2235867"/>
            <a:ext cx="4982233" cy="647070"/>
          </a:xfrm>
          <a:prstGeom prst="rect">
            <a:avLst/>
          </a:prstGeom>
          <a:solidFill>
            <a:schemeClr val="tx1">
              <a:alpha val="58000"/>
            </a:schemeClr>
          </a:solidFill>
        </p:spPr>
        <p:txBody>
          <a:bodyPr vert="horz" lIns="91440" tIns="45720" rIns="91440" bIns="45720" rtlCol="0" anchor="ctr"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1" i="0" u="none" strike="noStrike" cap="none" spc="0">
                <a:ln>
                  <a:noFill/>
                </a:ln>
                <a:solidFill>
                  <a:prstClr val="white"/>
                </a:solidFill>
                <a:latin typeface="Open Sans"/>
                <a:ea typeface="Open Sans"/>
                <a:cs typeface="Open Sans"/>
              </a:rPr>
              <a:t>  Bien-être et comportements</a:t>
            </a: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6619239" y="6075470"/>
            <a:ext cx="5708556" cy="647070"/>
          </a:xfrm>
          <a:prstGeom prst="rect">
            <a:avLst/>
          </a:prstGeom>
          <a:solidFill>
            <a:schemeClr val="tx1">
              <a:alpha val="58000"/>
            </a:schemeClr>
          </a:solidFill>
        </p:spPr>
        <p:txBody>
          <a:bodyPr vert="horz" lIns="91440" tIns="45720" rIns="91440" bIns="45720" rtlCol="0" anchor="ctr"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1" i="0" u="none" strike="noStrike" cap="none" spc="0">
                <a:ln>
                  <a:noFill/>
                </a:ln>
                <a:solidFill>
                  <a:prstClr val="white"/>
                </a:solidFill>
                <a:latin typeface="Open Sans"/>
                <a:ea typeface="Open Sans"/>
                <a:cs typeface="Open Sans"/>
              </a:rPr>
              <a:t>  Interactions et processus de conception</a:t>
            </a:r>
            <a:endParaRPr/>
          </a:p>
        </p:txBody>
      </p:sp>
      <p:pic>
        <p:nvPicPr>
          <p:cNvPr id="14" name="Content Placeholder 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-196278" y="3012182"/>
            <a:ext cx="6854304" cy="3856584"/>
          </a:xfrm>
          <a:prstGeom prst="rect">
            <a:avLst/>
          </a:prstGeom>
        </p:spPr>
      </p:pic>
      <p:sp>
        <p:nvSpPr>
          <p:cNvPr id="15" name="Title 1"/>
          <p:cNvSpPr>
            <a:spLocks/>
          </p:cNvSpPr>
          <p:nvPr/>
        </p:nvSpPr>
        <p:spPr bwMode="auto">
          <a:xfrm>
            <a:off x="1492866" y="6074221"/>
            <a:ext cx="5095780" cy="647070"/>
          </a:xfrm>
          <a:prstGeom prst="rect">
            <a:avLst/>
          </a:prstGeom>
          <a:solidFill>
            <a:schemeClr val="tx1">
              <a:alpha val="58000"/>
            </a:schemeClr>
          </a:solidFill>
        </p:spPr>
        <p:txBody>
          <a:bodyPr vert="horz" lIns="91440" tIns="45720" rIns="91440" bIns="45720" rtlCol="0" anchor="ctr"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1" i="0" u="none" strike="noStrike" cap="none" spc="0">
                <a:ln>
                  <a:noFill/>
                </a:ln>
                <a:solidFill>
                  <a:prstClr val="white"/>
                </a:solidFill>
                <a:latin typeface="Open Sans"/>
                <a:ea typeface="Open Sans"/>
                <a:cs typeface="Open Sans"/>
              </a:rPr>
              <a:t>  Technologies de la construction </a:t>
            </a:r>
            <a:endParaRPr/>
          </a:p>
        </p:txBody>
      </p:sp>
      <p:sp>
        <p:nvSpPr>
          <p:cNvPr id="16" name="Title 1"/>
          <p:cNvSpPr>
            <a:spLocks/>
          </p:cNvSpPr>
          <p:nvPr/>
        </p:nvSpPr>
        <p:spPr bwMode="auto">
          <a:xfrm>
            <a:off x="7621971" y="2277388"/>
            <a:ext cx="4516689" cy="647070"/>
          </a:xfrm>
          <a:prstGeom prst="rect">
            <a:avLst/>
          </a:prstGeom>
          <a:solidFill>
            <a:schemeClr val="tx1">
              <a:alpha val="58000"/>
            </a:schemeClr>
          </a:solidFill>
        </p:spPr>
        <p:txBody>
          <a:bodyPr vert="horz" lIns="91440" tIns="45720" rIns="91440" bIns="45720" rtlCol="0" anchor="ctr"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1" i="0" u="none" strike="noStrike" cap="none" spc="0">
                <a:ln>
                  <a:noFill/>
                </a:ln>
                <a:solidFill>
                  <a:prstClr val="white"/>
                </a:solidFill>
                <a:latin typeface="Open Sans"/>
                <a:ea typeface="Open Sans"/>
                <a:cs typeface="Open Sans"/>
              </a:rPr>
              <a:t>    Systèmes énergétiques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4561562" y="2524281"/>
            <a:ext cx="2862998" cy="92564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2400" b="1" i="0" u="none" strike="noStrike" cap="none" spc="0">
                <a:ln>
                  <a:noFill/>
                </a:ln>
                <a:solidFill>
                  <a:srgbClr val="F1563F"/>
                </a:solidFill>
                <a:latin typeface="Open Sans"/>
                <a:ea typeface="Open Sans"/>
                <a:cs typeface="Open Sans"/>
              </a:rPr>
              <a:t>Domaines </a:t>
            </a: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2400" b="1" i="0" u="none" strike="noStrike" cap="none" spc="0">
                <a:ln>
                  <a:noFill/>
                </a:ln>
                <a:solidFill>
                  <a:srgbClr val="F1563F"/>
                </a:solidFill>
                <a:latin typeface="Open Sans"/>
                <a:ea typeface="Open Sans"/>
                <a:cs typeface="Open Sans"/>
              </a:rPr>
              <a:t>de recherche</a:t>
            </a:r>
          </a:p>
        </p:txBody>
      </p:sp>
      <p:pic>
        <p:nvPicPr>
          <p:cNvPr id="18" name="Picture 1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16802" y="265766"/>
            <a:ext cx="1419154" cy="1419154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0593465" y="4400443"/>
            <a:ext cx="1422879" cy="1422879"/>
          </a:xfrm>
          <a:prstGeom prst="rect">
            <a:avLst/>
          </a:prstGeom>
        </p:spPr>
      </p:pic>
      <p:pic>
        <p:nvPicPr>
          <p:cNvPr id="20" name="Picture 9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0428094" y="265766"/>
            <a:ext cx="1413353" cy="1413353"/>
          </a:xfrm>
          <a:prstGeom prst="rect">
            <a:avLst/>
          </a:prstGeom>
        </p:spPr>
      </p:pic>
      <p:pic>
        <p:nvPicPr>
          <p:cNvPr id="21" name="Picture 22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13080" y="4313134"/>
            <a:ext cx="1597498" cy="159749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94174" y="102777"/>
            <a:ext cx="11783256" cy="623608"/>
          </a:xfrm>
        </p:spPr>
        <p:txBody>
          <a:bodyPr/>
          <a:lstStyle/>
          <a:p>
            <a:pPr>
              <a:defRPr/>
            </a:pPr>
            <a:r>
              <a:rPr lang="fr-CH" sz="2800">
                <a:latin typeface="Open Sans"/>
                <a:ea typeface="Open Sans"/>
                <a:cs typeface="Open Sans"/>
              </a:rPr>
              <a:t>Bâtiment du Smart Living Lab (avant-projet) </a:t>
            </a:r>
            <a:endParaRPr lang="fr-CH" sz="2800">
              <a:solidFill>
                <a:srgbClr val="F1563F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5" name="Image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389448" y="768191"/>
            <a:ext cx="4825412" cy="3024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389448" y="3834000"/>
            <a:ext cx="4812412" cy="3024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0" y="3834000"/>
            <a:ext cx="4608585" cy="3024000"/>
          </a:xfrm>
          <a:prstGeom prst="rect">
            <a:avLst/>
          </a:prstGeom>
        </p:spPr>
      </p:pic>
      <p:pic>
        <p:nvPicPr>
          <p:cNvPr id="8" name="Picture 2" descr="https://www.smartlivinglab.ch/files/mep-hop-maquette-photo-marilyne-andersen-1.jp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1455420" y="768191"/>
            <a:ext cx="4553583" cy="3415188"/>
          </a:xfrm>
          <a:prstGeom prst="rect">
            <a:avLst/>
          </a:prstGeom>
          <a:noFill/>
        </p:spPr>
      </p:pic>
      <p:sp>
        <p:nvSpPr>
          <p:cNvPr id="9" name="TextBox 2"/>
          <p:cNvSpPr>
            <a:spLocks/>
          </p:cNvSpPr>
          <p:nvPr/>
        </p:nvSpPr>
        <p:spPr bwMode="auto">
          <a:xfrm>
            <a:off x="5172786" y="3978966"/>
            <a:ext cx="7697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CH" sz="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rial"/>
                <a:ea typeface="+mn-ea"/>
                <a:cs typeface="Arial"/>
              </a:rPr>
              <a:t>M. Andersen</a:t>
            </a:r>
          </a:p>
        </p:txBody>
      </p:sp>
      <p:sp>
        <p:nvSpPr>
          <p:cNvPr id="10" name="TextBox 7"/>
          <p:cNvSpPr>
            <a:spLocks/>
          </p:cNvSpPr>
          <p:nvPr/>
        </p:nvSpPr>
        <p:spPr bwMode="auto">
          <a:xfrm>
            <a:off x="2665806" y="6649879"/>
            <a:ext cx="11544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CH" sz="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rial"/>
                <a:ea typeface="+mn-ea"/>
                <a:cs typeface="Arial"/>
              </a:rPr>
              <a:t>Behnisch Architekten</a:t>
            </a:r>
          </a:p>
        </p:txBody>
      </p:sp>
      <p:sp>
        <p:nvSpPr>
          <p:cNvPr id="11" name="TextBox 8"/>
          <p:cNvSpPr>
            <a:spLocks/>
          </p:cNvSpPr>
          <p:nvPr/>
        </p:nvSpPr>
        <p:spPr bwMode="auto">
          <a:xfrm rot="16199999">
            <a:off x="11397898" y="4366204"/>
            <a:ext cx="11544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CH" sz="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rial"/>
                <a:ea typeface="+mn-ea"/>
                <a:cs typeface="Arial"/>
              </a:rPr>
              <a:t>Behnisch Architekten</a:t>
            </a:r>
          </a:p>
        </p:txBody>
      </p:sp>
      <p:sp>
        <p:nvSpPr>
          <p:cNvPr id="12" name="TextBox 9"/>
          <p:cNvSpPr>
            <a:spLocks/>
          </p:cNvSpPr>
          <p:nvPr/>
        </p:nvSpPr>
        <p:spPr bwMode="auto">
          <a:xfrm rot="16199999">
            <a:off x="11397898" y="3034386"/>
            <a:ext cx="11544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CH" sz="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rial"/>
                <a:ea typeface="+mn-ea"/>
                <a:cs typeface="Arial"/>
              </a:rPr>
              <a:t>Behnisch Architekten</a:t>
            </a:r>
          </a:p>
        </p:txBody>
      </p:sp>
      <p:sp>
        <p:nvSpPr>
          <p:cNvPr id="13" name="Titre 8"/>
          <p:cNvSpPr>
            <a:spLocks/>
          </p:cNvSpPr>
          <p:nvPr/>
        </p:nvSpPr>
        <p:spPr bwMode="auto">
          <a:xfrm>
            <a:off x="4608585" y="3784869"/>
            <a:ext cx="3408087" cy="3073131"/>
          </a:xfrm>
          <a:prstGeom prst="rect">
            <a:avLst/>
          </a:prstGeom>
          <a:solidFill>
            <a:schemeClr val="accent2"/>
          </a:solidFill>
        </p:spPr>
        <p:txBody>
          <a:bodyPr vert="horz" lIns="240000" tIns="72000" rIns="96000" bIns="62400" rtlCol="0" anchor="t">
            <a:no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2800" b="1" i="0" spc="-50">
                <a:solidFill>
                  <a:schemeClr val="tx1"/>
                </a:solidFill>
                <a:latin typeface="Suisse Int'l EPFL Cond"/>
                <a:ea typeface="Roboto Black"/>
                <a:cs typeface="+mj-cs"/>
              </a:defRPr>
            </a:lvl1pPr>
          </a:lstStyle>
          <a:p>
            <a:pPr defTabSz="914377">
              <a:lnSpc>
                <a:spcPct val="100000"/>
              </a:lnSpc>
              <a:defRPr/>
            </a:pPr>
            <a:r>
              <a:rPr lang="en-US" sz="2400" b="0" spc="-67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5000 m2</a:t>
            </a:r>
            <a:endParaRPr/>
          </a:p>
          <a:p>
            <a:pPr defTabSz="914377">
              <a:lnSpc>
                <a:spcPct val="100000"/>
              </a:lnSpc>
              <a:defRPr/>
            </a:pPr>
            <a:r>
              <a:rPr lang="en-US" sz="2400" b="0" spc="-67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130 people</a:t>
            </a:r>
          </a:p>
          <a:p>
            <a:pPr defTabSz="914377">
              <a:lnSpc>
                <a:spcPct val="100000"/>
              </a:lnSpc>
              <a:defRPr/>
            </a:pPr>
            <a:r>
              <a:rPr lang="en-US" sz="2400" b="0" spc="-67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cost 25m CHF</a:t>
            </a:r>
            <a:endParaRPr/>
          </a:p>
          <a:p>
            <a:pPr defTabSz="914377">
              <a:lnSpc>
                <a:spcPct val="100000"/>
              </a:lnSpc>
              <a:defRPr/>
            </a:pPr>
            <a:r>
              <a:rPr lang="en-US" sz="2000" b="0" spc="-67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construction</a:t>
            </a:r>
            <a:r>
              <a:rPr lang="en-US" sz="2400" b="0" spc="-67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 2021-2023</a:t>
            </a:r>
          </a:p>
          <a:p>
            <a:pPr defTabSz="914377">
              <a:lnSpc>
                <a:spcPct val="100000"/>
              </a:lnSpc>
              <a:defRPr/>
            </a:pPr>
            <a:endParaRPr lang="en-US" sz="2400" b="0" spc="-67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  <a:p>
            <a:pPr defTabSz="914377">
              <a:lnSpc>
                <a:spcPct val="100000"/>
              </a:lnSpc>
              <a:defRPr/>
            </a:pPr>
            <a:r>
              <a:rPr lang="en-US" sz="2400" spc="-67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Carbon footprint</a:t>
            </a:r>
            <a:endParaRPr/>
          </a:p>
          <a:p>
            <a:pPr defTabSz="914377">
              <a:lnSpc>
                <a:spcPct val="100000"/>
              </a:lnSpc>
              <a:defRPr/>
            </a:pPr>
            <a:r>
              <a:rPr lang="en-US" sz="2400" b="0" spc="-67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13 kg CO</a:t>
            </a:r>
            <a:r>
              <a:rPr lang="en-US" sz="2400" b="0" spc="-67" baseline="-2500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2</a:t>
            </a:r>
            <a:r>
              <a:rPr lang="en-US" sz="2400" b="0" spc="-67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/m</a:t>
            </a:r>
            <a:r>
              <a:rPr lang="en-US" sz="2400" b="0" spc="-67" baseline="3000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2</a:t>
            </a:r>
            <a:r>
              <a:rPr lang="en-US" sz="2400" b="0" spc="-67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/year</a:t>
            </a:r>
            <a:br>
              <a:rPr lang="en-US" sz="2400" b="0" spc="-67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</a:br>
            <a:r>
              <a:rPr lang="en-US" sz="2400" b="0" spc="-67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(full lifecycle)</a:t>
            </a:r>
            <a:endParaRPr lang="fr-FR" sz="2400" b="0" spc="-67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1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" y="-217985"/>
            <a:ext cx="12283806" cy="828408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CH" sz="4400">
                <a:ea typeface="Open Sans"/>
                <a:cs typeface="Open Sans"/>
              </a:rPr>
              <a:t>Défis «Habitat»</a:t>
            </a:r>
          </a:p>
        </p:txBody>
      </p:sp>
      <p:sp>
        <p:nvSpPr>
          <p:cNvPr id="6" name="Rectangle 11"/>
          <p:cNvSpPr/>
          <p:nvPr/>
        </p:nvSpPr>
        <p:spPr bwMode="auto">
          <a:xfrm>
            <a:off x="2118792" y="995254"/>
            <a:ext cx="4555591" cy="12320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indent="0">
              <a:buNone/>
              <a:defRPr/>
            </a:pPr>
            <a:r>
              <a:rPr lang="fr-CH" sz="2400" b="1">
                <a:latin typeface="+mj-lt"/>
                <a:ea typeface="Open Sans"/>
                <a:cs typeface="Open Sans"/>
              </a:rPr>
              <a:t>Démographie</a:t>
            </a:r>
            <a:endParaRPr lang="fr-CH" sz="2000" b="1">
              <a:latin typeface="+mj-lt"/>
              <a:ea typeface="Open Sans"/>
              <a:cs typeface="Open Sans"/>
            </a:endParaRPr>
          </a:p>
          <a:p>
            <a:pPr lvl="1">
              <a:defRPr/>
            </a:pPr>
            <a:r>
              <a:rPr lang="fr-CH" sz="2000">
                <a:latin typeface="+mj-lt"/>
                <a:ea typeface="Open Sans"/>
                <a:cs typeface="Open Sans"/>
              </a:rPr>
              <a:t>Familles à géométrie variable</a:t>
            </a:r>
            <a:endParaRPr/>
          </a:p>
          <a:p>
            <a:pPr lvl="1">
              <a:defRPr/>
            </a:pPr>
            <a:r>
              <a:rPr lang="fr-CH" sz="2000">
                <a:latin typeface="+mj-lt"/>
                <a:ea typeface="Open Sans"/>
                <a:cs typeface="Open Sans"/>
              </a:rPr>
              <a:t>«Seniors»</a:t>
            </a:r>
          </a:p>
        </p:txBody>
      </p:sp>
      <p:sp>
        <p:nvSpPr>
          <p:cNvPr id="7" name="Rectangle 12"/>
          <p:cNvSpPr/>
          <p:nvPr/>
        </p:nvSpPr>
        <p:spPr bwMode="auto">
          <a:xfrm>
            <a:off x="6674383" y="5034576"/>
            <a:ext cx="4612741" cy="13090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lang="fr-CH" sz="2400" b="1">
                <a:latin typeface="+mj-lt"/>
                <a:ea typeface="Open Sans"/>
                <a:cs typeface="Open Sans"/>
              </a:rPr>
              <a:t>Aménagement du territoire</a:t>
            </a:r>
            <a:endParaRPr/>
          </a:p>
          <a:p>
            <a:pPr lvl="1">
              <a:defRPr/>
            </a:pPr>
            <a:r>
              <a:rPr lang="fr-CH" sz="2000">
                <a:latin typeface="+mj-lt"/>
                <a:ea typeface="Open Sans"/>
                <a:cs typeface="Open Sans"/>
              </a:rPr>
              <a:t>Espaces naturels, biodiversité</a:t>
            </a:r>
            <a:endParaRPr/>
          </a:p>
          <a:p>
            <a:pPr lvl="1">
              <a:defRPr/>
            </a:pPr>
            <a:r>
              <a:rPr lang="fr-CH" sz="2000">
                <a:latin typeface="+mj-lt"/>
                <a:ea typeface="Open Sans"/>
                <a:cs typeface="Open Sans"/>
              </a:rPr>
              <a:t>Production agricole, forestière</a:t>
            </a:r>
            <a:endParaRPr lang="fr-CH" sz="2400">
              <a:latin typeface="+mj-lt"/>
              <a:ea typeface="Open Sans"/>
              <a:cs typeface="Open Sans"/>
            </a:endParaRPr>
          </a:p>
        </p:txBody>
      </p:sp>
      <p:sp>
        <p:nvSpPr>
          <p:cNvPr id="8" name="Rectangle 13"/>
          <p:cNvSpPr/>
          <p:nvPr/>
        </p:nvSpPr>
        <p:spPr bwMode="auto">
          <a:xfrm>
            <a:off x="8436508" y="2596969"/>
            <a:ext cx="3326867" cy="17940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lang="fr-CH" sz="2400" b="1">
                <a:latin typeface="+mj-lt"/>
                <a:ea typeface="Open Sans"/>
                <a:cs typeface="Open Sans"/>
              </a:rPr>
              <a:t>Qualité urbaine</a:t>
            </a:r>
            <a:endParaRPr/>
          </a:p>
          <a:p>
            <a:pPr lvl="1">
              <a:defRPr/>
            </a:pPr>
            <a:r>
              <a:rPr lang="fr-CH" sz="2000">
                <a:latin typeface="+mj-lt"/>
                <a:ea typeface="Open Sans"/>
                <a:cs typeface="Open Sans"/>
              </a:rPr>
              <a:t>Social </a:t>
            </a:r>
            <a:endParaRPr/>
          </a:p>
          <a:p>
            <a:pPr lvl="1">
              <a:defRPr/>
            </a:pPr>
            <a:r>
              <a:rPr lang="fr-CH" sz="2000">
                <a:latin typeface="+mj-lt"/>
                <a:ea typeface="Open Sans"/>
                <a:cs typeface="Open Sans"/>
              </a:rPr>
              <a:t>Multiculturel</a:t>
            </a:r>
            <a:endParaRPr/>
          </a:p>
          <a:p>
            <a:pPr lvl="1">
              <a:defRPr/>
            </a:pPr>
            <a:r>
              <a:rPr lang="fr-CH" sz="2000">
                <a:latin typeface="+mj-lt"/>
                <a:ea typeface="Open Sans"/>
                <a:cs typeface="Open Sans"/>
              </a:rPr>
              <a:t>Patrimoine</a:t>
            </a:r>
            <a:endParaRPr/>
          </a:p>
          <a:p>
            <a:pPr lvl="1">
              <a:defRPr/>
            </a:pPr>
            <a:r>
              <a:rPr lang="fr-CH" sz="2000">
                <a:latin typeface="+mj-lt"/>
                <a:ea typeface="Open Sans"/>
                <a:cs typeface="Open Sans"/>
              </a:rPr>
              <a:t>Rénovation</a:t>
            </a:r>
          </a:p>
        </p:txBody>
      </p:sp>
      <p:sp>
        <p:nvSpPr>
          <p:cNvPr id="9" name="Rectangle 14"/>
          <p:cNvSpPr/>
          <p:nvPr/>
        </p:nvSpPr>
        <p:spPr bwMode="auto">
          <a:xfrm>
            <a:off x="1871141" y="5407073"/>
            <a:ext cx="4117442" cy="8970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lang="fr-CH" sz="2000">
                <a:latin typeface="+mj-lt"/>
                <a:ea typeface="Open Sans"/>
                <a:cs typeface="Open Sans"/>
              </a:rPr>
              <a:t>Compétences professionnelles</a:t>
            </a:r>
            <a:endParaRPr/>
          </a:p>
          <a:p>
            <a:pPr>
              <a:defRPr/>
            </a:pPr>
            <a:r>
              <a:rPr lang="fr-CH" sz="2000">
                <a:latin typeface="+mj-lt"/>
                <a:ea typeface="Open Sans"/>
                <a:cs typeface="Open Sans"/>
              </a:rPr>
              <a:t>Formation continue</a:t>
            </a:r>
          </a:p>
        </p:txBody>
      </p:sp>
      <p:sp>
        <p:nvSpPr>
          <p:cNvPr id="10" name="Rectangle 15"/>
          <p:cNvSpPr/>
          <p:nvPr/>
        </p:nvSpPr>
        <p:spPr bwMode="auto">
          <a:xfrm>
            <a:off x="5438253" y="3030350"/>
            <a:ext cx="2679166" cy="11171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lang="fr-CH" sz="2400" b="1">
                <a:latin typeface="+mj-lt"/>
                <a:ea typeface="Open Sans"/>
                <a:cs typeface="Open Sans"/>
              </a:rPr>
              <a:t>Ressources</a:t>
            </a:r>
            <a:endParaRPr lang="fr-CH" sz="2000" b="1">
              <a:latin typeface="+mj-lt"/>
              <a:ea typeface="Open Sans"/>
              <a:cs typeface="Open Sans"/>
            </a:endParaRPr>
          </a:p>
          <a:p>
            <a:pPr lvl="1">
              <a:defRPr/>
            </a:pPr>
            <a:r>
              <a:rPr lang="fr-CH" sz="2000">
                <a:latin typeface="+mj-lt"/>
                <a:ea typeface="Open Sans"/>
                <a:cs typeface="Open Sans"/>
              </a:rPr>
              <a:t>Matériaux</a:t>
            </a:r>
          </a:p>
          <a:p>
            <a:pPr lvl="1">
              <a:defRPr/>
            </a:pPr>
            <a:r>
              <a:rPr lang="fr-CH" sz="2000">
                <a:latin typeface="+mj-lt"/>
                <a:ea typeface="Open Sans"/>
                <a:cs typeface="Open Sans"/>
              </a:rPr>
              <a:t>Energie</a:t>
            </a:r>
            <a:endParaRPr/>
          </a:p>
        </p:txBody>
      </p:sp>
      <p:sp>
        <p:nvSpPr>
          <p:cNvPr id="11" name="Rectangle 16"/>
          <p:cNvSpPr/>
          <p:nvPr/>
        </p:nvSpPr>
        <p:spPr bwMode="auto">
          <a:xfrm>
            <a:off x="1155445" y="4137548"/>
            <a:ext cx="2545817" cy="8970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lang="fr-CH" sz="2400" b="1">
                <a:latin typeface="+mj-lt"/>
                <a:ea typeface="Open Sans"/>
                <a:cs typeface="Open Sans"/>
              </a:rPr>
              <a:t>Mobilité</a:t>
            </a:r>
            <a:endParaRPr lang="fr-CH" sz="2000" b="1">
              <a:latin typeface="+mj-lt"/>
              <a:ea typeface="Open Sans"/>
              <a:cs typeface="Open Sans"/>
            </a:endParaRPr>
          </a:p>
          <a:p>
            <a:pPr>
              <a:defRPr/>
            </a:pPr>
            <a:r>
              <a:rPr lang="fr-CH" sz="2000">
                <a:latin typeface="+mj-lt"/>
                <a:ea typeface="Open Sans"/>
                <a:cs typeface="Open Sans"/>
              </a:rPr>
              <a:t>Infrastructures</a:t>
            </a:r>
          </a:p>
        </p:txBody>
      </p:sp>
      <p:sp>
        <p:nvSpPr>
          <p:cNvPr id="12" name="Rectangle 17"/>
          <p:cNvSpPr/>
          <p:nvPr/>
        </p:nvSpPr>
        <p:spPr bwMode="auto">
          <a:xfrm>
            <a:off x="470966" y="2549111"/>
            <a:ext cx="4615384" cy="10398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lang="fr-CH" sz="2400">
                <a:latin typeface="+mj-lt"/>
                <a:ea typeface="Open Sans"/>
                <a:cs typeface="Open Sans"/>
              </a:rPr>
              <a:t>Empreinte environnementale</a:t>
            </a:r>
          </a:p>
          <a:p>
            <a:pPr>
              <a:defRPr/>
            </a:pPr>
            <a:r>
              <a:rPr lang="fr-CH" sz="2400">
                <a:latin typeface="+mj-lt"/>
                <a:ea typeface="Open Sans"/>
                <a:cs typeface="Open Sans"/>
              </a:rPr>
              <a:t>Impact climatique</a:t>
            </a:r>
          </a:p>
        </p:txBody>
      </p:sp>
      <p:sp>
        <p:nvSpPr>
          <p:cNvPr id="13" name="Rectangle 18"/>
          <p:cNvSpPr/>
          <p:nvPr/>
        </p:nvSpPr>
        <p:spPr bwMode="auto">
          <a:xfrm>
            <a:off x="7759342" y="715137"/>
            <a:ext cx="2767534" cy="10398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lang="fr-CH" sz="3600">
                <a:latin typeface="+mj-lt"/>
                <a:ea typeface="Open Sans"/>
                <a:cs typeface="Open Sans"/>
              </a:rPr>
              <a:t>Santé</a:t>
            </a:r>
            <a:r>
              <a:rPr lang="fr-CH" sz="2800">
                <a:latin typeface="+mj-lt"/>
                <a:ea typeface="Open Sans"/>
                <a:cs typeface="Open Sans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CH" sz="4400">
                <a:ea typeface="Open Sans"/>
                <a:cs typeface="Open Sans"/>
              </a:rPr>
              <a:t>Tendances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-171451" y="1049648"/>
            <a:ext cx="5955305" cy="4475291"/>
          </a:xfrm>
          <a:prstGeom prst="rect">
            <a:avLst/>
          </a:prstGeom>
          <a:solidFill>
            <a:srgbClr val="F156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40000" rtlCol="0" anchor="t"/>
          <a:lstStyle/>
          <a:p>
            <a:pPr>
              <a:lnSpc>
                <a:spcPct val="150000"/>
              </a:lnSpc>
              <a:defRPr/>
            </a:pPr>
            <a:r>
              <a:rPr lang="fr-CH" sz="2400">
                <a:latin typeface="+mj-lt"/>
                <a:ea typeface="Open Sans"/>
                <a:cs typeface="Open Sans"/>
              </a:rPr>
              <a:t>Evolution des modes de vie</a:t>
            </a:r>
            <a:endParaRPr/>
          </a:p>
          <a:p>
            <a:pPr>
              <a:lnSpc>
                <a:spcPct val="150000"/>
              </a:lnSpc>
              <a:defRPr/>
            </a:pPr>
            <a:r>
              <a:rPr lang="fr-CH" sz="2400">
                <a:latin typeface="+mj-lt"/>
                <a:ea typeface="Open Sans"/>
                <a:cs typeface="Open Sans"/>
              </a:rPr>
              <a:t>Mixité d’activités</a:t>
            </a:r>
            <a:endParaRPr/>
          </a:p>
          <a:p>
            <a:pPr>
              <a:lnSpc>
                <a:spcPct val="150000"/>
              </a:lnSpc>
              <a:defRPr/>
            </a:pPr>
            <a:r>
              <a:rPr lang="fr-CH" sz="2400">
                <a:latin typeface="+mj-lt"/>
                <a:ea typeface="Open Sans"/>
                <a:cs typeface="Open Sans"/>
              </a:rPr>
              <a:t>Télétravail</a:t>
            </a:r>
            <a:endParaRPr/>
          </a:p>
          <a:p>
            <a:pPr>
              <a:lnSpc>
                <a:spcPct val="150000"/>
              </a:lnSpc>
              <a:defRPr/>
            </a:pPr>
            <a:r>
              <a:rPr lang="fr-CH" sz="2400">
                <a:latin typeface="+mj-lt"/>
                <a:ea typeface="Open Sans"/>
                <a:cs typeface="Open Sans"/>
              </a:rPr>
              <a:t>Coworking</a:t>
            </a:r>
          </a:p>
          <a:p>
            <a:pPr>
              <a:lnSpc>
                <a:spcPct val="150000"/>
              </a:lnSpc>
              <a:defRPr/>
            </a:pPr>
            <a:r>
              <a:rPr lang="fr-CH" sz="2400">
                <a:latin typeface="+mj-lt"/>
                <a:ea typeface="Open Sans"/>
                <a:cs typeface="Open Sans"/>
              </a:rPr>
              <a:t>Habitat en coopératives</a:t>
            </a:r>
            <a:endParaRPr/>
          </a:p>
          <a:p>
            <a:pPr>
              <a:lnSpc>
                <a:spcPct val="150000"/>
              </a:lnSpc>
              <a:defRPr/>
            </a:pPr>
            <a:r>
              <a:rPr lang="fr-CH" sz="2400">
                <a:latin typeface="+mj-lt"/>
                <a:ea typeface="Open Sans"/>
                <a:cs typeface="Open Sans"/>
              </a:rPr>
              <a:t>Ecoquartiers</a:t>
            </a:r>
            <a:endParaRPr/>
          </a:p>
          <a:p>
            <a:pPr>
              <a:lnSpc>
                <a:spcPct val="150000"/>
              </a:lnSpc>
              <a:defRPr/>
            </a:pPr>
            <a:r>
              <a:rPr lang="fr-CH" sz="2400">
                <a:latin typeface="+mj-lt"/>
                <a:ea typeface="Open Sans"/>
                <a:cs typeface="Open Sans"/>
              </a:rPr>
              <a:t>Habitat intergénérationnel</a:t>
            </a:r>
          </a:p>
          <a:p>
            <a:pPr>
              <a:lnSpc>
                <a:spcPct val="150000"/>
              </a:lnSpc>
              <a:defRPr/>
            </a:pPr>
            <a:r>
              <a:rPr lang="fr-CH" sz="2400">
                <a:latin typeface="+mj-lt"/>
                <a:ea typeface="Open Sans"/>
                <a:cs typeface="Open Sans"/>
              </a:rPr>
              <a:t>Reconversion de friches industrielles</a:t>
            </a:r>
            <a:endParaRPr/>
          </a:p>
        </p:txBody>
      </p:sp>
      <p:sp>
        <p:nvSpPr>
          <p:cNvPr id="6" name="Rectangle 5"/>
          <p:cNvSpPr/>
          <p:nvPr/>
        </p:nvSpPr>
        <p:spPr bwMode="auto">
          <a:xfrm>
            <a:off x="8587512" y="1049648"/>
            <a:ext cx="3718788" cy="1764592"/>
          </a:xfrm>
          <a:prstGeom prst="rect">
            <a:avLst/>
          </a:prstGeom>
          <a:solidFill>
            <a:srgbClr val="F1563F">
              <a:alpha val="6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  <a:defRPr/>
            </a:pPr>
            <a:r>
              <a:rPr lang="fr-CH" sz="2400">
                <a:latin typeface="+mj-lt"/>
                <a:ea typeface="Open Sans"/>
                <a:cs typeface="Open Sans"/>
              </a:rPr>
              <a:t>Mobilité</a:t>
            </a:r>
            <a:endParaRPr/>
          </a:p>
          <a:p>
            <a:pPr lvl="1">
              <a:defRPr/>
            </a:pPr>
            <a:r>
              <a:rPr lang="fr-CH"/>
              <a:t>Active </a:t>
            </a:r>
            <a:endParaRPr/>
          </a:p>
          <a:p>
            <a:pPr lvl="1">
              <a:defRPr/>
            </a:pPr>
            <a:r>
              <a:rPr lang="fr-CH"/>
              <a:t>Partagée</a:t>
            </a:r>
            <a:endParaRPr/>
          </a:p>
          <a:p>
            <a:pPr lvl="1">
              <a:defRPr/>
            </a:pPr>
            <a:r>
              <a:rPr lang="fr-CH"/>
              <a:t>Décarbonée </a:t>
            </a:r>
            <a:endParaRPr/>
          </a:p>
        </p:txBody>
      </p:sp>
      <p:sp>
        <p:nvSpPr>
          <p:cNvPr id="7" name="Rectangle 7"/>
          <p:cNvSpPr/>
          <p:nvPr/>
        </p:nvSpPr>
        <p:spPr bwMode="auto">
          <a:xfrm>
            <a:off x="6233455" y="3207502"/>
            <a:ext cx="1928088" cy="855417"/>
          </a:xfrm>
          <a:prstGeom prst="rect">
            <a:avLst/>
          </a:prstGeom>
          <a:solidFill>
            <a:srgbClr val="F7A78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fr-CH" sz="2000">
                <a:solidFill>
                  <a:schemeClr val="tx1"/>
                </a:solidFill>
                <a:latin typeface="+mj-lt"/>
                <a:ea typeface="Open Sans"/>
                <a:cs typeface="Open Sans"/>
              </a:rPr>
              <a:t>Traitement </a:t>
            </a:r>
            <a:br>
              <a:rPr lang="fr-CH" sz="2000">
                <a:solidFill>
                  <a:schemeClr val="tx1"/>
                </a:solidFill>
                <a:latin typeface="+mj-lt"/>
                <a:ea typeface="Open Sans"/>
                <a:cs typeface="Open Sans"/>
              </a:rPr>
            </a:br>
            <a:r>
              <a:rPr lang="fr-CH" sz="2000">
                <a:solidFill>
                  <a:schemeClr val="tx1"/>
                </a:solidFill>
                <a:latin typeface="+mj-lt"/>
                <a:ea typeface="Open Sans"/>
                <a:cs typeface="Open Sans"/>
              </a:rPr>
              <a:t>des eaux</a:t>
            </a:r>
            <a:endParaRPr/>
          </a:p>
        </p:txBody>
      </p:sp>
      <p:sp>
        <p:nvSpPr>
          <p:cNvPr id="8" name="Rectangle 8"/>
          <p:cNvSpPr/>
          <p:nvPr/>
        </p:nvSpPr>
        <p:spPr bwMode="auto">
          <a:xfrm>
            <a:off x="6233455" y="2128575"/>
            <a:ext cx="1928088" cy="855417"/>
          </a:xfrm>
          <a:prstGeom prst="rect">
            <a:avLst/>
          </a:prstGeom>
          <a:solidFill>
            <a:srgbClr val="F7A78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fr-CH" sz="2000">
                <a:solidFill>
                  <a:schemeClr val="tx1"/>
                </a:solidFill>
                <a:latin typeface="+mj-lt"/>
                <a:ea typeface="Open Sans"/>
                <a:cs typeface="Open Sans"/>
              </a:rPr>
              <a:t>Construction bois</a:t>
            </a:r>
            <a:endParaRPr/>
          </a:p>
        </p:txBody>
      </p:sp>
      <p:sp>
        <p:nvSpPr>
          <p:cNvPr id="9" name="Rectangle 9"/>
          <p:cNvSpPr/>
          <p:nvPr/>
        </p:nvSpPr>
        <p:spPr bwMode="auto">
          <a:xfrm>
            <a:off x="6233455" y="1049648"/>
            <a:ext cx="1928088" cy="855417"/>
          </a:xfrm>
          <a:prstGeom prst="rect">
            <a:avLst/>
          </a:prstGeom>
          <a:solidFill>
            <a:srgbClr val="F7A78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fr-CH" sz="2000">
                <a:solidFill>
                  <a:schemeClr val="tx1"/>
                </a:solidFill>
                <a:latin typeface="+mj-lt"/>
                <a:ea typeface="Open Sans"/>
                <a:cs typeface="Open Sans"/>
              </a:rPr>
              <a:t>Economie circulaire</a:t>
            </a:r>
            <a:endParaRPr/>
          </a:p>
        </p:txBody>
      </p:sp>
      <p:sp>
        <p:nvSpPr>
          <p:cNvPr id="10" name="Rectangle 10"/>
          <p:cNvSpPr/>
          <p:nvPr/>
        </p:nvSpPr>
        <p:spPr bwMode="auto">
          <a:xfrm>
            <a:off x="8587512" y="3145173"/>
            <a:ext cx="3604488" cy="1389611"/>
          </a:xfrm>
          <a:prstGeom prst="rect">
            <a:avLst/>
          </a:prstGeom>
          <a:solidFill>
            <a:srgbClr val="F1563F">
              <a:alpha val="6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  <a:defRPr/>
            </a:pPr>
            <a:r>
              <a:rPr lang="fr-CH" sz="2400">
                <a:latin typeface="+mj-lt"/>
                <a:ea typeface="Open Sans"/>
                <a:cs typeface="Open Sans"/>
              </a:rPr>
              <a:t>Energie </a:t>
            </a:r>
            <a:endParaRPr/>
          </a:p>
          <a:p>
            <a:pPr lvl="1">
              <a:defRPr/>
            </a:pPr>
            <a:r>
              <a:rPr lang="fr-CH"/>
              <a:t>Décentralisée (solaire)</a:t>
            </a:r>
            <a:endParaRPr/>
          </a:p>
          <a:p>
            <a:pPr lvl="1">
              <a:defRPr/>
            </a:pPr>
            <a:r>
              <a:rPr lang="fr-CH"/>
              <a:t>Autoconsommation</a:t>
            </a:r>
            <a:endParaRPr/>
          </a:p>
        </p:txBody>
      </p:sp>
      <p:sp>
        <p:nvSpPr>
          <p:cNvPr id="11" name="Rectangle 11"/>
          <p:cNvSpPr/>
          <p:nvPr/>
        </p:nvSpPr>
        <p:spPr bwMode="auto">
          <a:xfrm>
            <a:off x="74141" y="5655423"/>
            <a:ext cx="11997368" cy="244517"/>
          </a:xfrm>
          <a:prstGeom prst="rect">
            <a:avLst/>
          </a:prstGeom>
          <a:solidFill>
            <a:srgbClr val="F7A78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fr-CH" sz="2800" spc="600">
              <a:solidFill>
                <a:schemeClr val="tx1"/>
              </a:solidFill>
              <a:latin typeface="+mj-lt"/>
              <a:ea typeface="Open Sans"/>
              <a:cs typeface="Open Sans"/>
            </a:endParaRPr>
          </a:p>
        </p:txBody>
      </p:sp>
      <p:sp>
        <p:nvSpPr>
          <p:cNvPr id="12" name="Rectangle 12"/>
          <p:cNvSpPr/>
          <p:nvPr/>
        </p:nvSpPr>
        <p:spPr bwMode="auto">
          <a:xfrm>
            <a:off x="6105875" y="5125643"/>
            <a:ext cx="6408144" cy="72877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fr-CH" sz="4800" b="1" spc="600">
                <a:solidFill>
                  <a:srgbClr val="F7A78E"/>
                </a:solidFill>
                <a:latin typeface="+mj-lt"/>
                <a:ea typeface="Open Sans"/>
                <a:cs typeface="Open Sans"/>
              </a:rPr>
              <a:t>Digitalisation</a:t>
            </a:r>
            <a:endParaRPr/>
          </a:p>
        </p:txBody>
      </p:sp>
      <p:sp>
        <p:nvSpPr>
          <p:cNvPr id="13" name="Rectangle 13"/>
          <p:cNvSpPr/>
          <p:nvPr/>
        </p:nvSpPr>
        <p:spPr bwMode="auto">
          <a:xfrm>
            <a:off x="6072824" y="5180594"/>
            <a:ext cx="6408144" cy="72877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fr-CH" sz="4800" b="1" spc="600">
                <a:solidFill>
                  <a:schemeClr val="bg1"/>
                </a:solidFill>
                <a:latin typeface="+mj-lt"/>
                <a:ea typeface="Open Sans"/>
                <a:cs typeface="Open Sans"/>
              </a:rPr>
              <a:t>Digitalisation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 bwMode="auto">
          <a:xfrm>
            <a:off x="0" y="828675"/>
            <a:ext cx="12192000" cy="12763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CH">
                <a:ea typeface="Open Sans"/>
                <a:cs typeface="Open Sans"/>
              </a:rPr>
              <a:t>La recherche au Smart Living Lab</a:t>
            </a:r>
          </a:p>
        </p:txBody>
      </p:sp>
      <p:sp>
        <p:nvSpPr>
          <p:cNvPr id="6" name="TextBox 3"/>
          <p:cNvSpPr>
            <a:spLocks/>
          </p:cNvSpPr>
          <p:nvPr/>
        </p:nvSpPr>
        <p:spPr bwMode="auto">
          <a:xfrm>
            <a:off x="838200" y="2333625"/>
            <a:ext cx="5191125" cy="175432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CH" b="1">
                <a:solidFill>
                  <a:schemeClr val="bg1"/>
                </a:solidFill>
                <a:latin typeface="+mj-lt"/>
                <a:ea typeface="Open Sans"/>
                <a:cs typeface="Open Sans"/>
              </a:rPr>
              <a:t>Technologies de la construction</a:t>
            </a:r>
            <a:endParaRPr/>
          </a:p>
          <a:p>
            <a:pPr>
              <a:defRPr/>
            </a:pPr>
            <a:r>
              <a:rPr lang="fr-CH">
                <a:solidFill>
                  <a:schemeClr val="bg1"/>
                </a:solidFill>
                <a:latin typeface="+mj-lt"/>
                <a:ea typeface="Open Sans"/>
                <a:cs typeface="Open Sans"/>
              </a:rPr>
              <a:t>Réemploi</a:t>
            </a:r>
            <a:endParaRPr/>
          </a:p>
          <a:p>
            <a:pPr>
              <a:defRPr/>
            </a:pPr>
            <a:r>
              <a:rPr lang="fr-CH">
                <a:solidFill>
                  <a:schemeClr val="bg1"/>
                </a:solidFill>
                <a:latin typeface="+mj-lt"/>
                <a:ea typeface="Open Sans"/>
                <a:cs typeface="Open Sans"/>
              </a:rPr>
              <a:t>Fabrication numérique</a:t>
            </a:r>
            <a:endParaRPr/>
          </a:p>
          <a:p>
            <a:pPr>
              <a:defRPr/>
            </a:pPr>
            <a:r>
              <a:rPr lang="fr-CH">
                <a:solidFill>
                  <a:schemeClr val="bg1"/>
                </a:solidFill>
                <a:latin typeface="+mj-lt"/>
                <a:ea typeface="Open Sans"/>
                <a:cs typeface="Open Sans"/>
              </a:rPr>
              <a:t>BIM</a:t>
            </a:r>
            <a:endParaRPr/>
          </a:p>
          <a:p>
            <a:pPr>
              <a:defRPr/>
            </a:pPr>
            <a:r>
              <a:rPr lang="fr-CH">
                <a:solidFill>
                  <a:schemeClr val="bg1"/>
                </a:solidFill>
                <a:latin typeface="+mj-lt"/>
                <a:ea typeface="Open Sans"/>
                <a:cs typeface="Open Sans"/>
              </a:rPr>
              <a:t>Systèmes modulaires / Préfabrication</a:t>
            </a:r>
            <a:endParaRPr/>
          </a:p>
          <a:p>
            <a:pPr>
              <a:defRPr/>
            </a:pPr>
            <a:r>
              <a:rPr lang="fr-CH">
                <a:solidFill>
                  <a:schemeClr val="bg1"/>
                </a:solidFill>
                <a:latin typeface="+mj-lt"/>
                <a:ea typeface="Open Sans"/>
                <a:cs typeface="Open Sans"/>
              </a:rPr>
              <a:t>Matériaux biosourcés / Construction bois</a:t>
            </a:r>
            <a:endParaRPr/>
          </a:p>
        </p:txBody>
      </p:sp>
      <p:sp>
        <p:nvSpPr>
          <p:cNvPr id="7" name="TextBox 4"/>
          <p:cNvSpPr>
            <a:spLocks/>
          </p:cNvSpPr>
          <p:nvPr/>
        </p:nvSpPr>
        <p:spPr bwMode="auto">
          <a:xfrm>
            <a:off x="6381750" y="2324100"/>
            <a:ext cx="5191125" cy="175432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CH" b="1">
                <a:solidFill>
                  <a:schemeClr val="bg1"/>
                </a:solidFill>
                <a:latin typeface="+mj-lt"/>
                <a:ea typeface="Open Sans"/>
                <a:cs typeface="Open Sans"/>
              </a:rPr>
              <a:t>Systèmes énergétiques</a:t>
            </a:r>
            <a:endParaRPr/>
          </a:p>
          <a:p>
            <a:pPr>
              <a:defRPr/>
            </a:pPr>
            <a:r>
              <a:rPr lang="fr-CH">
                <a:solidFill>
                  <a:schemeClr val="bg1"/>
                </a:solidFill>
                <a:latin typeface="+mj-lt"/>
                <a:ea typeface="Open Sans"/>
                <a:cs typeface="Open Sans"/>
              </a:rPr>
              <a:t>Intégration photovoltaïque</a:t>
            </a:r>
            <a:endParaRPr/>
          </a:p>
          <a:p>
            <a:pPr>
              <a:defRPr/>
            </a:pPr>
            <a:r>
              <a:rPr lang="fr-CH">
                <a:solidFill>
                  <a:schemeClr val="bg1"/>
                </a:solidFill>
                <a:latin typeface="+mj-lt"/>
                <a:ea typeface="Open Sans"/>
                <a:cs typeface="Open Sans"/>
              </a:rPr>
              <a:t>Autoconsommation</a:t>
            </a:r>
            <a:endParaRPr/>
          </a:p>
          <a:p>
            <a:pPr>
              <a:defRPr/>
            </a:pPr>
            <a:r>
              <a:rPr lang="fr-CH">
                <a:solidFill>
                  <a:schemeClr val="bg1"/>
                </a:solidFill>
                <a:latin typeface="+mj-lt"/>
                <a:ea typeface="Open Sans"/>
                <a:cs typeface="Open Sans"/>
              </a:rPr>
              <a:t>Stockage</a:t>
            </a:r>
            <a:endParaRPr/>
          </a:p>
          <a:p>
            <a:pPr>
              <a:defRPr/>
            </a:pPr>
            <a:r>
              <a:rPr lang="fr-CH">
                <a:solidFill>
                  <a:schemeClr val="bg1"/>
                </a:solidFill>
                <a:latin typeface="+mj-lt"/>
                <a:ea typeface="Open Sans"/>
                <a:cs typeface="Open Sans"/>
              </a:rPr>
              <a:t>Récupération de chaleur</a:t>
            </a:r>
            <a:endParaRPr/>
          </a:p>
          <a:p>
            <a:pPr>
              <a:defRPr/>
            </a:pPr>
            <a:r>
              <a:rPr lang="fr-CH">
                <a:solidFill>
                  <a:schemeClr val="bg1"/>
                </a:solidFill>
                <a:latin typeface="+mj-lt"/>
                <a:ea typeface="Open Sans"/>
                <a:cs typeface="Open Sans"/>
              </a:rPr>
              <a:t>Production eau chaude sanitaire</a:t>
            </a:r>
            <a:endParaRPr/>
          </a:p>
        </p:txBody>
      </p:sp>
      <p:sp>
        <p:nvSpPr>
          <p:cNvPr id="8" name="TextBox 5"/>
          <p:cNvSpPr>
            <a:spLocks/>
          </p:cNvSpPr>
          <p:nvPr/>
        </p:nvSpPr>
        <p:spPr bwMode="auto">
          <a:xfrm>
            <a:off x="838200" y="4450675"/>
            <a:ext cx="5191125" cy="147732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CH" b="1">
                <a:solidFill>
                  <a:schemeClr val="bg1"/>
                </a:solidFill>
                <a:latin typeface="+mj-lt"/>
                <a:ea typeface="Open Sans"/>
                <a:cs typeface="Open Sans"/>
              </a:rPr>
              <a:t>Confort, bien-être, usages</a:t>
            </a:r>
            <a:endParaRPr/>
          </a:p>
          <a:p>
            <a:pPr>
              <a:defRPr/>
            </a:pPr>
            <a:r>
              <a:rPr lang="fr-CH">
                <a:solidFill>
                  <a:schemeClr val="bg1"/>
                </a:solidFill>
                <a:latin typeface="+mj-lt"/>
                <a:ea typeface="Open Sans"/>
                <a:cs typeface="Open Sans"/>
              </a:rPr>
              <a:t>Qualité de l’air intérieur</a:t>
            </a:r>
            <a:endParaRPr/>
          </a:p>
          <a:p>
            <a:pPr>
              <a:defRPr/>
            </a:pPr>
            <a:r>
              <a:rPr lang="fr-CH">
                <a:solidFill>
                  <a:schemeClr val="bg1"/>
                </a:solidFill>
                <a:latin typeface="+mj-lt"/>
                <a:ea typeface="Open Sans"/>
                <a:cs typeface="Open Sans"/>
              </a:rPr>
              <a:t>Lumière naturelle</a:t>
            </a:r>
            <a:endParaRPr/>
          </a:p>
          <a:p>
            <a:pPr>
              <a:defRPr/>
            </a:pPr>
            <a:r>
              <a:rPr lang="fr-CH">
                <a:solidFill>
                  <a:schemeClr val="bg1"/>
                </a:solidFill>
                <a:latin typeface="+mj-lt"/>
                <a:ea typeface="Open Sans"/>
                <a:cs typeface="Open Sans"/>
              </a:rPr>
              <a:t>Confort thermique personnalisé</a:t>
            </a:r>
            <a:endParaRPr/>
          </a:p>
          <a:p>
            <a:pPr>
              <a:defRPr/>
            </a:pPr>
            <a:r>
              <a:rPr lang="fr-CH">
                <a:solidFill>
                  <a:schemeClr val="bg1"/>
                </a:solidFill>
                <a:latin typeface="+mj-lt"/>
                <a:ea typeface="Open Sans"/>
                <a:cs typeface="Open Sans"/>
              </a:rPr>
              <a:t>Technologie au service de l’humain</a:t>
            </a:r>
            <a:endParaRPr/>
          </a:p>
        </p:txBody>
      </p:sp>
      <p:sp>
        <p:nvSpPr>
          <p:cNvPr id="9" name="TextBox 6"/>
          <p:cNvSpPr>
            <a:spLocks/>
          </p:cNvSpPr>
          <p:nvPr/>
        </p:nvSpPr>
        <p:spPr bwMode="auto">
          <a:xfrm>
            <a:off x="6381749" y="4450675"/>
            <a:ext cx="5191125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CH" b="1">
                <a:solidFill>
                  <a:schemeClr val="bg1"/>
                </a:solidFill>
                <a:latin typeface="+mj-lt"/>
                <a:ea typeface="Open Sans"/>
                <a:cs typeface="Open Sans"/>
              </a:rPr>
              <a:t>Processus conception - construction</a:t>
            </a:r>
            <a:endParaRPr/>
          </a:p>
          <a:p>
            <a:pPr>
              <a:defRPr/>
            </a:pPr>
            <a:r>
              <a:rPr lang="fr-CH">
                <a:solidFill>
                  <a:schemeClr val="bg1"/>
                </a:solidFill>
                <a:latin typeface="+mj-lt"/>
                <a:ea typeface="Open Sans"/>
                <a:cs typeface="Open Sans"/>
              </a:rPr>
              <a:t>Outils pour planificateurs</a:t>
            </a:r>
          </a:p>
          <a:p>
            <a:pPr>
              <a:defRPr/>
            </a:pPr>
            <a:r>
              <a:rPr lang="fr-CH">
                <a:solidFill>
                  <a:schemeClr val="bg1"/>
                </a:solidFill>
                <a:latin typeface="+mj-lt"/>
                <a:ea typeface="Open Sans"/>
                <a:cs typeface="Open Sans"/>
              </a:rPr>
              <a:t>Cadre règlementaire</a:t>
            </a:r>
            <a:endParaRPr/>
          </a:p>
          <a:p>
            <a:pPr>
              <a:defRPr/>
            </a:pPr>
            <a:r>
              <a:rPr lang="fr-CH">
                <a:solidFill>
                  <a:schemeClr val="bg1"/>
                </a:solidFill>
                <a:latin typeface="+mj-lt"/>
                <a:ea typeface="Open Sans"/>
                <a:cs typeface="Open Sans"/>
              </a:rPr>
              <a:t>Leviers d’innovation</a:t>
            </a:r>
            <a:endParaRPr/>
          </a:p>
        </p:txBody>
      </p:sp>
      <p:sp>
        <p:nvSpPr>
          <p:cNvPr id="10" name="TextBox 7"/>
          <p:cNvSpPr>
            <a:spLocks/>
          </p:cNvSpPr>
          <p:nvPr/>
        </p:nvSpPr>
        <p:spPr bwMode="auto">
          <a:xfrm>
            <a:off x="838200" y="951394"/>
            <a:ext cx="5648325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7A78E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CH" sz="2400" b="1" i="1">
                <a:latin typeface="+mj-lt"/>
                <a:ea typeface="Open Sans"/>
                <a:cs typeface="Open Sans"/>
              </a:rPr>
              <a:t>Qualité de l’environnement construit</a:t>
            </a:r>
            <a:endParaRPr/>
          </a:p>
        </p:txBody>
      </p:sp>
      <p:sp>
        <p:nvSpPr>
          <p:cNvPr id="11" name="TextBox 8"/>
          <p:cNvSpPr>
            <a:spLocks/>
          </p:cNvSpPr>
          <p:nvPr/>
        </p:nvSpPr>
        <p:spPr bwMode="auto">
          <a:xfrm>
            <a:off x="3881981" y="1513548"/>
            <a:ext cx="5854466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7A78E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CH" sz="2400" b="1" i="1">
                <a:latin typeface="+mj-lt"/>
                <a:ea typeface="Open Sans"/>
                <a:cs typeface="Open Sans"/>
              </a:rPr>
              <a:t>Opportunités du numérique</a:t>
            </a:r>
            <a:endParaRPr/>
          </a:p>
        </p:txBody>
      </p:sp>
      <p:sp>
        <p:nvSpPr>
          <p:cNvPr id="12" name="TextBox 9"/>
          <p:cNvSpPr>
            <a:spLocks/>
          </p:cNvSpPr>
          <p:nvPr/>
        </p:nvSpPr>
        <p:spPr bwMode="auto">
          <a:xfrm>
            <a:off x="6809214" y="941924"/>
            <a:ext cx="3887360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7A78E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CH" sz="2400" b="1" i="1">
                <a:latin typeface="+mj-lt"/>
                <a:ea typeface="Open Sans"/>
                <a:cs typeface="Open Sans"/>
              </a:rPr>
              <a:t>Impact environnemental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CH">
                <a:ea typeface="Open Sans"/>
                <a:cs typeface="Open Sans"/>
              </a:rPr>
              <a:t>Écosystème Formation – Recherche – Innovation </a:t>
            </a:r>
          </a:p>
        </p:txBody>
      </p:sp>
      <p:sp>
        <p:nvSpPr>
          <p:cNvPr id="5" name="TextBox 4"/>
          <p:cNvSpPr>
            <a:spLocks/>
          </p:cNvSpPr>
          <p:nvPr/>
        </p:nvSpPr>
        <p:spPr bwMode="auto">
          <a:xfrm>
            <a:off x="5385546" y="5438176"/>
            <a:ext cx="6457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CH" sz="2000">
                <a:latin typeface="+mj-lt"/>
                <a:ea typeface="Open Sans"/>
                <a:cs typeface="Open Sans"/>
              </a:rPr>
              <a:t>Acteurs de la transformation de Blue Factory à Fribourg</a:t>
            </a:r>
            <a:endParaRPr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59793" y="488580"/>
            <a:ext cx="9887147" cy="1602674"/>
          </a:xfrm>
          <a:prstGeom prst="rect">
            <a:avLst/>
          </a:prstGeom>
        </p:spPr>
      </p:pic>
      <p:pic>
        <p:nvPicPr>
          <p:cNvPr id="7" name="Image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1962380"/>
            <a:ext cx="4857571" cy="3240000"/>
          </a:xfrm>
          <a:prstGeom prst="rect">
            <a:avLst/>
          </a:prstGeom>
        </p:spPr>
      </p:pic>
      <p:pic>
        <p:nvPicPr>
          <p:cNvPr id="8" name="Image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254230" y="1904876"/>
            <a:ext cx="4937769" cy="3240000"/>
          </a:xfrm>
          <a:prstGeom prst="rect">
            <a:avLst/>
          </a:prstGeom>
        </p:spPr>
      </p:pic>
      <p:grpSp>
        <p:nvGrpSpPr>
          <p:cNvPr id="9" name="Group 11"/>
          <p:cNvGrpSpPr/>
          <p:nvPr/>
        </p:nvGrpSpPr>
        <p:grpSpPr bwMode="auto">
          <a:xfrm>
            <a:off x="1642263" y="4538950"/>
            <a:ext cx="3102259" cy="605926"/>
            <a:chOff x="1619480" y="4098275"/>
            <a:chExt cx="3941061" cy="769759"/>
          </a:xfrm>
        </p:grpSpPr>
        <p:sp>
          <p:nvSpPr>
            <p:cNvPr id="10" name="Rectangle 10"/>
            <p:cNvSpPr/>
            <p:nvPr/>
          </p:nvSpPr>
          <p:spPr bwMode="auto">
            <a:xfrm>
              <a:off x="1619480" y="4098275"/>
              <a:ext cx="3941061" cy="7697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CH"/>
            </a:p>
          </p:txBody>
        </p:sp>
        <p:pic>
          <p:nvPicPr>
            <p:cNvPr id="11" name="Picture 9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1732470" y="4161313"/>
              <a:ext cx="3828071" cy="706721"/>
            </a:xfrm>
            <a:prstGeom prst="rect">
              <a:avLst/>
            </a:prstGeom>
          </p:spPr>
        </p:pic>
      </p:grpSp>
      <p:pic>
        <p:nvPicPr>
          <p:cNvPr id="12" name="Picture 6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560541" y="5709973"/>
            <a:ext cx="4458202" cy="1212551"/>
          </a:xfrm>
          <a:prstGeom prst="rect">
            <a:avLst/>
          </a:prstGeom>
        </p:spPr>
      </p:pic>
      <p:sp>
        <p:nvSpPr>
          <p:cNvPr id="13" name="TextBox 12"/>
          <p:cNvSpPr>
            <a:spLocks/>
          </p:cNvSpPr>
          <p:nvPr/>
        </p:nvSpPr>
        <p:spPr bwMode="auto">
          <a:xfrm>
            <a:off x="1731205" y="2127336"/>
            <a:ext cx="40703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CH" sz="2000">
                <a:latin typeface="+mj-lt"/>
                <a:ea typeface="Open Sans"/>
                <a:cs typeface="Open Sans"/>
              </a:rPr>
              <a:t>Victoire du Solar Decathlon 2017</a:t>
            </a:r>
            <a:endParaRPr/>
          </a:p>
        </p:txBody>
      </p:sp>
      <p:sp>
        <p:nvSpPr>
          <p:cNvPr id="14" name="TextBox 13"/>
          <p:cNvSpPr>
            <a:spLocks/>
          </p:cNvSpPr>
          <p:nvPr/>
        </p:nvSpPr>
        <p:spPr bwMode="auto">
          <a:xfrm>
            <a:off x="5231094" y="4588571"/>
            <a:ext cx="56078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CH" sz="2000">
                <a:latin typeface="+mj-lt"/>
                <a:ea typeface="Open Sans"/>
                <a:cs typeface="Open Sans"/>
              </a:rPr>
              <a:t>Construction d’un bâtiment expérimental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7203384" y="1004827"/>
            <a:ext cx="4920035" cy="393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www.smartlivinglab.ch</a:t>
            </a:r>
            <a:endParaRPr/>
          </a:p>
          <a:p>
            <a:pPr marL="0" marR="0" lvl="0" indent="0" algn="l" defTabSz="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2000" b="1" i="0" u="none" strike="noStrike" cap="none" spc="0">
              <a:ln>
                <a:noFill/>
              </a:ln>
              <a:solidFill>
                <a:srgbClr val="F1563F"/>
              </a:solidFill>
              <a:latin typeface="Open Sans"/>
              <a:ea typeface="Open Sans"/>
              <a:cs typeface="Open Sans"/>
            </a:endParaRPr>
          </a:p>
          <a:p>
            <a:pPr marL="0" marR="0" lvl="0" indent="0" algn="l" defTabSz="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2800" b="1" i="0" u="none" strike="noStrike" cap="none" spc="0">
              <a:ln>
                <a:noFill/>
              </a:ln>
              <a:solidFill>
                <a:srgbClr val="F1563F"/>
              </a:solidFill>
              <a:latin typeface="Open Sans"/>
              <a:ea typeface="Open Sans"/>
              <a:cs typeface="Open Sans"/>
            </a:endParaRPr>
          </a:p>
          <a:p>
            <a:pPr marL="0" marR="0" lvl="0" indent="0" algn="l" defTabSz="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2800" b="1" i="0" u="none" strike="noStrike" cap="none" spc="0">
              <a:ln>
                <a:noFill/>
              </a:ln>
              <a:solidFill>
                <a:srgbClr val="F1563F"/>
              </a:solidFill>
              <a:latin typeface="Open Sans"/>
              <a:ea typeface="Open Sans"/>
              <a:cs typeface="Open Sans"/>
            </a:endParaRPr>
          </a:p>
          <a:p>
            <a:pPr marL="0" marR="0" lvl="0" indent="0" algn="l" defTabSz="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i="0" u="none" strike="noStrike" cap="none" spc="0">
                <a:ln>
                  <a:noFill/>
                </a:ln>
                <a:solidFill>
                  <a:srgbClr val="F1563F"/>
                </a:solidFill>
                <a:latin typeface="Open Sans"/>
                <a:ea typeface="Open Sans"/>
                <a:cs typeface="Open Sans"/>
              </a:rPr>
              <a:t>Suivez-nous!</a:t>
            </a:r>
            <a:endParaRPr/>
          </a:p>
          <a:p>
            <a:pPr marL="0" marR="0" lvl="0" indent="0" algn="l" defTabSz="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i="0" u="none" strike="noStrike" cap="none" spc="0">
                <a:ln>
                  <a:noFill/>
                </a:ln>
                <a:solidFill>
                  <a:srgbClr val="F1563F"/>
                </a:solidFill>
                <a:latin typeface="Open Sans"/>
                <a:ea typeface="Open Sans"/>
                <a:cs typeface="Open Sans"/>
              </a:rPr>
              <a:t>@smartlivinglab</a:t>
            </a:r>
          </a:p>
          <a:p>
            <a:pPr marL="0" marR="0" lvl="0" indent="0" algn="l" defTabSz="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i="0" u="none" strike="noStrike" cap="none" spc="0">
                <a:ln>
                  <a:noFill/>
                </a:ln>
                <a:solidFill>
                  <a:srgbClr val="F1563F"/>
                </a:solidFill>
                <a:latin typeface="Open Sans"/>
                <a:ea typeface="Open Sans"/>
                <a:cs typeface="Open Sans"/>
              </a:rPr>
              <a:t>#smartlivinglab</a:t>
            </a: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75155" y="5701084"/>
            <a:ext cx="2006269" cy="93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r="11698"/>
          <a:stretch/>
        </p:blipFill>
        <p:spPr bwMode="auto">
          <a:xfrm>
            <a:off x="-1" y="0"/>
            <a:ext cx="6957061" cy="5253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254541" y="2495875"/>
            <a:ext cx="3317173" cy="646600"/>
          </a:xfrm>
          <a:prstGeom prst="rect">
            <a:avLst/>
          </a:prstGeom>
        </p:spPr>
      </p:pic>
      <p:grpSp>
        <p:nvGrpSpPr>
          <p:cNvPr id="8" name="Group 1"/>
          <p:cNvGrpSpPr/>
          <p:nvPr/>
        </p:nvGrpSpPr>
        <p:grpSpPr bwMode="auto">
          <a:xfrm>
            <a:off x="8160878" y="6131522"/>
            <a:ext cx="3660516" cy="650447"/>
            <a:chOff x="845470" y="4894107"/>
            <a:chExt cx="3660770" cy="650875"/>
          </a:xfrm>
        </p:grpSpPr>
        <p:pic>
          <p:nvPicPr>
            <p:cNvPr id="9" name="Image 9" descr="SLL partner logos_full version.png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3582962" y="4894107"/>
              <a:ext cx="923278" cy="650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Image 10" descr="SLL partner logos_full version.png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845470" y="4894107"/>
              <a:ext cx="2726639" cy="6508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Picture 20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6950726" y="6102025"/>
            <a:ext cx="1238649" cy="53626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94174" y="102777"/>
            <a:ext cx="11783256" cy="623608"/>
          </a:xfrm>
        </p:spPr>
        <p:txBody>
          <a:bodyPr/>
          <a:lstStyle/>
          <a:p>
            <a:pPr>
              <a:defRPr/>
            </a:pPr>
            <a:r>
              <a:rPr lang="fr-CH" sz="2800">
                <a:latin typeface="Open Sans"/>
                <a:ea typeface="Open Sans"/>
                <a:cs typeface="Open Sans"/>
              </a:rPr>
              <a:t>Backup</a:t>
            </a:r>
            <a:endParaRPr lang="fr-CH" sz="2800">
              <a:solidFill>
                <a:srgbClr val="F1563F"/>
              </a:solidFill>
              <a:latin typeface="Open Sans"/>
              <a:ea typeface="Open Sans"/>
              <a:cs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CH">
                <a:latin typeface="Open Sans"/>
                <a:ea typeface="Open Sans"/>
                <a:cs typeface="Open Sans"/>
              </a:rPr>
              <a:t>La «maison intelligente» ? </a:t>
            </a:r>
            <a:endParaRPr/>
          </a:p>
        </p:txBody>
      </p:sp>
      <p:sp>
        <p:nvSpPr>
          <p:cNvPr id="5" name="Rectangle 2"/>
          <p:cNvSpPr/>
          <p:nvPr/>
        </p:nvSpPr>
        <p:spPr bwMode="auto">
          <a:xfrm>
            <a:off x="1307206" y="1864215"/>
            <a:ext cx="2672366" cy="300077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>
              <a:buNone/>
              <a:defRPr/>
            </a:pPr>
            <a:r>
              <a:rPr lang="fr-CH" sz="3200">
                <a:latin typeface="Open Sans"/>
                <a:ea typeface="Open Sans"/>
                <a:cs typeface="Open Sans"/>
              </a:rPr>
              <a:t>Bâtiment «intelligent»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979572" y="1864215"/>
            <a:ext cx="2672366" cy="1500389"/>
          </a:xfrm>
          <a:prstGeom prst="rect">
            <a:avLst/>
          </a:prstGeom>
          <a:solidFill>
            <a:srgbClr val="E7AF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>
              <a:buNone/>
              <a:defRPr/>
            </a:pPr>
            <a:r>
              <a:rPr lang="fr-CH" sz="2400">
                <a:latin typeface="Open Sans"/>
                <a:ea typeface="Open Sans"/>
                <a:cs typeface="Open Sans"/>
              </a:rPr>
              <a:t>Assistance à </a:t>
            </a:r>
            <a:br>
              <a:rPr lang="fr-CH" sz="2400">
                <a:latin typeface="Open Sans"/>
                <a:ea typeface="Open Sans"/>
                <a:cs typeface="Open Sans"/>
              </a:rPr>
            </a:br>
            <a:r>
              <a:rPr lang="fr-CH" sz="2400">
                <a:latin typeface="Open Sans"/>
                <a:ea typeface="Open Sans"/>
                <a:cs typeface="Open Sans"/>
              </a:rPr>
              <a:t>la conception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979572" y="3361342"/>
            <a:ext cx="2672366" cy="1500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>
              <a:buNone/>
              <a:defRPr/>
            </a:pPr>
            <a:r>
              <a:rPr lang="fr-CH" sz="2400">
                <a:latin typeface="Open Sans"/>
                <a:ea typeface="Open Sans"/>
                <a:cs typeface="Open Sans"/>
              </a:rPr>
              <a:t>Assistance à l’exploitation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6651938" y="1864215"/>
            <a:ext cx="2672366" cy="44754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>
              <a:buNone/>
              <a:defRPr/>
            </a:pPr>
            <a:r>
              <a:rPr lang="fr-CH">
                <a:solidFill>
                  <a:schemeClr val="accent2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  <a:t>BIM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6651938" y="2306927"/>
            <a:ext cx="2672366" cy="105767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>
              <a:buNone/>
              <a:defRPr/>
            </a:pPr>
            <a:r>
              <a:rPr lang="fr-CH">
                <a:solidFill>
                  <a:schemeClr val="accent2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  <a:t>Simulations</a:t>
            </a:r>
            <a:br>
              <a:rPr lang="fr-CH">
                <a:solidFill>
                  <a:schemeClr val="accent2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</a:br>
            <a:r>
              <a:rPr lang="fr-CH" sz="1600">
                <a:solidFill>
                  <a:schemeClr val="accent2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  <a:t>Énergie, Lumière, CO2, …</a:t>
            </a:r>
            <a:endParaRPr lang="fr-CH">
              <a:solidFill>
                <a:schemeClr val="accent2">
                  <a:lumMod val="75000"/>
                </a:schemeClr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651938" y="3361342"/>
            <a:ext cx="2672366" cy="72443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>
              <a:buNone/>
              <a:defRPr/>
            </a:pPr>
            <a:r>
              <a:rPr lang="fr-CH">
                <a:latin typeface="Open Sans"/>
                <a:ea typeface="Open Sans"/>
                <a:cs typeface="Open Sans"/>
              </a:rPr>
              <a:t>Monitoring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6651938" y="4085779"/>
            <a:ext cx="2672366" cy="7759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>
              <a:buNone/>
              <a:defRPr/>
            </a:pPr>
            <a:r>
              <a:rPr lang="fr-CH">
                <a:latin typeface="Open Sans"/>
                <a:ea typeface="Open Sans"/>
                <a:cs typeface="Open Sans"/>
              </a:rPr>
              <a:t>Automatisation</a:t>
            </a:r>
            <a:br>
              <a:rPr lang="fr-CH">
                <a:latin typeface="Open Sans"/>
                <a:ea typeface="Open Sans"/>
                <a:cs typeface="Open Sans"/>
              </a:rPr>
            </a:br>
            <a:r>
              <a:rPr lang="fr-CH">
                <a:latin typeface="Open Sans"/>
                <a:ea typeface="Open Sans"/>
                <a:cs typeface="Open Sans"/>
              </a:rPr>
              <a:t>IA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CH">
                <a:latin typeface="Open Sans"/>
                <a:ea typeface="Open Sans"/>
                <a:cs typeface="Open Sans"/>
              </a:rPr>
              <a:t>Les défis du bâtiment intelligent actif</a:t>
            </a:r>
          </a:p>
        </p:txBody>
      </p:sp>
      <p:sp>
        <p:nvSpPr>
          <p:cNvPr id="5" name="Rectangle 2"/>
          <p:cNvSpPr/>
          <p:nvPr/>
        </p:nvSpPr>
        <p:spPr bwMode="auto">
          <a:xfrm>
            <a:off x="3460300" y="2678805"/>
            <a:ext cx="2672366" cy="217165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None/>
              <a:defRPr/>
            </a:pPr>
            <a:r>
              <a:rPr lang="fr-CH" sz="2800">
                <a:latin typeface="Open Sans"/>
                <a:ea typeface="Open Sans"/>
                <a:cs typeface="Open Sans"/>
              </a:rPr>
              <a:t>Acceptabilité par les utilisateurs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61432" y="1629177"/>
            <a:ext cx="2672366" cy="1049628"/>
          </a:xfrm>
          <a:prstGeom prst="rect">
            <a:avLst/>
          </a:prstGeom>
          <a:solidFill>
            <a:srgbClr val="E7AF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>
              <a:buNone/>
              <a:defRPr/>
            </a:pPr>
            <a:r>
              <a:rPr lang="fr-CH" sz="2000">
                <a:latin typeface="Open Sans"/>
                <a:ea typeface="Open Sans"/>
                <a:cs typeface="Open Sans"/>
              </a:rPr>
              <a:t>Protection des données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5533798" y="1629175"/>
            <a:ext cx="2672366" cy="10496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>
              <a:buNone/>
              <a:defRPr/>
            </a:pPr>
            <a:r>
              <a:rPr lang="fr-CH" sz="2000">
                <a:latin typeface="Open Sans"/>
                <a:ea typeface="Open Sans"/>
                <a:cs typeface="Open Sans"/>
              </a:rPr>
              <a:t>Cybersécurité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373194" y="4850462"/>
            <a:ext cx="2672366" cy="72600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>
              <a:buNone/>
              <a:defRPr/>
            </a:pPr>
            <a:r>
              <a:rPr lang="fr-CH" sz="2000">
                <a:solidFill>
                  <a:schemeClr val="accent2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  <a:t>Option de contrôle manuel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5202254" y="4850462"/>
            <a:ext cx="2672366" cy="105767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>
              <a:buNone/>
              <a:defRPr/>
            </a:pPr>
            <a:r>
              <a:rPr lang="fr-CH" sz="2000">
                <a:solidFill>
                  <a:schemeClr val="accent2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  <a:t>Interopérabilité</a:t>
            </a:r>
            <a:br>
              <a:rPr lang="fr-CH" sz="2000">
                <a:solidFill>
                  <a:schemeClr val="accent2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</a:br>
            <a:r>
              <a:rPr lang="fr-CH" sz="2000">
                <a:solidFill>
                  <a:schemeClr val="accent2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  <a:t>des technologies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826237" y="4852030"/>
            <a:ext cx="2672366" cy="72443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>
              <a:buNone/>
              <a:defRPr/>
            </a:pPr>
            <a:r>
              <a:rPr lang="fr-CH" sz="2000">
                <a:latin typeface="Open Sans"/>
                <a:ea typeface="Open Sans"/>
                <a:cs typeface="Open Sans"/>
              </a:rPr>
              <a:t>Durée de vie / obsolescence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8648338" y="2677237"/>
            <a:ext cx="2398603" cy="7759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>
              <a:buNone/>
              <a:defRPr/>
            </a:pPr>
            <a:r>
              <a:rPr lang="fr-CH" sz="2000">
                <a:latin typeface="Open Sans"/>
                <a:ea typeface="Open Sans"/>
                <a:cs typeface="Open Sans"/>
              </a:rPr>
              <a:t>Energie grise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5975972" y="2678805"/>
            <a:ext cx="2672366" cy="21716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None/>
              <a:defRPr/>
            </a:pPr>
            <a:r>
              <a:rPr lang="fr-CH" sz="2800">
                <a:latin typeface="Open Sans"/>
                <a:ea typeface="Open Sans"/>
                <a:cs typeface="Open Sans"/>
              </a:rPr>
              <a:t>Considérations </a:t>
            </a:r>
            <a:br>
              <a:rPr lang="fr-CH" sz="2800">
                <a:latin typeface="Open Sans"/>
                <a:ea typeface="Open Sans"/>
                <a:cs typeface="Open Sans"/>
              </a:rPr>
            </a:br>
            <a:r>
              <a:rPr lang="fr-CH" sz="2800">
                <a:latin typeface="Open Sans"/>
                <a:ea typeface="Open Sans"/>
                <a:cs typeface="Open Sans"/>
              </a:rPr>
              <a:t>pour les propriétaires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787934" y="2882719"/>
            <a:ext cx="2672366" cy="8457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>
              <a:buNone/>
              <a:defRPr/>
            </a:pPr>
            <a:r>
              <a:rPr lang="fr-CH" sz="2000">
                <a:latin typeface="Open Sans"/>
                <a:ea typeface="Open Sans"/>
                <a:cs typeface="Open Sans"/>
              </a:rPr>
              <a:t>Simplicité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8648338" y="3762240"/>
            <a:ext cx="2153904" cy="72600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>
              <a:buNone/>
              <a:defRPr/>
            </a:pPr>
            <a:r>
              <a:rPr lang="fr-CH" sz="2000">
                <a:solidFill>
                  <a:schemeClr val="accent2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  <a:t>Robustesse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1">
  <a:themeElements>
    <a:clrScheme name="smartlivinglab">
      <a:dk1>
        <a:srgbClr val="000000"/>
      </a:dk1>
      <a:lt1>
        <a:sysClr val="window" lastClr="FFFFFF"/>
      </a:lt1>
      <a:dk2>
        <a:srgbClr val="7F7F7F"/>
      </a:dk2>
      <a:lt2>
        <a:srgbClr val="DDD9C3"/>
      </a:lt2>
      <a:accent1>
        <a:srgbClr val="CF372B"/>
      </a:accent1>
      <a:accent2>
        <a:srgbClr val="C0504D"/>
      </a:accent2>
      <a:accent3>
        <a:srgbClr val="EBA27F"/>
      </a:accent3>
      <a:accent4>
        <a:srgbClr val="7F7F7F"/>
      </a:accent4>
      <a:accent5>
        <a:srgbClr val="000000"/>
      </a:accent5>
      <a:accent6>
        <a:srgbClr val="DDD9C3"/>
      </a:accent6>
      <a:hlink>
        <a:srgbClr val="CF372B"/>
      </a:hlink>
      <a:folHlink>
        <a:srgbClr val="EBA27F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Bureau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531</Words>
  <Application>Microsoft Office PowerPoint</Application>
  <DocSecurity>0</DocSecurity>
  <PresentationFormat>Breitbild</PresentationFormat>
  <Paragraphs>140</Paragraphs>
  <Slides>13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9" baseType="lpstr">
      <vt:lpstr>Arial</vt:lpstr>
      <vt:lpstr>Calibri</vt:lpstr>
      <vt:lpstr>HelveticaNeueLT Pro 55 Roman</vt:lpstr>
      <vt:lpstr>Open Sans</vt:lpstr>
      <vt:lpstr>Suisse Int'l EPFL Cond</vt:lpstr>
      <vt:lpstr>Thème1</vt:lpstr>
      <vt:lpstr>PowerPoint-Präsentation</vt:lpstr>
      <vt:lpstr>Défis «Habitat»</vt:lpstr>
      <vt:lpstr>Tendances</vt:lpstr>
      <vt:lpstr>La recherche au Smart Living Lab</vt:lpstr>
      <vt:lpstr>Écosystème Formation – Recherche – Innovation </vt:lpstr>
      <vt:lpstr>PowerPoint-Präsentation</vt:lpstr>
      <vt:lpstr>Backup</vt:lpstr>
      <vt:lpstr>La «maison intelligente» ? </vt:lpstr>
      <vt:lpstr>Les défis du bâtiment intelligent actif</vt:lpstr>
      <vt:lpstr>PowerPoint-Präsentation</vt:lpstr>
      <vt:lpstr>The NeighborHub today</vt:lpstr>
      <vt:lpstr>PowerPoint-Präsentation</vt:lpstr>
      <vt:lpstr>Bâtiment du Smart Living Lab (avant-projet)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2</cp:revision>
  <dcterms:created xsi:type="dcterms:W3CDTF">2019-10-28T21:58:57Z</dcterms:created>
  <dcterms:modified xsi:type="dcterms:W3CDTF">2020-06-26T06:42:53Z</dcterms:modified>
  <cp:category/>
  <dc:identifier/>
  <cp:contentStatus/>
  <dc:language/>
  <cp:version/>
</cp:coreProperties>
</file>